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1" r:id="rId2"/>
    <p:sldMasterId id="2147483659" r:id="rId3"/>
  </p:sldMasterIdLst>
  <p:notesMasterIdLst>
    <p:notesMasterId r:id="rId30"/>
  </p:notesMasterIdLst>
  <p:handoutMasterIdLst>
    <p:handoutMasterId r:id="rId31"/>
  </p:handoutMasterIdLst>
  <p:sldIdLst>
    <p:sldId id="312" r:id="rId4"/>
    <p:sldId id="341" r:id="rId5"/>
    <p:sldId id="347" r:id="rId6"/>
    <p:sldId id="382" r:id="rId7"/>
    <p:sldId id="383" r:id="rId8"/>
    <p:sldId id="380" r:id="rId9"/>
    <p:sldId id="350" r:id="rId10"/>
    <p:sldId id="349" r:id="rId11"/>
    <p:sldId id="357" r:id="rId12"/>
    <p:sldId id="359" r:id="rId13"/>
    <p:sldId id="361" r:id="rId14"/>
    <p:sldId id="377" r:id="rId15"/>
    <p:sldId id="376" r:id="rId16"/>
    <p:sldId id="378" r:id="rId17"/>
    <p:sldId id="379" r:id="rId18"/>
    <p:sldId id="381" r:id="rId19"/>
    <p:sldId id="375" r:id="rId20"/>
    <p:sldId id="358" r:id="rId21"/>
    <p:sldId id="360" r:id="rId22"/>
    <p:sldId id="362" r:id="rId23"/>
    <p:sldId id="364" r:id="rId24"/>
    <p:sldId id="366" r:id="rId25"/>
    <p:sldId id="368" r:id="rId26"/>
    <p:sldId id="370" r:id="rId27"/>
    <p:sldId id="371" r:id="rId28"/>
    <p:sldId id="373"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bbee Cardillo" initials="B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802528"/>
    <a:srgbClr val="F5BD47"/>
    <a:srgbClr val="005F71"/>
    <a:srgbClr val="003300"/>
    <a:srgbClr val="339966"/>
    <a:srgbClr val="339933"/>
    <a:srgbClr val="333300"/>
    <a:srgbClr val="9997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7274" autoAdjust="0"/>
  </p:normalViewPr>
  <p:slideViewPr>
    <p:cSldViewPr snapToGrid="0">
      <p:cViewPr>
        <p:scale>
          <a:sx n="90" d="100"/>
          <a:sy n="90" d="100"/>
        </p:scale>
        <p:origin x="-594"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F06171-4BB0-4A38-A7C6-673023BEB8C2}"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DA39BAA3-88D9-40A8-8359-27A8B61C062A}">
      <dgm:prSet phldrT="[Text]"/>
      <dgm:spPr/>
      <dgm:t>
        <a:bodyPr/>
        <a:lstStyle/>
        <a:p>
          <a:r>
            <a:rPr lang="en-GB" dirty="0" smtClean="0">
              <a:solidFill>
                <a:srgbClr val="802531"/>
              </a:solidFill>
            </a:rPr>
            <a:t>1</a:t>
          </a:r>
          <a:endParaRPr lang="en-GB" dirty="0">
            <a:solidFill>
              <a:srgbClr val="802531"/>
            </a:solidFill>
          </a:endParaRPr>
        </a:p>
      </dgm:t>
    </dgm:pt>
    <dgm:pt modelId="{B1172969-330B-4A64-9BE1-774CDB7A4C4A}" type="parTrans" cxnId="{C51F1DE1-DC5B-4988-8F9E-FED8F8B38807}">
      <dgm:prSet/>
      <dgm:spPr/>
      <dgm:t>
        <a:bodyPr/>
        <a:lstStyle/>
        <a:p>
          <a:endParaRPr lang="en-GB"/>
        </a:p>
      </dgm:t>
    </dgm:pt>
    <dgm:pt modelId="{7739D96D-5E46-44A2-A6C0-A8521F4A2123}" type="sibTrans" cxnId="{C51F1DE1-DC5B-4988-8F9E-FED8F8B38807}">
      <dgm:prSet/>
      <dgm:spPr/>
      <dgm:t>
        <a:bodyPr/>
        <a:lstStyle/>
        <a:p>
          <a:endParaRPr lang="en-GB"/>
        </a:p>
      </dgm:t>
    </dgm:pt>
    <dgm:pt modelId="{8BEA13F0-D3F1-4049-8890-DC91B947F1A7}">
      <dgm:prSet phldrT="[Text]"/>
      <dgm:spPr/>
      <dgm:t>
        <a:bodyPr/>
        <a:lstStyle/>
        <a:p>
          <a:r>
            <a:rPr lang="en-GB" dirty="0" smtClean="0">
              <a:solidFill>
                <a:schemeClr val="accent3">
                  <a:lumMod val="50000"/>
                </a:schemeClr>
              </a:solidFill>
            </a:rPr>
            <a:t>2</a:t>
          </a:r>
          <a:endParaRPr lang="en-GB" dirty="0">
            <a:solidFill>
              <a:schemeClr val="accent3">
                <a:lumMod val="50000"/>
              </a:schemeClr>
            </a:solidFill>
          </a:endParaRPr>
        </a:p>
      </dgm:t>
    </dgm:pt>
    <dgm:pt modelId="{CBF03F5F-CEF9-4F7D-9D71-60F39226C814}" type="parTrans" cxnId="{6BA19C4E-C5CE-4A1B-8F33-96BB31632D18}">
      <dgm:prSet/>
      <dgm:spPr/>
      <dgm:t>
        <a:bodyPr/>
        <a:lstStyle/>
        <a:p>
          <a:endParaRPr lang="en-GB"/>
        </a:p>
      </dgm:t>
    </dgm:pt>
    <dgm:pt modelId="{0FDFA212-20B7-478F-9CFC-075CE9F46594}" type="sibTrans" cxnId="{6BA19C4E-C5CE-4A1B-8F33-96BB31632D18}">
      <dgm:prSet/>
      <dgm:spPr/>
      <dgm:t>
        <a:bodyPr/>
        <a:lstStyle/>
        <a:p>
          <a:endParaRPr lang="en-GB"/>
        </a:p>
      </dgm:t>
    </dgm:pt>
    <dgm:pt modelId="{B334E735-F3EE-41D5-BB55-FF833371A955}">
      <dgm:prSet phldrT="[Text]"/>
      <dgm:spPr/>
      <dgm:t>
        <a:bodyPr/>
        <a:lstStyle/>
        <a:p>
          <a:r>
            <a:rPr lang="en-GB" dirty="0" smtClean="0">
              <a:solidFill>
                <a:srgbClr val="E18431"/>
              </a:solidFill>
            </a:rPr>
            <a:t>3</a:t>
          </a:r>
          <a:endParaRPr lang="en-GB" dirty="0">
            <a:solidFill>
              <a:srgbClr val="E18431"/>
            </a:solidFill>
          </a:endParaRPr>
        </a:p>
      </dgm:t>
    </dgm:pt>
    <dgm:pt modelId="{6DE48E3E-9B80-4A1D-99CD-2197F7ADCD05}" type="parTrans" cxnId="{21650DC0-A83E-410F-92AD-A1E418F11193}">
      <dgm:prSet/>
      <dgm:spPr/>
      <dgm:t>
        <a:bodyPr/>
        <a:lstStyle/>
        <a:p>
          <a:endParaRPr lang="en-GB"/>
        </a:p>
      </dgm:t>
    </dgm:pt>
    <dgm:pt modelId="{666E9817-2DE0-4475-9BB4-CDE2A9EBE84A}" type="sibTrans" cxnId="{21650DC0-A83E-410F-92AD-A1E418F11193}">
      <dgm:prSet/>
      <dgm:spPr/>
      <dgm:t>
        <a:bodyPr/>
        <a:lstStyle/>
        <a:p>
          <a:endParaRPr lang="en-GB"/>
        </a:p>
      </dgm:t>
    </dgm:pt>
    <dgm:pt modelId="{F14EC8AE-AD38-43CB-9C71-FED31397FBC9}" type="pres">
      <dgm:prSet presAssocID="{B1F06171-4BB0-4A38-A7C6-673023BEB8C2}" presName="Name0" presStyleCnt="0">
        <dgm:presLayoutVars>
          <dgm:chMax val="7"/>
          <dgm:chPref val="7"/>
          <dgm:dir/>
          <dgm:animLvl val="lvl"/>
        </dgm:presLayoutVars>
      </dgm:prSet>
      <dgm:spPr/>
      <dgm:t>
        <a:bodyPr/>
        <a:lstStyle/>
        <a:p>
          <a:endParaRPr lang="en-GB"/>
        </a:p>
      </dgm:t>
    </dgm:pt>
    <dgm:pt modelId="{443E9B89-8C98-4109-8708-DCC8782AFDFA}" type="pres">
      <dgm:prSet presAssocID="{DA39BAA3-88D9-40A8-8359-27A8B61C062A}" presName="Accent1" presStyleCnt="0"/>
      <dgm:spPr/>
    </dgm:pt>
    <dgm:pt modelId="{3F0D2A55-FF59-4B9D-9DB5-D49A54913CAA}" type="pres">
      <dgm:prSet presAssocID="{DA39BAA3-88D9-40A8-8359-27A8B61C062A}" presName="Accent" presStyleLbl="node1" presStyleIdx="0" presStyleCnt="3"/>
      <dgm:spPr>
        <a:solidFill>
          <a:srgbClr val="80252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68B241F0-F7D1-4AC9-8101-100DF50D9A5F}" type="pres">
      <dgm:prSet presAssocID="{DA39BAA3-88D9-40A8-8359-27A8B61C062A}" presName="Parent1" presStyleLbl="revTx" presStyleIdx="0" presStyleCnt="3">
        <dgm:presLayoutVars>
          <dgm:chMax val="1"/>
          <dgm:chPref val="1"/>
          <dgm:bulletEnabled val="1"/>
        </dgm:presLayoutVars>
      </dgm:prSet>
      <dgm:spPr/>
      <dgm:t>
        <a:bodyPr/>
        <a:lstStyle/>
        <a:p>
          <a:endParaRPr lang="en-GB"/>
        </a:p>
      </dgm:t>
    </dgm:pt>
    <dgm:pt modelId="{B448251C-11EA-4251-A9E9-9958630952E4}" type="pres">
      <dgm:prSet presAssocID="{8BEA13F0-D3F1-4049-8890-DC91B947F1A7}" presName="Accent2" presStyleCnt="0"/>
      <dgm:spPr/>
    </dgm:pt>
    <dgm:pt modelId="{0E440E2E-142F-47AF-89AA-F63F54B9907E}" type="pres">
      <dgm:prSet presAssocID="{8BEA13F0-D3F1-4049-8890-DC91B947F1A7}" presName="Accent" presStyleLbl="node1" presStyleIdx="1" presStyleCnt="3"/>
      <dgm:spPr>
        <a:solidFill>
          <a:srgbClr val="005F7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GB"/>
        </a:p>
      </dgm:t>
    </dgm:pt>
    <dgm:pt modelId="{0365A5DF-FE1D-43C5-9D96-3D9AEA702F82}" type="pres">
      <dgm:prSet presAssocID="{8BEA13F0-D3F1-4049-8890-DC91B947F1A7}" presName="Parent2" presStyleLbl="revTx" presStyleIdx="1" presStyleCnt="3">
        <dgm:presLayoutVars>
          <dgm:chMax val="1"/>
          <dgm:chPref val="1"/>
          <dgm:bulletEnabled val="1"/>
        </dgm:presLayoutVars>
      </dgm:prSet>
      <dgm:spPr/>
      <dgm:t>
        <a:bodyPr/>
        <a:lstStyle/>
        <a:p>
          <a:endParaRPr lang="en-GB"/>
        </a:p>
      </dgm:t>
    </dgm:pt>
    <dgm:pt modelId="{F3B43FD5-A339-4985-9898-86F7BD6C1861}" type="pres">
      <dgm:prSet presAssocID="{B334E735-F3EE-41D5-BB55-FF833371A955}" presName="Accent3" presStyleCnt="0"/>
      <dgm:spPr/>
    </dgm:pt>
    <dgm:pt modelId="{91AE8C68-AD84-48F8-9B68-09DDB7070EC3}" type="pres">
      <dgm:prSet presAssocID="{B334E735-F3EE-41D5-BB55-FF833371A955}" presName="Accent" presStyleLbl="node1" presStyleIdx="2" presStyleCnt="3"/>
      <dgm:spPr>
        <a:solidFill>
          <a:srgbClr val="F5BD4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en-US"/>
        </a:p>
      </dgm:t>
    </dgm:pt>
    <dgm:pt modelId="{8C853D21-3500-4DC1-9632-23943E1DF8A6}" type="pres">
      <dgm:prSet presAssocID="{B334E735-F3EE-41D5-BB55-FF833371A955}" presName="Parent3" presStyleLbl="revTx" presStyleIdx="2" presStyleCnt="3">
        <dgm:presLayoutVars>
          <dgm:chMax val="1"/>
          <dgm:chPref val="1"/>
          <dgm:bulletEnabled val="1"/>
        </dgm:presLayoutVars>
      </dgm:prSet>
      <dgm:spPr/>
      <dgm:t>
        <a:bodyPr/>
        <a:lstStyle/>
        <a:p>
          <a:endParaRPr lang="en-GB"/>
        </a:p>
      </dgm:t>
    </dgm:pt>
  </dgm:ptLst>
  <dgm:cxnLst>
    <dgm:cxn modelId="{9939AEB9-D8E0-4A90-B68D-FB220AA1D0F5}" type="presOf" srcId="{8BEA13F0-D3F1-4049-8890-DC91B947F1A7}" destId="{0365A5DF-FE1D-43C5-9D96-3D9AEA702F82}" srcOrd="0" destOrd="0" presId="urn:microsoft.com/office/officeart/2009/layout/CircleArrowProcess"/>
    <dgm:cxn modelId="{21650DC0-A83E-410F-92AD-A1E418F11193}" srcId="{B1F06171-4BB0-4A38-A7C6-673023BEB8C2}" destId="{B334E735-F3EE-41D5-BB55-FF833371A955}" srcOrd="2" destOrd="0" parTransId="{6DE48E3E-9B80-4A1D-99CD-2197F7ADCD05}" sibTransId="{666E9817-2DE0-4475-9BB4-CDE2A9EBE84A}"/>
    <dgm:cxn modelId="{C51F1DE1-DC5B-4988-8F9E-FED8F8B38807}" srcId="{B1F06171-4BB0-4A38-A7C6-673023BEB8C2}" destId="{DA39BAA3-88D9-40A8-8359-27A8B61C062A}" srcOrd="0" destOrd="0" parTransId="{B1172969-330B-4A64-9BE1-774CDB7A4C4A}" sibTransId="{7739D96D-5E46-44A2-A6C0-A8521F4A2123}"/>
    <dgm:cxn modelId="{6BA19C4E-C5CE-4A1B-8F33-96BB31632D18}" srcId="{B1F06171-4BB0-4A38-A7C6-673023BEB8C2}" destId="{8BEA13F0-D3F1-4049-8890-DC91B947F1A7}" srcOrd="1" destOrd="0" parTransId="{CBF03F5F-CEF9-4F7D-9D71-60F39226C814}" sibTransId="{0FDFA212-20B7-478F-9CFC-075CE9F46594}"/>
    <dgm:cxn modelId="{99545936-86CA-4D65-B85E-EC30A1C7E5B9}" type="presOf" srcId="{DA39BAA3-88D9-40A8-8359-27A8B61C062A}" destId="{68B241F0-F7D1-4AC9-8101-100DF50D9A5F}" srcOrd="0" destOrd="0" presId="urn:microsoft.com/office/officeart/2009/layout/CircleArrowProcess"/>
    <dgm:cxn modelId="{FAF62A15-25C6-412E-A6F0-ABBD6CA9F5C7}" type="presOf" srcId="{B334E735-F3EE-41D5-BB55-FF833371A955}" destId="{8C853D21-3500-4DC1-9632-23943E1DF8A6}" srcOrd="0" destOrd="0" presId="urn:microsoft.com/office/officeart/2009/layout/CircleArrowProcess"/>
    <dgm:cxn modelId="{B21A1F21-744B-45D9-BEB1-6ACC35E14C7B}" type="presOf" srcId="{B1F06171-4BB0-4A38-A7C6-673023BEB8C2}" destId="{F14EC8AE-AD38-43CB-9C71-FED31397FBC9}" srcOrd="0" destOrd="0" presId="urn:microsoft.com/office/officeart/2009/layout/CircleArrowProcess"/>
    <dgm:cxn modelId="{5954B881-236E-48F2-BA03-CB18CA931165}" type="presParOf" srcId="{F14EC8AE-AD38-43CB-9C71-FED31397FBC9}" destId="{443E9B89-8C98-4109-8708-DCC8782AFDFA}" srcOrd="0" destOrd="0" presId="urn:microsoft.com/office/officeart/2009/layout/CircleArrowProcess"/>
    <dgm:cxn modelId="{0A161F1B-26F5-4A80-9C2A-BB5F395A61FA}" type="presParOf" srcId="{443E9B89-8C98-4109-8708-DCC8782AFDFA}" destId="{3F0D2A55-FF59-4B9D-9DB5-D49A54913CAA}" srcOrd="0" destOrd="0" presId="urn:microsoft.com/office/officeart/2009/layout/CircleArrowProcess"/>
    <dgm:cxn modelId="{1EE6F475-36D7-4BBE-ACB2-5FDAF5C77A5F}" type="presParOf" srcId="{F14EC8AE-AD38-43CB-9C71-FED31397FBC9}" destId="{68B241F0-F7D1-4AC9-8101-100DF50D9A5F}" srcOrd="1" destOrd="0" presId="urn:microsoft.com/office/officeart/2009/layout/CircleArrowProcess"/>
    <dgm:cxn modelId="{75F98D14-89B5-4EB0-812D-59CED08E90E5}" type="presParOf" srcId="{F14EC8AE-AD38-43CB-9C71-FED31397FBC9}" destId="{B448251C-11EA-4251-A9E9-9958630952E4}" srcOrd="2" destOrd="0" presId="urn:microsoft.com/office/officeart/2009/layout/CircleArrowProcess"/>
    <dgm:cxn modelId="{FB8103AD-4A27-4A89-9CCB-A0FDB38C212E}" type="presParOf" srcId="{B448251C-11EA-4251-A9E9-9958630952E4}" destId="{0E440E2E-142F-47AF-89AA-F63F54B9907E}" srcOrd="0" destOrd="0" presId="urn:microsoft.com/office/officeart/2009/layout/CircleArrowProcess"/>
    <dgm:cxn modelId="{28FEB879-A666-4D41-94CE-F2F515C867D3}" type="presParOf" srcId="{F14EC8AE-AD38-43CB-9C71-FED31397FBC9}" destId="{0365A5DF-FE1D-43C5-9D96-3D9AEA702F82}" srcOrd="3" destOrd="0" presId="urn:microsoft.com/office/officeart/2009/layout/CircleArrowProcess"/>
    <dgm:cxn modelId="{8AD5C30F-59E2-4B18-B3FB-7487A8FCF05C}" type="presParOf" srcId="{F14EC8AE-AD38-43CB-9C71-FED31397FBC9}" destId="{F3B43FD5-A339-4985-9898-86F7BD6C1861}" srcOrd="4" destOrd="0" presId="urn:microsoft.com/office/officeart/2009/layout/CircleArrowProcess"/>
    <dgm:cxn modelId="{EFCCE176-34EC-45E9-8024-D7D9292A8633}" type="presParOf" srcId="{F3B43FD5-A339-4985-9898-86F7BD6C1861}" destId="{91AE8C68-AD84-48F8-9B68-09DDB7070EC3}" srcOrd="0" destOrd="0" presId="urn:microsoft.com/office/officeart/2009/layout/CircleArrowProcess"/>
    <dgm:cxn modelId="{25970B1F-EB8F-48DC-A1D9-DEC42258F7E3}" type="presParOf" srcId="{F14EC8AE-AD38-43CB-9C71-FED31397FBC9}" destId="{8C853D21-3500-4DC1-9632-23943E1DF8A6}"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0D2A55-FF59-4B9D-9DB5-D49A54913CAA}">
      <dsp:nvSpPr>
        <dsp:cNvPr id="0" name=""/>
        <dsp:cNvSpPr/>
      </dsp:nvSpPr>
      <dsp:spPr>
        <a:xfrm>
          <a:off x="1314356" y="0"/>
          <a:ext cx="1687469" cy="1687726"/>
        </a:xfrm>
        <a:prstGeom prst="circularArrow">
          <a:avLst>
            <a:gd name="adj1" fmla="val 10980"/>
            <a:gd name="adj2" fmla="val 1142322"/>
            <a:gd name="adj3" fmla="val 4500000"/>
            <a:gd name="adj4" fmla="val 10800000"/>
            <a:gd name="adj5" fmla="val 12500"/>
          </a:avLst>
        </a:prstGeom>
        <a:solidFill>
          <a:srgbClr val="802528"/>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68B241F0-F7D1-4AC9-8101-100DF50D9A5F}">
      <dsp:nvSpPr>
        <dsp:cNvPr id="0" name=""/>
        <dsp:cNvSpPr/>
      </dsp:nvSpPr>
      <dsp:spPr>
        <a:xfrm>
          <a:off x="1687342" y="609320"/>
          <a:ext cx="937694" cy="468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solidFill>
                <a:srgbClr val="802531"/>
              </a:solidFill>
            </a:rPr>
            <a:t>1</a:t>
          </a:r>
          <a:endParaRPr lang="en-GB" sz="3200" kern="1200" dirty="0">
            <a:solidFill>
              <a:srgbClr val="802531"/>
            </a:solidFill>
          </a:endParaRPr>
        </a:p>
      </dsp:txBody>
      <dsp:txXfrm>
        <a:off x="1687342" y="609320"/>
        <a:ext cx="937694" cy="468734"/>
      </dsp:txXfrm>
    </dsp:sp>
    <dsp:sp modelId="{0E440E2E-142F-47AF-89AA-F63F54B9907E}">
      <dsp:nvSpPr>
        <dsp:cNvPr id="0" name=""/>
        <dsp:cNvSpPr/>
      </dsp:nvSpPr>
      <dsp:spPr>
        <a:xfrm>
          <a:off x="845667" y="969723"/>
          <a:ext cx="1687469" cy="1687726"/>
        </a:xfrm>
        <a:prstGeom prst="leftCircularArrow">
          <a:avLst>
            <a:gd name="adj1" fmla="val 10980"/>
            <a:gd name="adj2" fmla="val 1142322"/>
            <a:gd name="adj3" fmla="val 6300000"/>
            <a:gd name="adj4" fmla="val 18900000"/>
            <a:gd name="adj5" fmla="val 12500"/>
          </a:avLst>
        </a:prstGeom>
        <a:solidFill>
          <a:srgbClr val="005F71"/>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0365A5DF-FE1D-43C5-9D96-3D9AEA702F82}">
      <dsp:nvSpPr>
        <dsp:cNvPr id="0" name=""/>
        <dsp:cNvSpPr/>
      </dsp:nvSpPr>
      <dsp:spPr>
        <a:xfrm>
          <a:off x="1220555" y="1584653"/>
          <a:ext cx="937694" cy="468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solidFill>
                <a:schemeClr val="accent3">
                  <a:lumMod val="50000"/>
                </a:schemeClr>
              </a:solidFill>
            </a:rPr>
            <a:t>2</a:t>
          </a:r>
          <a:endParaRPr lang="en-GB" sz="3200" kern="1200" dirty="0">
            <a:solidFill>
              <a:schemeClr val="accent3">
                <a:lumMod val="50000"/>
              </a:schemeClr>
            </a:solidFill>
          </a:endParaRPr>
        </a:p>
      </dsp:txBody>
      <dsp:txXfrm>
        <a:off x="1220555" y="1584653"/>
        <a:ext cx="937694" cy="468734"/>
      </dsp:txXfrm>
    </dsp:sp>
    <dsp:sp modelId="{91AE8C68-AD84-48F8-9B68-09DDB7070EC3}">
      <dsp:nvSpPr>
        <dsp:cNvPr id="0" name=""/>
        <dsp:cNvSpPr/>
      </dsp:nvSpPr>
      <dsp:spPr>
        <a:xfrm>
          <a:off x="1434460" y="2055492"/>
          <a:ext cx="1449797" cy="1450378"/>
        </a:xfrm>
        <a:prstGeom prst="blockArc">
          <a:avLst>
            <a:gd name="adj1" fmla="val 13500000"/>
            <a:gd name="adj2" fmla="val 10800000"/>
            <a:gd name="adj3" fmla="val 12740"/>
          </a:avLst>
        </a:prstGeom>
        <a:solidFill>
          <a:srgbClr val="F5BD47"/>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8C853D21-3500-4DC1-9632-23943E1DF8A6}">
      <dsp:nvSpPr>
        <dsp:cNvPr id="0" name=""/>
        <dsp:cNvSpPr/>
      </dsp:nvSpPr>
      <dsp:spPr>
        <a:xfrm>
          <a:off x="1689561" y="2561389"/>
          <a:ext cx="937694" cy="468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GB" sz="3200" kern="1200" dirty="0" smtClean="0">
              <a:solidFill>
                <a:srgbClr val="E18431"/>
              </a:solidFill>
            </a:rPr>
            <a:t>3</a:t>
          </a:r>
          <a:endParaRPr lang="en-GB" sz="3200" kern="1200" dirty="0">
            <a:solidFill>
              <a:srgbClr val="E18431"/>
            </a:solidFill>
          </a:endParaRPr>
        </a:p>
      </dsp:txBody>
      <dsp:txXfrm>
        <a:off x="1689561" y="2561389"/>
        <a:ext cx="937694" cy="46873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FC7C8A-0AD8-C34A-B677-2C87EBEAFF07}" type="datetimeFigureOut">
              <a:rPr lang="en-US" smtClean="0"/>
              <a:t>6/15/2017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A659B7-8A67-B243-ADDF-0CAB47E17B4E}" type="slidenum">
              <a:rPr lang="en-US" smtClean="0"/>
              <a:t>‹#›</a:t>
            </a:fld>
            <a:endParaRPr lang="en-US"/>
          </a:p>
        </p:txBody>
      </p:sp>
    </p:spTree>
    <p:extLst>
      <p:ext uri="{BB962C8B-B14F-4D97-AF65-F5344CB8AC3E}">
        <p14:creationId xmlns:p14="http://schemas.microsoft.com/office/powerpoint/2010/main" val="3676631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59F7D0-CE0F-4DAE-AB54-82ECC92C00F6}" type="datetimeFigureOut">
              <a:rPr lang="en-GB" smtClean="0"/>
              <a:pPr/>
              <a:t>15/06/2017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4046FB-202E-4DA2-8600-A479BE66BD96}" type="slidenum">
              <a:rPr lang="en-GB" smtClean="0"/>
              <a:pPr/>
              <a:t>‹#›</a:t>
            </a:fld>
            <a:endParaRPr lang="en-GB"/>
          </a:p>
        </p:txBody>
      </p:sp>
    </p:spTree>
    <p:extLst>
      <p:ext uri="{BB962C8B-B14F-4D97-AF65-F5344CB8AC3E}">
        <p14:creationId xmlns:p14="http://schemas.microsoft.com/office/powerpoint/2010/main" val="1022470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4046FB-202E-4DA2-8600-A479BE66BD96}" type="slidenum">
              <a:rPr lang="en-GB" smtClean="0"/>
              <a:pPr/>
              <a:t>1</a:t>
            </a:fld>
            <a:endParaRPr lang="en-GB"/>
          </a:p>
        </p:txBody>
      </p:sp>
    </p:spTree>
    <p:extLst>
      <p:ext uri="{BB962C8B-B14F-4D97-AF65-F5344CB8AC3E}">
        <p14:creationId xmlns:p14="http://schemas.microsoft.com/office/powerpoint/2010/main" val="312788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0984FC3-AD74-4877-AAE9-370B450E35CF}" type="slidenum">
              <a:rPr lang="en-US" altLang="en-US"/>
              <a:pPr/>
              <a:t>10</a:t>
            </a:fld>
            <a:endParaRPr lang="en-US" altLang="en-US"/>
          </a:p>
        </p:txBody>
      </p:sp>
    </p:spTree>
    <p:extLst>
      <p:ext uri="{BB962C8B-B14F-4D97-AF65-F5344CB8AC3E}">
        <p14:creationId xmlns:p14="http://schemas.microsoft.com/office/powerpoint/2010/main" val="127730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Add nursing mothers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B3C7A4-4C46-4E0A-AEBA-39266D76EC9D}" type="slidenum">
              <a:rPr lang="en-US" altLang="en-US"/>
              <a:pPr/>
              <a:t>11</a:t>
            </a:fld>
            <a:endParaRPr lang="en-US" altLang="en-US"/>
          </a:p>
        </p:txBody>
      </p:sp>
    </p:spTree>
    <p:extLst>
      <p:ext uri="{BB962C8B-B14F-4D97-AF65-F5344CB8AC3E}">
        <p14:creationId xmlns:p14="http://schemas.microsoft.com/office/powerpoint/2010/main" val="270466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42178E-6ECF-442A-8420-8786623640F2}" type="slidenum">
              <a:rPr lang="en-US" altLang="en-US"/>
              <a:pPr/>
              <a:t>12</a:t>
            </a:fld>
            <a:endParaRPr lang="en-US" altLang="en-US"/>
          </a:p>
        </p:txBody>
      </p:sp>
    </p:spTree>
    <p:extLst>
      <p:ext uri="{BB962C8B-B14F-4D97-AF65-F5344CB8AC3E}">
        <p14:creationId xmlns:p14="http://schemas.microsoft.com/office/powerpoint/2010/main" val="1921648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18EF5D-4F11-47AD-9CAF-BF4F773994CE}" type="slidenum">
              <a:rPr lang="en-US" altLang="en-US"/>
              <a:pPr/>
              <a:t>13</a:t>
            </a:fld>
            <a:endParaRPr lang="en-US" altLang="en-US"/>
          </a:p>
        </p:txBody>
      </p:sp>
    </p:spTree>
    <p:extLst>
      <p:ext uri="{BB962C8B-B14F-4D97-AF65-F5344CB8AC3E}">
        <p14:creationId xmlns:p14="http://schemas.microsoft.com/office/powerpoint/2010/main" val="3408136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45A64A-77F5-41F5-A25C-7D3C258C2DB9}" type="slidenum">
              <a:rPr lang="en-US" altLang="en-US"/>
              <a:pPr/>
              <a:t>14</a:t>
            </a:fld>
            <a:endParaRPr lang="en-US" altLang="en-US"/>
          </a:p>
        </p:txBody>
      </p:sp>
    </p:spTree>
    <p:extLst>
      <p:ext uri="{BB962C8B-B14F-4D97-AF65-F5344CB8AC3E}">
        <p14:creationId xmlns:p14="http://schemas.microsoft.com/office/powerpoint/2010/main" val="2890334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A8D5C0-2E2A-44B0-8F9A-7DCE8480AC81}" type="slidenum">
              <a:rPr lang="en-US" altLang="en-US"/>
              <a:pPr/>
              <a:t>15</a:t>
            </a:fld>
            <a:endParaRPr lang="en-US" altLang="en-US"/>
          </a:p>
        </p:txBody>
      </p:sp>
    </p:spTree>
    <p:extLst>
      <p:ext uri="{BB962C8B-B14F-4D97-AF65-F5344CB8AC3E}">
        <p14:creationId xmlns:p14="http://schemas.microsoft.com/office/powerpoint/2010/main" val="639921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1E86642-CE37-4790-9B12-E95F0397D5C1}" type="slidenum">
              <a:rPr lang="en-US" altLang="en-US"/>
              <a:pPr/>
              <a:t>16</a:t>
            </a:fld>
            <a:endParaRPr lang="en-US" altLang="en-US"/>
          </a:p>
        </p:txBody>
      </p:sp>
    </p:spTree>
    <p:extLst>
      <p:ext uri="{BB962C8B-B14F-4D97-AF65-F5344CB8AC3E}">
        <p14:creationId xmlns:p14="http://schemas.microsoft.com/office/powerpoint/2010/main" val="2080226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D4046FB-202E-4DA2-8600-A479BE66BD96}" type="slidenum">
              <a:rPr lang="en-GB" smtClean="0"/>
              <a:pPr/>
              <a:t>17</a:t>
            </a:fld>
            <a:endParaRPr lang="en-GB"/>
          </a:p>
        </p:txBody>
      </p:sp>
    </p:spTree>
    <p:extLst>
      <p:ext uri="{BB962C8B-B14F-4D97-AF65-F5344CB8AC3E}">
        <p14:creationId xmlns:p14="http://schemas.microsoft.com/office/powerpoint/2010/main" val="1616707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D87F25-532A-4176-A5C1-27B14696A3C8}" type="slidenum">
              <a:rPr lang="en-US" altLang="en-US"/>
              <a:pPr/>
              <a:t>18</a:t>
            </a:fld>
            <a:endParaRPr lang="en-US" altLang="en-US"/>
          </a:p>
        </p:txBody>
      </p:sp>
    </p:spTree>
    <p:extLst>
      <p:ext uri="{BB962C8B-B14F-4D97-AF65-F5344CB8AC3E}">
        <p14:creationId xmlns:p14="http://schemas.microsoft.com/office/powerpoint/2010/main" val="41007970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Are there places</a:t>
            </a:r>
            <a:r>
              <a:rPr lang="en-US" altLang="en-US" baseline="0" dirty="0" smtClean="0"/>
              <a:t> where nursing mothers can pump or breastfeed, separate from bathroom facilities?</a:t>
            </a:r>
            <a:endParaRPr lang="en-US" altLang="en-US" dirty="0"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67139CE-21D2-469B-B4DE-C5BAB9A70506}" type="slidenum">
              <a:rPr lang="en-US" altLang="en-US"/>
              <a:pPr/>
              <a:t>19</a:t>
            </a:fld>
            <a:endParaRPr lang="en-US" altLang="en-US"/>
          </a:p>
        </p:txBody>
      </p:sp>
    </p:spTree>
    <p:extLst>
      <p:ext uri="{BB962C8B-B14F-4D97-AF65-F5344CB8AC3E}">
        <p14:creationId xmlns:p14="http://schemas.microsoft.com/office/powerpoint/2010/main" val="3158249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046FB-202E-4DA2-8600-A479BE66BD96}" type="slidenum">
              <a:rPr lang="en-GB" smtClean="0"/>
              <a:pPr/>
              <a:t>2</a:t>
            </a:fld>
            <a:endParaRPr lang="en-GB"/>
          </a:p>
        </p:txBody>
      </p:sp>
    </p:spTree>
    <p:extLst>
      <p:ext uri="{BB962C8B-B14F-4D97-AF65-F5344CB8AC3E}">
        <p14:creationId xmlns:p14="http://schemas.microsoft.com/office/powerpoint/2010/main" val="878942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C377D7-9658-47B6-B2F0-AD72C967D7D0}" type="slidenum">
              <a:rPr lang="en-US" altLang="en-US"/>
              <a:pPr/>
              <a:t>20</a:t>
            </a:fld>
            <a:endParaRPr lang="en-US" altLang="en-US"/>
          </a:p>
        </p:txBody>
      </p:sp>
    </p:spTree>
    <p:extLst>
      <p:ext uri="{BB962C8B-B14F-4D97-AF65-F5344CB8AC3E}">
        <p14:creationId xmlns:p14="http://schemas.microsoft.com/office/powerpoint/2010/main" val="6158891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511FF4-2B2F-4CA0-B76E-139F9E1E7BCE}" type="slidenum">
              <a:rPr lang="en-US" altLang="en-US"/>
              <a:pPr/>
              <a:t>21</a:t>
            </a:fld>
            <a:endParaRPr lang="en-US" altLang="en-US"/>
          </a:p>
        </p:txBody>
      </p:sp>
    </p:spTree>
    <p:extLst>
      <p:ext uri="{BB962C8B-B14F-4D97-AF65-F5344CB8AC3E}">
        <p14:creationId xmlns:p14="http://schemas.microsoft.com/office/powerpoint/2010/main" val="2076504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211A0F-61CC-4C67-9C6F-C9E310A8C60A}" type="slidenum">
              <a:rPr lang="en-US" altLang="en-US"/>
              <a:pPr/>
              <a:t>22</a:t>
            </a:fld>
            <a:endParaRPr lang="en-US" altLang="en-US"/>
          </a:p>
        </p:txBody>
      </p:sp>
    </p:spTree>
    <p:extLst>
      <p:ext uri="{BB962C8B-B14F-4D97-AF65-F5344CB8AC3E}">
        <p14:creationId xmlns:p14="http://schemas.microsoft.com/office/powerpoint/2010/main" val="629330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A0379A0-C692-48E3-9101-6C1118B0F04F}" type="slidenum">
              <a:rPr lang="en-US" altLang="en-US"/>
              <a:pPr/>
              <a:t>23</a:t>
            </a:fld>
            <a:endParaRPr lang="en-US" altLang="en-US"/>
          </a:p>
        </p:txBody>
      </p:sp>
    </p:spTree>
    <p:extLst>
      <p:ext uri="{BB962C8B-B14F-4D97-AF65-F5344CB8AC3E}">
        <p14:creationId xmlns:p14="http://schemas.microsoft.com/office/powerpoint/2010/main" val="1651449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CFD3C56-B5A1-4F88-B555-E49F8BBF779A}" type="slidenum">
              <a:rPr lang="en-US" altLang="en-US"/>
              <a:pPr/>
              <a:t>24</a:t>
            </a:fld>
            <a:endParaRPr lang="en-US" altLang="en-US"/>
          </a:p>
        </p:txBody>
      </p:sp>
    </p:spTree>
    <p:extLst>
      <p:ext uri="{BB962C8B-B14F-4D97-AF65-F5344CB8AC3E}">
        <p14:creationId xmlns:p14="http://schemas.microsoft.com/office/powerpoint/2010/main" val="3536257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A20714B-C5BF-4DBD-9DF1-B34295D5AC2E}" type="slidenum">
              <a:rPr lang="en-US" altLang="en-US"/>
              <a:pPr/>
              <a:t>25</a:t>
            </a:fld>
            <a:endParaRPr lang="en-US" altLang="en-US"/>
          </a:p>
        </p:txBody>
      </p:sp>
    </p:spTree>
    <p:extLst>
      <p:ext uri="{BB962C8B-B14F-4D97-AF65-F5344CB8AC3E}">
        <p14:creationId xmlns:p14="http://schemas.microsoft.com/office/powerpoint/2010/main" val="132831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97603CC-CC61-4E5C-941B-AF327D5D3313}" type="slidenum">
              <a:rPr lang="en-US" altLang="en-US"/>
              <a:pPr/>
              <a:t>26</a:t>
            </a:fld>
            <a:endParaRPr lang="en-US" altLang="en-US"/>
          </a:p>
        </p:txBody>
      </p:sp>
    </p:spTree>
    <p:extLst>
      <p:ext uri="{BB962C8B-B14F-4D97-AF65-F5344CB8AC3E}">
        <p14:creationId xmlns:p14="http://schemas.microsoft.com/office/powerpoint/2010/main" val="2300474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046FB-202E-4DA2-8600-A479BE66BD96}" type="slidenum">
              <a:rPr lang="en-GB" smtClean="0"/>
              <a:pPr/>
              <a:t>3</a:t>
            </a:fld>
            <a:endParaRPr lang="en-GB"/>
          </a:p>
        </p:txBody>
      </p:sp>
    </p:spTree>
    <p:extLst>
      <p:ext uri="{BB962C8B-B14F-4D97-AF65-F5344CB8AC3E}">
        <p14:creationId xmlns:p14="http://schemas.microsoft.com/office/powerpoint/2010/main" val="3381060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046FB-202E-4DA2-8600-A479BE66BD96}" type="slidenum">
              <a:rPr lang="en-GB" smtClean="0"/>
              <a:pPr/>
              <a:t>4</a:t>
            </a:fld>
            <a:endParaRPr lang="en-GB"/>
          </a:p>
        </p:txBody>
      </p:sp>
    </p:spTree>
    <p:extLst>
      <p:ext uri="{BB962C8B-B14F-4D97-AF65-F5344CB8AC3E}">
        <p14:creationId xmlns:p14="http://schemas.microsoft.com/office/powerpoint/2010/main" val="34566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046FB-202E-4DA2-8600-A479BE66BD96}" type="slidenum">
              <a:rPr lang="en-GB" smtClean="0"/>
              <a:pPr/>
              <a:t>5</a:t>
            </a:fld>
            <a:endParaRPr lang="en-GB"/>
          </a:p>
        </p:txBody>
      </p:sp>
    </p:spTree>
    <p:extLst>
      <p:ext uri="{BB962C8B-B14F-4D97-AF65-F5344CB8AC3E}">
        <p14:creationId xmlns:p14="http://schemas.microsoft.com/office/powerpoint/2010/main" val="1894084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altLang="da-DK" dirty="0" smtClean="0"/>
          </a:p>
        </p:txBody>
      </p:sp>
      <p:sp>
        <p:nvSpPr>
          <p:cNvPr id="50179" name="Slide Image Placeholder 5"/>
          <p:cNvSpPr>
            <a:spLocks noGrp="1" noRot="1" noChangeAspect="1" noTextEdit="1"/>
          </p:cNvSpPr>
          <p:nvPr>
            <p:ph type="sldImg"/>
          </p:nvPr>
        </p:nvSpPr>
        <p:spPr bwMode="auto">
          <a:xfrm>
            <a:off x="533400" y="460375"/>
            <a:ext cx="3144838" cy="2359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624007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ea typeface="MS PGothic" panose="020B0600070205080204" pitchFamily="34" charset="-128"/>
              </a:rPr>
              <a:t>As of June 2017, </a:t>
            </a:r>
            <a:r>
              <a:rPr lang="en-US" altLang="en-US" dirty="0" smtClean="0">
                <a:ea typeface="MS PGothic" panose="020B0600070205080204" pitchFamily="34" charset="-128"/>
              </a:rPr>
              <a:t>more than </a:t>
            </a:r>
            <a:r>
              <a:rPr lang="en-US" altLang="en-US" dirty="0" smtClean="0">
                <a:ea typeface="MS PGothic" panose="020B0600070205080204" pitchFamily="34" charset="-128"/>
              </a:rPr>
              <a:t>1450</a:t>
            </a:r>
            <a:r>
              <a:rPr lang="en-US" altLang="en-US" baseline="0" dirty="0" smtClean="0">
                <a:ea typeface="MS PGothic" panose="020B0600070205080204" pitchFamily="34" charset="-128"/>
              </a:rPr>
              <a:t> </a:t>
            </a:r>
            <a:r>
              <a:rPr lang="en-US" altLang="en-US" dirty="0" smtClean="0">
                <a:ea typeface="MS PGothic" panose="020B0600070205080204" pitchFamily="34" charset="-128"/>
              </a:rPr>
              <a:t>CEOs </a:t>
            </a:r>
            <a:r>
              <a:rPr lang="en-US" altLang="en-US" dirty="0" smtClean="0">
                <a:ea typeface="MS PGothic" panose="020B0600070205080204" pitchFamily="34" charset="-128"/>
              </a:rPr>
              <a:t>representing a range of sectors have signed a CEO Statement of Support for the WEPs.</a:t>
            </a:r>
          </a:p>
          <a:p>
            <a:pPr eaLnBrk="1" hangingPunct="1">
              <a:spcBef>
                <a:spcPct val="0"/>
              </a:spcBef>
              <a:buFont typeface="Wingdings" panose="05000000000000000000" pitchFamily="2" charset="2"/>
              <a:buChar char="v"/>
            </a:pPr>
            <a:r>
              <a:rPr lang="en-GB" altLang="en-US" dirty="0" smtClean="0">
                <a:ea typeface="MS PGothic" panose="020B0600070205080204" pitchFamily="34" charset="-128"/>
              </a:rPr>
              <a:t> To see the most recent list of signers please visit the searchable database on the WEPs website under CEO Statement/ Companies</a:t>
            </a:r>
            <a:endParaRPr lang="en-US" altLang="en-US" dirty="0" smtClean="0">
              <a:ea typeface="MS PGothic" panose="020B0600070205080204" pitchFamily="34" charset="-128"/>
            </a:endParaRPr>
          </a:p>
          <a:p>
            <a:pPr eaLnBrk="1" hangingPunct="1">
              <a:spcBef>
                <a:spcPct val="0"/>
              </a:spcBef>
            </a:pPr>
            <a:endParaRPr lang="en-GB" altLang="en-US" dirty="0" smtClean="0"/>
          </a:p>
        </p:txBody>
      </p:sp>
    </p:spTree>
    <p:extLst>
      <p:ext uri="{BB962C8B-B14F-4D97-AF65-F5344CB8AC3E}">
        <p14:creationId xmlns:p14="http://schemas.microsoft.com/office/powerpoint/2010/main" val="395842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4046FB-202E-4DA2-8600-A479BE66BD96}" type="slidenum">
              <a:rPr lang="en-GB" smtClean="0"/>
              <a:pPr/>
              <a:t>8</a:t>
            </a:fld>
            <a:endParaRPr lang="en-GB"/>
          </a:p>
        </p:txBody>
      </p:sp>
    </p:spTree>
    <p:extLst>
      <p:ext uri="{BB962C8B-B14F-4D97-AF65-F5344CB8AC3E}">
        <p14:creationId xmlns:p14="http://schemas.microsoft.com/office/powerpoint/2010/main" val="158926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402D68A-FA8A-4725-94AA-328359312F0D}" type="slidenum">
              <a:rPr lang="en-US" altLang="en-US"/>
              <a:pPr/>
              <a:t>9</a:t>
            </a:fld>
            <a:endParaRPr lang="en-US" altLang="en-US"/>
          </a:p>
        </p:txBody>
      </p:sp>
    </p:spTree>
    <p:extLst>
      <p:ext uri="{BB962C8B-B14F-4D97-AF65-F5344CB8AC3E}">
        <p14:creationId xmlns:p14="http://schemas.microsoft.com/office/powerpoint/2010/main" val="31292613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ZontaInternational_PowerPoint_LO_T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21207" y="4678855"/>
            <a:ext cx="8607027" cy="640036"/>
          </a:xfrm>
        </p:spPr>
        <p:txBody>
          <a:bodyPr>
            <a:normAutofit/>
          </a:bodyPr>
          <a:lstStyle>
            <a:lvl1pPr>
              <a:defRPr sz="3600" b="0" i="0">
                <a:solidFill>
                  <a:srgbClr val="802528"/>
                </a:solidFill>
                <a:latin typeface="+mj-lt"/>
                <a:cs typeface="Lato Regula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21207" y="5340461"/>
            <a:ext cx="8607027" cy="536575"/>
          </a:xfrm>
        </p:spPr>
        <p:txBody>
          <a:bodyPr>
            <a:normAutofit/>
          </a:bodyPr>
          <a:lstStyle>
            <a:lvl1pPr marL="0" indent="0" algn="ctr">
              <a:buNone/>
              <a:defRPr sz="2400" b="0" i="0">
                <a:solidFill>
                  <a:srgbClr val="802528"/>
                </a:solidFill>
                <a:latin typeface="+mj-lt"/>
                <a:cs typeface="Lato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636709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1881860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487959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3445144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230141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482401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1464113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3309883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3348738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320544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186873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sion Slide">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762000" y="274640"/>
            <a:ext cx="7924800" cy="593725"/>
          </a:xfrm>
        </p:spPr>
        <p:txBody>
          <a:bodyPr>
            <a:normAutofit/>
          </a:bodyPr>
          <a:lstStyle>
            <a:lvl1pPr algn="l">
              <a:defRPr sz="4000" b="0" i="0">
                <a:solidFill>
                  <a:srgbClr val="802528"/>
                </a:solidFill>
                <a:latin typeface="+mj-lt"/>
                <a:cs typeface="Lato Regular"/>
              </a:defRPr>
            </a:lvl1pPr>
          </a:lstStyle>
          <a:p>
            <a:r>
              <a:rPr lang="en-US" dirty="0" smtClean="0"/>
              <a:t>Click to edit Master title style</a:t>
            </a:r>
            <a:endParaRPr lang="en-US" dirty="0"/>
          </a:p>
        </p:txBody>
      </p:sp>
      <p:sp>
        <p:nvSpPr>
          <p:cNvPr id="9" name="Content Placeholder 2"/>
          <p:cNvSpPr>
            <a:spLocks noGrp="1"/>
          </p:cNvSpPr>
          <p:nvPr>
            <p:ph idx="1"/>
          </p:nvPr>
        </p:nvSpPr>
        <p:spPr>
          <a:xfrm>
            <a:off x="762000" y="1149914"/>
            <a:ext cx="7924800" cy="4976251"/>
          </a:xfrm>
        </p:spPr>
        <p:txBody>
          <a:bodyPr/>
          <a:lstStyle>
            <a:lvl1pPr>
              <a:defRPr b="0" i="0">
                <a:solidFill>
                  <a:srgbClr val="802528"/>
                </a:solidFill>
                <a:latin typeface="+mn-lt"/>
                <a:cs typeface="Lato Regular"/>
              </a:defRPr>
            </a:lvl1pPr>
            <a:lvl2pPr>
              <a:defRPr b="0" i="0">
                <a:solidFill>
                  <a:srgbClr val="802528"/>
                </a:solidFill>
                <a:latin typeface="+mn-lt"/>
                <a:cs typeface="Lato Regular"/>
              </a:defRPr>
            </a:lvl2pPr>
            <a:lvl3pPr>
              <a:defRPr b="0" i="0">
                <a:solidFill>
                  <a:srgbClr val="802528"/>
                </a:solidFill>
                <a:latin typeface="+mn-lt"/>
                <a:cs typeface="Lato Regular"/>
              </a:defRPr>
            </a:lvl3pPr>
            <a:lvl4pPr>
              <a:defRPr b="0" i="0">
                <a:solidFill>
                  <a:srgbClr val="802528"/>
                </a:solidFill>
                <a:latin typeface="+mn-lt"/>
                <a:cs typeface="Lato Regular"/>
              </a:defRPr>
            </a:lvl4pPr>
            <a:lvl5pPr>
              <a:defRPr b="0" i="0">
                <a:solidFill>
                  <a:srgbClr val="802528"/>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1" name="Straight Connector 10"/>
          <p:cNvCxnSpPr/>
          <p:nvPr userDrawn="1"/>
        </p:nvCxnSpPr>
        <p:spPr>
          <a:xfrm flipV="1">
            <a:off x="762000" y="1009139"/>
            <a:ext cx="7924800"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17831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37540842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20041912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3934947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1329338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2197513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21856108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4050707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15453875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14665984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3C7693-106C-48FB-8C3D-127A7ABC77D5}" type="slidenum">
              <a:rPr lang="en-US" smtClean="0"/>
              <a:pPr/>
              <a:t>‹#›</a:t>
            </a:fld>
            <a:endParaRPr lang="en-US"/>
          </a:p>
        </p:txBody>
      </p:sp>
    </p:spTree>
    <p:extLst>
      <p:ext uri="{BB962C8B-B14F-4D97-AF65-F5344CB8AC3E}">
        <p14:creationId xmlns:p14="http://schemas.microsoft.com/office/powerpoint/2010/main" val="342614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62000" y="274640"/>
            <a:ext cx="7924800" cy="593725"/>
          </a:xfrm>
        </p:spPr>
        <p:txBody>
          <a:bodyPr>
            <a:normAutofit/>
          </a:bodyPr>
          <a:lstStyle>
            <a:lvl1pPr algn="l">
              <a:defRPr sz="4000" b="0" i="0">
                <a:solidFill>
                  <a:srgbClr val="802528"/>
                </a:solidFill>
                <a:latin typeface="+mj-lt"/>
                <a:cs typeface="Lato Regular"/>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149914"/>
            <a:ext cx="7924800" cy="4976251"/>
          </a:xfrm>
        </p:spPr>
        <p:txBody>
          <a:bodyPr/>
          <a:lstStyle>
            <a:lvl1pPr>
              <a:defRPr b="0" i="0">
                <a:solidFill>
                  <a:srgbClr val="802528"/>
                </a:solidFill>
                <a:latin typeface="+mn-lt"/>
                <a:cs typeface="Lato Regular"/>
              </a:defRPr>
            </a:lvl1pPr>
            <a:lvl2pPr>
              <a:defRPr b="0" i="0">
                <a:solidFill>
                  <a:srgbClr val="802528"/>
                </a:solidFill>
                <a:latin typeface="+mn-lt"/>
                <a:cs typeface="Lato Regular"/>
              </a:defRPr>
            </a:lvl2pPr>
            <a:lvl3pPr>
              <a:defRPr b="0" i="0">
                <a:solidFill>
                  <a:srgbClr val="802528"/>
                </a:solidFill>
                <a:latin typeface="+mn-lt"/>
                <a:cs typeface="Lato Regular"/>
              </a:defRPr>
            </a:lvl3pPr>
            <a:lvl4pPr>
              <a:defRPr b="0" i="0">
                <a:solidFill>
                  <a:srgbClr val="802528"/>
                </a:solidFill>
                <a:latin typeface="+mn-lt"/>
                <a:cs typeface="Lato Regular"/>
              </a:defRPr>
            </a:lvl4pPr>
            <a:lvl5pPr>
              <a:defRPr b="0" i="0">
                <a:solidFill>
                  <a:srgbClr val="802528"/>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41"/>
            <a:ext cx="2133600" cy="365125"/>
          </a:xfrm>
        </p:spPr>
        <p:txBody>
          <a:bodyPr/>
          <a:lstStyle>
            <a:lvl1pPr>
              <a:defRPr>
                <a:solidFill>
                  <a:srgbClr val="802528"/>
                </a:solidFill>
              </a:defRPr>
            </a:lvl1pPr>
          </a:lstStyle>
          <a:p>
            <a:fld id="{C03FD958-75D2-C647-BE96-3B36ADE95E0A}" type="slidenum">
              <a:rPr lang="en-US" smtClean="0"/>
              <a:pPr/>
              <a:t>‹#›</a:t>
            </a:fld>
            <a:endParaRPr lang="en-US"/>
          </a:p>
        </p:txBody>
      </p:sp>
      <p:cxnSp>
        <p:nvCxnSpPr>
          <p:cNvPr id="7" name="Straight Connector 6"/>
          <p:cNvCxnSpPr/>
          <p:nvPr userDrawn="1"/>
        </p:nvCxnSpPr>
        <p:spPr>
          <a:xfrm flipV="1">
            <a:off x="762000" y="1009139"/>
            <a:ext cx="7924800"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07641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Title and Content_ No Logo">
    <p:spTree>
      <p:nvGrpSpPr>
        <p:cNvPr id="1" name=""/>
        <p:cNvGrpSpPr/>
        <p:nvPr/>
      </p:nvGrpSpPr>
      <p:grpSpPr>
        <a:xfrm>
          <a:off x="0" y="0"/>
          <a:ext cx="0" cy="0"/>
          <a:chOff x="0" y="0"/>
          <a:chExt cx="0" cy="0"/>
        </a:xfrm>
      </p:grpSpPr>
      <p:pic>
        <p:nvPicPr>
          <p:cNvPr id="4" name="Picture 3" descr="ZontaInternational_PowerPoint_interiorLO_T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7863840" cy="6858000"/>
          </a:xfrm>
          <a:prstGeom prst="rect">
            <a:avLst/>
          </a:prstGeom>
        </p:spPr>
      </p:pic>
      <p:sp>
        <p:nvSpPr>
          <p:cNvPr id="3" name="Content Placeholder 2"/>
          <p:cNvSpPr>
            <a:spLocks noGrp="1"/>
          </p:cNvSpPr>
          <p:nvPr>
            <p:ph idx="1"/>
          </p:nvPr>
        </p:nvSpPr>
        <p:spPr>
          <a:xfrm>
            <a:off x="762000" y="1131278"/>
            <a:ext cx="7924800" cy="4994886"/>
          </a:xfrm>
        </p:spPr>
        <p:txBody>
          <a:bodyPr/>
          <a:lstStyle>
            <a:lvl1pPr>
              <a:defRPr b="0" i="0">
                <a:solidFill>
                  <a:srgbClr val="802528"/>
                </a:solidFill>
                <a:latin typeface="+mn-lt"/>
                <a:cs typeface="Lato Regular"/>
              </a:defRPr>
            </a:lvl1pPr>
            <a:lvl2pPr>
              <a:defRPr b="0" i="0">
                <a:solidFill>
                  <a:srgbClr val="802528"/>
                </a:solidFill>
                <a:latin typeface="+mn-lt"/>
                <a:cs typeface="Lato Regular"/>
              </a:defRPr>
            </a:lvl2pPr>
            <a:lvl3pPr>
              <a:defRPr b="0" i="0">
                <a:solidFill>
                  <a:srgbClr val="802528"/>
                </a:solidFill>
                <a:latin typeface="+mn-lt"/>
                <a:cs typeface="Lato Regular"/>
              </a:defRPr>
            </a:lvl3pPr>
            <a:lvl4pPr>
              <a:defRPr b="0" i="0">
                <a:solidFill>
                  <a:srgbClr val="802528"/>
                </a:solidFill>
                <a:latin typeface="+mn-lt"/>
                <a:cs typeface="Lato Regular"/>
              </a:defRPr>
            </a:lvl4pPr>
            <a:lvl5pPr>
              <a:defRPr b="0" i="0">
                <a:solidFill>
                  <a:srgbClr val="802528"/>
                </a:solidFill>
                <a:latin typeface="+mn-lt"/>
                <a:cs typeface="Lato Regul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6492341"/>
            <a:ext cx="2133600" cy="365125"/>
          </a:xfrm>
        </p:spPr>
        <p:txBody>
          <a:bodyPr/>
          <a:lstStyle>
            <a:lvl1pPr>
              <a:defRPr>
                <a:solidFill>
                  <a:srgbClr val="802528"/>
                </a:solidFill>
              </a:defRPr>
            </a:lvl1pPr>
          </a:lstStyle>
          <a:p>
            <a:fld id="{C03FD958-75D2-C647-BE96-3B36ADE95E0A}" type="slidenum">
              <a:rPr lang="en-US" smtClean="0"/>
              <a:pPr/>
              <a:t>‹#›</a:t>
            </a:fld>
            <a:endParaRPr lang="en-US"/>
          </a:p>
        </p:txBody>
      </p:sp>
      <p:cxnSp>
        <p:nvCxnSpPr>
          <p:cNvPr id="7" name="Straight Connector 6"/>
          <p:cNvCxnSpPr/>
          <p:nvPr userDrawn="1"/>
        </p:nvCxnSpPr>
        <p:spPr>
          <a:xfrm flipV="1">
            <a:off x="762000" y="1009139"/>
            <a:ext cx="7924800"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762000" y="274640"/>
            <a:ext cx="7924800" cy="593725"/>
          </a:xfrm>
        </p:spPr>
        <p:txBody>
          <a:bodyPr>
            <a:normAutofit/>
          </a:bodyPr>
          <a:lstStyle>
            <a:lvl1pPr algn="l">
              <a:defRPr sz="4000" b="0" i="0">
                <a:solidFill>
                  <a:srgbClr val="802528"/>
                </a:solidFill>
                <a:latin typeface="+mj-lt"/>
                <a:cs typeface="Lato Regula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881623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Content Placeholder 2"/>
          <p:cNvSpPr>
            <a:spLocks noGrp="1"/>
          </p:cNvSpPr>
          <p:nvPr>
            <p:ph sz="half" idx="1"/>
          </p:nvPr>
        </p:nvSpPr>
        <p:spPr>
          <a:xfrm>
            <a:off x="758952" y="1098014"/>
            <a:ext cx="3736848" cy="5028150"/>
          </a:xfrm>
        </p:spPr>
        <p:txBody>
          <a:bodyPr/>
          <a:lstStyle>
            <a:lvl1pPr>
              <a:defRPr sz="2800" b="0" i="0">
                <a:solidFill>
                  <a:srgbClr val="802528"/>
                </a:solidFill>
                <a:latin typeface="+mn-lt"/>
                <a:cs typeface="Lato Regular"/>
              </a:defRPr>
            </a:lvl1pPr>
            <a:lvl2pPr>
              <a:defRPr sz="2400" b="0" i="0">
                <a:solidFill>
                  <a:srgbClr val="802528"/>
                </a:solidFill>
                <a:latin typeface="+mn-lt"/>
                <a:cs typeface="Lato Regular"/>
              </a:defRPr>
            </a:lvl2pPr>
            <a:lvl3pPr>
              <a:defRPr sz="2000" b="0" i="0">
                <a:solidFill>
                  <a:srgbClr val="802528"/>
                </a:solidFill>
                <a:latin typeface="+mn-lt"/>
                <a:cs typeface="Lato Regular"/>
              </a:defRPr>
            </a:lvl3pPr>
            <a:lvl4pPr>
              <a:defRPr sz="1800" b="0" i="0">
                <a:solidFill>
                  <a:srgbClr val="802528"/>
                </a:solidFill>
                <a:latin typeface="+mn-lt"/>
                <a:cs typeface="Lato Regular"/>
              </a:defRPr>
            </a:lvl4pPr>
            <a:lvl5pPr>
              <a:defRPr sz="1800" b="0" i="0">
                <a:solidFill>
                  <a:srgbClr val="802528"/>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1" y="1098014"/>
            <a:ext cx="3976600" cy="5028150"/>
          </a:xfrm>
        </p:spPr>
        <p:txBody>
          <a:bodyPr/>
          <a:lstStyle>
            <a:lvl1pPr>
              <a:defRPr sz="2800" b="0" i="0">
                <a:solidFill>
                  <a:srgbClr val="802528"/>
                </a:solidFill>
                <a:latin typeface="+mn-lt"/>
                <a:cs typeface="Lato Regular"/>
              </a:defRPr>
            </a:lvl1pPr>
            <a:lvl2pPr>
              <a:defRPr sz="2400" b="0" i="0">
                <a:solidFill>
                  <a:srgbClr val="802528"/>
                </a:solidFill>
                <a:latin typeface="+mn-lt"/>
                <a:cs typeface="Lato Regular"/>
              </a:defRPr>
            </a:lvl2pPr>
            <a:lvl3pPr>
              <a:defRPr sz="2000" b="0" i="0">
                <a:solidFill>
                  <a:srgbClr val="802528"/>
                </a:solidFill>
                <a:latin typeface="+mn-lt"/>
                <a:cs typeface="Lato Regular"/>
              </a:defRPr>
            </a:lvl3pPr>
            <a:lvl4pPr>
              <a:defRPr sz="1800" b="0" i="0">
                <a:solidFill>
                  <a:srgbClr val="802528"/>
                </a:solidFill>
                <a:latin typeface="+mn-lt"/>
                <a:cs typeface="Lato Regular"/>
              </a:defRPr>
            </a:lvl4pPr>
            <a:lvl5pPr>
              <a:defRPr sz="1800" b="0" i="0">
                <a:solidFill>
                  <a:srgbClr val="802528"/>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7"/>
            <a:ext cx="2133600" cy="365125"/>
          </a:xfrm>
        </p:spPr>
        <p:txBody>
          <a:bodyPr/>
          <a:lstStyle>
            <a:lvl1pPr>
              <a:defRPr>
                <a:solidFill>
                  <a:srgbClr val="802528"/>
                </a:solidFill>
                <a:latin typeface="Arial"/>
                <a:cs typeface="Arial"/>
              </a:defRPr>
            </a:lvl1pPr>
          </a:lstStyle>
          <a:p>
            <a:fld id="{C03FD958-75D2-C647-BE96-3B36ADE95E0A}" type="slidenum">
              <a:rPr lang="en-US" smtClean="0"/>
              <a:pPr/>
              <a:t>‹#›</a:t>
            </a:fld>
            <a:endParaRPr lang="en-US" dirty="0"/>
          </a:p>
        </p:txBody>
      </p:sp>
      <p:cxnSp>
        <p:nvCxnSpPr>
          <p:cNvPr id="8" name="Straight Connector 7"/>
          <p:cNvCxnSpPr/>
          <p:nvPr userDrawn="1"/>
        </p:nvCxnSpPr>
        <p:spPr>
          <a:xfrm flipV="1">
            <a:off x="762000" y="1009139"/>
            <a:ext cx="7924800"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762000" y="274640"/>
            <a:ext cx="7924800" cy="593725"/>
          </a:xfrm>
        </p:spPr>
        <p:txBody>
          <a:bodyPr>
            <a:normAutofit/>
          </a:bodyPr>
          <a:lstStyle>
            <a:lvl1pPr algn="l">
              <a:defRPr sz="4000" b="0" i="0">
                <a:solidFill>
                  <a:srgbClr val="802528"/>
                </a:solidFill>
                <a:latin typeface="+mj-lt"/>
                <a:cs typeface="Lato Regular"/>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6656301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_ No Logo">
    <p:spTree>
      <p:nvGrpSpPr>
        <p:cNvPr id="1" name=""/>
        <p:cNvGrpSpPr/>
        <p:nvPr/>
      </p:nvGrpSpPr>
      <p:grpSpPr>
        <a:xfrm>
          <a:off x="0" y="0"/>
          <a:ext cx="0" cy="0"/>
          <a:chOff x="0" y="0"/>
          <a:chExt cx="0" cy="0"/>
        </a:xfrm>
      </p:grpSpPr>
      <p:pic>
        <p:nvPicPr>
          <p:cNvPr id="5" name="Picture 4" descr="ZontaInternational_PowerPoint_interiorLO_T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7790688" cy="6858000"/>
          </a:xfrm>
          <a:prstGeom prst="rect">
            <a:avLst/>
          </a:prstGeom>
        </p:spPr>
      </p:pic>
      <p:sp>
        <p:nvSpPr>
          <p:cNvPr id="3" name="Content Placeholder 2"/>
          <p:cNvSpPr>
            <a:spLocks noGrp="1"/>
          </p:cNvSpPr>
          <p:nvPr>
            <p:ph sz="half" idx="1"/>
          </p:nvPr>
        </p:nvSpPr>
        <p:spPr>
          <a:xfrm>
            <a:off x="758952" y="1143002"/>
            <a:ext cx="3736848" cy="4983163"/>
          </a:xfrm>
        </p:spPr>
        <p:txBody>
          <a:bodyPr/>
          <a:lstStyle>
            <a:lvl1pPr>
              <a:defRPr sz="2800" b="0" i="0">
                <a:solidFill>
                  <a:srgbClr val="802528"/>
                </a:solidFill>
                <a:latin typeface="+mn-lt"/>
                <a:ea typeface="Lato Regular" panose="020F0502020204030203" pitchFamily="34" charset="0"/>
                <a:cs typeface="Lato Regular" panose="020F0502020204030203" pitchFamily="34" charset="0"/>
              </a:defRPr>
            </a:lvl1pPr>
            <a:lvl2pPr>
              <a:defRPr sz="2400" b="0" i="0">
                <a:solidFill>
                  <a:srgbClr val="802528"/>
                </a:solidFill>
                <a:latin typeface="+mn-lt"/>
                <a:ea typeface="Lato Regular" panose="020F0502020204030203" pitchFamily="34" charset="0"/>
                <a:cs typeface="Lato Regular" panose="020F0502020204030203" pitchFamily="34" charset="0"/>
              </a:defRPr>
            </a:lvl2pPr>
            <a:lvl3pPr>
              <a:defRPr sz="2000" b="0" i="0">
                <a:solidFill>
                  <a:srgbClr val="802528"/>
                </a:solidFill>
                <a:latin typeface="+mn-lt"/>
                <a:ea typeface="Lato Regular" panose="020F0502020204030203" pitchFamily="34" charset="0"/>
                <a:cs typeface="Lato Regular" panose="020F0502020204030203" pitchFamily="34" charset="0"/>
              </a:defRPr>
            </a:lvl3pPr>
            <a:lvl4pPr>
              <a:defRPr sz="1800" b="0" i="0">
                <a:solidFill>
                  <a:srgbClr val="802528"/>
                </a:solidFill>
                <a:latin typeface="+mn-lt"/>
                <a:ea typeface="Lato Regular" panose="020F0502020204030203" pitchFamily="34" charset="0"/>
                <a:cs typeface="Lato Regular" panose="020F0502020204030203" pitchFamily="34" charset="0"/>
              </a:defRPr>
            </a:lvl4pPr>
            <a:lvl5pPr>
              <a:defRPr sz="1800" b="0" i="0">
                <a:solidFill>
                  <a:srgbClr val="802528"/>
                </a:solidFill>
                <a:latin typeface="+mn-lt"/>
                <a:ea typeface="Lato Regular" panose="020F0502020204030203" pitchFamily="34" charset="0"/>
                <a:cs typeface="Lato Regular" panose="020F0502020204030203"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10201" y="1143002"/>
            <a:ext cx="3976600" cy="4983163"/>
          </a:xfrm>
        </p:spPr>
        <p:txBody>
          <a:bodyPr/>
          <a:lstStyle>
            <a:lvl1pPr>
              <a:defRPr sz="2800" b="0" i="0">
                <a:solidFill>
                  <a:srgbClr val="802528"/>
                </a:solidFill>
                <a:latin typeface="+mn-lt"/>
                <a:cs typeface="Lato Regular"/>
              </a:defRPr>
            </a:lvl1pPr>
            <a:lvl2pPr>
              <a:defRPr sz="2400" b="0" i="0">
                <a:solidFill>
                  <a:srgbClr val="802528"/>
                </a:solidFill>
                <a:latin typeface="+mn-lt"/>
                <a:cs typeface="Lato Regular"/>
              </a:defRPr>
            </a:lvl2pPr>
            <a:lvl3pPr>
              <a:defRPr sz="2000" b="0" i="0">
                <a:solidFill>
                  <a:srgbClr val="802528"/>
                </a:solidFill>
                <a:latin typeface="+mn-lt"/>
                <a:cs typeface="Lato Regular"/>
              </a:defRPr>
            </a:lvl3pPr>
            <a:lvl4pPr>
              <a:defRPr sz="1800" b="0" i="0">
                <a:solidFill>
                  <a:srgbClr val="802528"/>
                </a:solidFill>
                <a:latin typeface="+mn-lt"/>
                <a:cs typeface="Lato Regular"/>
              </a:defRPr>
            </a:lvl4pPr>
            <a:lvl5pPr>
              <a:defRPr sz="1800" b="0" i="0">
                <a:solidFill>
                  <a:srgbClr val="802528"/>
                </a:solidFill>
                <a:latin typeface="+mn-lt"/>
                <a:cs typeface="Lato Regular"/>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a:xfrm>
            <a:off x="7010400" y="6492877"/>
            <a:ext cx="2133600" cy="365125"/>
          </a:xfrm>
        </p:spPr>
        <p:txBody>
          <a:bodyPr/>
          <a:lstStyle>
            <a:lvl1pPr>
              <a:defRPr>
                <a:solidFill>
                  <a:srgbClr val="802528"/>
                </a:solidFill>
                <a:latin typeface="Arial"/>
                <a:cs typeface="Arial"/>
              </a:defRPr>
            </a:lvl1pPr>
          </a:lstStyle>
          <a:p>
            <a:fld id="{C03FD958-75D2-C647-BE96-3B36ADE95E0A}" type="slidenum">
              <a:rPr lang="en-US" smtClean="0"/>
              <a:pPr/>
              <a:t>‹#›</a:t>
            </a:fld>
            <a:endParaRPr lang="en-US" dirty="0"/>
          </a:p>
        </p:txBody>
      </p:sp>
      <p:cxnSp>
        <p:nvCxnSpPr>
          <p:cNvPr id="8" name="Straight Connector 7"/>
          <p:cNvCxnSpPr/>
          <p:nvPr userDrawn="1"/>
        </p:nvCxnSpPr>
        <p:spPr>
          <a:xfrm flipV="1">
            <a:off x="762000" y="1009139"/>
            <a:ext cx="7924800" cy="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title"/>
          </p:nvPr>
        </p:nvSpPr>
        <p:spPr>
          <a:xfrm>
            <a:off x="762000" y="274640"/>
            <a:ext cx="7924800" cy="593725"/>
          </a:xfrm>
        </p:spPr>
        <p:txBody>
          <a:bodyPr>
            <a:normAutofit/>
          </a:bodyPr>
          <a:lstStyle>
            <a:lvl1pPr algn="l">
              <a:defRPr sz="4000" b="0" i="0">
                <a:solidFill>
                  <a:srgbClr val="802528"/>
                </a:solidFill>
                <a:latin typeface="+mj-lt"/>
                <a:cs typeface="Lato Regular"/>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84611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descr="ZontaInternational_PowerPoint_reverse_LO_T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Slide Number Placeholder 6"/>
          <p:cNvSpPr txBox="1">
            <a:spLocks/>
          </p:cNvSpPr>
          <p:nvPr userDrawn="1"/>
        </p:nvSpPr>
        <p:spPr>
          <a:xfrm>
            <a:off x="7010400" y="6492877"/>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solidFill>
                <a:schemeClr val="bg1"/>
              </a:solidFill>
            </a:endParaRPr>
          </a:p>
        </p:txBody>
      </p:sp>
      <p:sp>
        <p:nvSpPr>
          <p:cNvPr id="5" name="TextBox 4"/>
          <p:cNvSpPr txBox="1"/>
          <p:nvPr userDrawn="1"/>
        </p:nvSpPr>
        <p:spPr>
          <a:xfrm>
            <a:off x="315468" y="6123543"/>
            <a:ext cx="1929384" cy="369332"/>
          </a:xfrm>
          <a:prstGeom prst="rect">
            <a:avLst/>
          </a:prstGeom>
          <a:noFill/>
        </p:spPr>
        <p:txBody>
          <a:bodyPr wrap="square" rtlCol="0">
            <a:spAutoFit/>
          </a:bodyPr>
          <a:lstStyle/>
          <a:p>
            <a:r>
              <a:rPr lang="en-US" sz="1800" dirty="0" smtClean="0">
                <a:solidFill>
                  <a:schemeClr val="bg1"/>
                </a:solidFill>
              </a:rPr>
              <a:t>www.zonta.org</a:t>
            </a:r>
            <a:endParaRPr lang="en-US" sz="1800" dirty="0">
              <a:solidFill>
                <a:schemeClr val="bg1"/>
              </a:solidFill>
            </a:endParaRPr>
          </a:p>
        </p:txBody>
      </p:sp>
    </p:spTree>
    <p:extLst>
      <p:ext uri="{BB962C8B-B14F-4D97-AF65-F5344CB8AC3E}">
        <p14:creationId xmlns:p14="http://schemas.microsoft.com/office/powerpoint/2010/main" val="37700184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1365493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E3F5F-7E4D-429E-8FEB-D650B80FB81D}" type="slidenum">
              <a:rPr lang="en-US" smtClean="0"/>
              <a:pPr/>
              <a:t>‹#›</a:t>
            </a:fld>
            <a:endParaRPr lang="en-US"/>
          </a:p>
        </p:txBody>
      </p:sp>
    </p:spTree>
    <p:extLst>
      <p:ext uri="{BB962C8B-B14F-4D97-AF65-F5344CB8AC3E}">
        <p14:creationId xmlns:p14="http://schemas.microsoft.com/office/powerpoint/2010/main" val="226551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rgbClr val="802528"/>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rgbClr val="802528"/>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rgbClr val="802528"/>
                </a:solidFill>
              </a:defRPr>
            </a:lvl1pPr>
          </a:lstStyle>
          <a:p>
            <a:endParaRPr lang="en-US" dirty="0"/>
          </a:p>
        </p:txBody>
      </p:sp>
    </p:spTree>
    <p:extLst>
      <p:ext uri="{BB962C8B-B14F-4D97-AF65-F5344CB8AC3E}">
        <p14:creationId xmlns:p14="http://schemas.microsoft.com/office/powerpoint/2010/main" val="96133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6" r:id="rId4"/>
    <p:sldLayoutId id="2147483652" r:id="rId5"/>
    <p:sldLayoutId id="2147483657" r:id="rId6"/>
    <p:sldLayoutId id="2147483655" r:id="rId7"/>
  </p:sldLayoutIdLst>
  <p:timing>
    <p:tnLst>
      <p:par>
        <p:cTn id="1" dur="indefinite" restart="never" nodeType="tmRoot"/>
      </p:par>
    </p:tnLst>
  </p:timing>
  <p:hf hdr="0" ftr="0" dt="0"/>
  <p:txStyles>
    <p:titleStyle>
      <a:lvl1pPr algn="ctr" defTabSz="457200" rtl="0" eaLnBrk="1" latinLnBrk="0" hangingPunct="1">
        <a:spcBef>
          <a:spcPct val="0"/>
        </a:spcBef>
        <a:buNone/>
        <a:defRPr sz="4400" b="0" kern="1200">
          <a:solidFill>
            <a:srgbClr val="802528"/>
          </a:solidFill>
          <a:latin typeface="+mj-lt"/>
          <a:ea typeface="Lato Regular" panose="020F0502020204030203" pitchFamily="34" charset="0"/>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rgbClr val="802528"/>
          </a:solidFill>
          <a:latin typeface="+mn-lt"/>
          <a:ea typeface="Lato Regular" panose="020F0502020204030203" pitchFamily="34" charset="0"/>
          <a:cs typeface="Lato Regular" panose="020F0502020204030203" pitchFamily="34" charset="0"/>
        </a:defRPr>
      </a:lvl1pPr>
      <a:lvl2pPr marL="742950" indent="-285750" algn="l" defTabSz="457200" rtl="0" eaLnBrk="1" latinLnBrk="0" hangingPunct="1">
        <a:spcBef>
          <a:spcPct val="20000"/>
        </a:spcBef>
        <a:buFont typeface="Arial"/>
        <a:buChar char="–"/>
        <a:defRPr sz="2800" kern="1200">
          <a:solidFill>
            <a:srgbClr val="802528"/>
          </a:solidFill>
          <a:latin typeface="+mn-lt"/>
          <a:ea typeface="Lato Regular" panose="020F0502020204030203" pitchFamily="34" charset="0"/>
          <a:cs typeface="Lato Regular" panose="020F0502020204030203" pitchFamily="34" charset="0"/>
        </a:defRPr>
      </a:lvl2pPr>
      <a:lvl3pPr marL="1143000" indent="-228600" algn="l" defTabSz="457200" rtl="0" eaLnBrk="1" latinLnBrk="0" hangingPunct="1">
        <a:spcBef>
          <a:spcPct val="20000"/>
        </a:spcBef>
        <a:buFont typeface="Arial"/>
        <a:buChar char="•"/>
        <a:defRPr sz="2400" kern="1200">
          <a:solidFill>
            <a:srgbClr val="802528"/>
          </a:solidFill>
          <a:latin typeface="+mn-lt"/>
          <a:ea typeface="Lato Regular" panose="020F0502020204030203" pitchFamily="34" charset="0"/>
          <a:cs typeface="Lato Regular" panose="020F0502020204030203" pitchFamily="34" charset="0"/>
        </a:defRPr>
      </a:lvl3pPr>
      <a:lvl4pPr marL="1600200" indent="-228600" algn="l" defTabSz="457200" rtl="0" eaLnBrk="1" latinLnBrk="0" hangingPunct="1">
        <a:spcBef>
          <a:spcPct val="20000"/>
        </a:spcBef>
        <a:buFont typeface="Arial"/>
        <a:buChar char="–"/>
        <a:defRPr sz="2000" kern="1200">
          <a:solidFill>
            <a:srgbClr val="802528"/>
          </a:solidFill>
          <a:latin typeface="+mn-lt"/>
          <a:ea typeface="Lato Regular" panose="020F0502020204030203" pitchFamily="34" charset="0"/>
          <a:cs typeface="Lato Regular" panose="020F0502020204030203" pitchFamily="34" charset="0"/>
        </a:defRPr>
      </a:lvl4pPr>
      <a:lvl5pPr marL="2057400" indent="-228600" algn="l" defTabSz="457200" rtl="0" eaLnBrk="1" latinLnBrk="0" hangingPunct="1">
        <a:spcBef>
          <a:spcPct val="20000"/>
        </a:spcBef>
        <a:buFont typeface="Arial"/>
        <a:buChar char="»"/>
        <a:defRPr sz="2000" kern="1200">
          <a:solidFill>
            <a:srgbClr val="802528"/>
          </a:solidFill>
          <a:latin typeface="+mn-lt"/>
          <a:ea typeface="Lato Regular" panose="020F0502020204030203" pitchFamily="34" charset="0"/>
          <a:cs typeface="Lato Regular" panose="020F050202020403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0E3F5F-7E4D-429E-8FEB-D650B80FB81D}" type="slidenum">
              <a:rPr lang="en-US" smtClean="0"/>
              <a:pPr/>
              <a:t>‹#›</a:t>
            </a:fld>
            <a:endParaRPr lang="en-US"/>
          </a:p>
        </p:txBody>
      </p:sp>
    </p:spTree>
    <p:extLst>
      <p:ext uri="{BB962C8B-B14F-4D97-AF65-F5344CB8AC3E}">
        <p14:creationId xmlns:p14="http://schemas.microsoft.com/office/powerpoint/2010/main" val="403556624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C7693-106C-48FB-8C3D-127A7ABC77D5}" type="slidenum">
              <a:rPr lang="en-US" smtClean="0"/>
              <a:pPr/>
              <a:t>‹#›</a:t>
            </a:fld>
            <a:endParaRPr lang="en-US"/>
          </a:p>
        </p:txBody>
      </p:sp>
    </p:spTree>
    <p:extLst>
      <p:ext uri="{BB962C8B-B14F-4D97-AF65-F5344CB8AC3E}">
        <p14:creationId xmlns:p14="http://schemas.microsoft.com/office/powerpoint/2010/main" val="2229290341"/>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eprinciples.org/Site/CommunicationOnProgress/#Gender-Specific_Question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eprinciples.org/Site/CommunicationOnProgress/#Gender-Specific_Question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imf.org/b47fc82c-9728-447c-83b0-074060c85b8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hyperlink" Target="http://www.weprinciples.org/Site/Companies/#search" TargetMode="External"/><Relationship Id="rId3" Type="http://schemas.openxmlformats.org/officeDocument/2006/relationships/image" Target="../media/image19.png"/><Relationship Id="rId7" Type="http://schemas.openxmlformats.org/officeDocument/2006/relationships/hyperlink" Target="https://www.zonta.org/Global-Impact/Advocacy/Womens-Empowerment-Principle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 Id="rId9" Type="http://schemas.openxmlformats.org/officeDocument/2006/relationships/hyperlink" Target="http://weprinciples.org/Site/HowToSign/"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weprinciples.org/Site/MakingAndMeasuringProgres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36975" y="4300538"/>
            <a:ext cx="8607027" cy="640036"/>
          </a:xfrm>
        </p:spPr>
        <p:txBody>
          <a:bodyPr>
            <a:noAutofit/>
          </a:bodyPr>
          <a:lstStyle/>
          <a:p>
            <a:r>
              <a:rPr lang="en-US" sz="4000" b="1" dirty="0"/>
              <a:t>ADVOCACY</a:t>
            </a:r>
          </a:p>
        </p:txBody>
      </p:sp>
      <p:sp>
        <p:nvSpPr>
          <p:cNvPr id="4" name="Title 5"/>
          <p:cNvSpPr txBox="1">
            <a:spLocks/>
          </p:cNvSpPr>
          <p:nvPr/>
        </p:nvSpPr>
        <p:spPr>
          <a:xfrm>
            <a:off x="536975" y="5624513"/>
            <a:ext cx="8607027" cy="64003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0" i="0" kern="1200">
                <a:solidFill>
                  <a:srgbClr val="802528"/>
                </a:solidFill>
                <a:latin typeface="+mj-lt"/>
                <a:ea typeface="Lato Regular" panose="020F0502020204030203" pitchFamily="34" charset="0"/>
                <a:cs typeface="Lato Regular"/>
              </a:defRPr>
            </a:lvl1pPr>
          </a:lstStyle>
          <a:p>
            <a:r>
              <a:rPr lang="en-US" sz="3000" b="1" dirty="0" smtClean="0"/>
              <a:t>Women’s </a:t>
            </a:r>
            <a:r>
              <a:rPr lang="en-US" sz="3000" b="1" dirty="0"/>
              <a:t>Empowerment Principles</a:t>
            </a:r>
          </a:p>
          <a:p>
            <a:r>
              <a:rPr lang="en-US" sz="3000" b="1" dirty="0" smtClean="0"/>
              <a:t>WEPs</a:t>
            </a:r>
            <a:endParaRPr lang="en-US" sz="3000" b="1" dirty="0"/>
          </a:p>
        </p:txBody>
      </p:sp>
    </p:spTree>
    <p:extLst>
      <p:ext uri="{BB962C8B-B14F-4D97-AF65-F5344CB8AC3E}">
        <p14:creationId xmlns:p14="http://schemas.microsoft.com/office/powerpoint/2010/main" val="258879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7" name="Group 24"/>
          <p:cNvGrpSpPr>
            <a:grpSpLocks/>
          </p:cNvGrpSpPr>
          <p:nvPr/>
        </p:nvGrpSpPr>
        <p:grpSpPr bwMode="auto">
          <a:xfrm>
            <a:off x="2063590" y="2118233"/>
            <a:ext cx="5735241" cy="4588669"/>
            <a:chOff x="2919179" y="742212"/>
            <a:chExt cx="7646058" cy="6119071"/>
          </a:xfrm>
        </p:grpSpPr>
        <p:grpSp>
          <p:nvGrpSpPr>
            <p:cNvPr id="5" name="Group 4"/>
            <p:cNvGrpSpPr>
              <a:grpSpLocks noChangeAspect="1"/>
            </p:cNvGrpSpPr>
            <p:nvPr/>
          </p:nvGrpSpPr>
          <p:grpSpPr>
            <a:xfrm>
              <a:off x="7613237" y="742844"/>
              <a:ext cx="2952000" cy="2457536"/>
              <a:chOff x="4338975" y="906737"/>
              <a:chExt cx="1712976" cy="1476884"/>
            </a:xfrm>
            <a:solidFill>
              <a:srgbClr val="999799"/>
            </a:solidFill>
            <a:scene3d>
              <a:camera prst="orthographicFront">
                <a:rot lat="0" lon="0" rev="0"/>
              </a:camera>
              <a:lightRig rig="contrasting" dir="t">
                <a:rot lat="0" lon="0" rev="7800000"/>
              </a:lightRig>
            </a:scene3d>
          </p:grpSpPr>
          <p:sp>
            <p:nvSpPr>
              <p:cNvPr id="18" name="Hexagon 17"/>
              <p:cNvSpPr/>
              <p:nvPr/>
            </p:nvSpPr>
            <p:spPr>
              <a:xfrm>
                <a:off x="4338975" y="906737"/>
                <a:ext cx="1712976" cy="1476884"/>
              </a:xfrm>
              <a:prstGeom prst="hexagon">
                <a:avLst>
                  <a:gd name="adj" fmla="val 25000"/>
                  <a:gd name="vf" fmla="val 115470"/>
                </a:avLst>
              </a:prstGeom>
              <a:grpFill/>
              <a:ln>
                <a:noFill/>
              </a:ln>
              <a:effectLst/>
              <a:sp3d>
                <a:bevelT w="139700" h="1397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sz="1200" dirty="0">
                  <a:latin typeface="Arial" panose="020B0604020202020204" pitchFamily="34" charset="0"/>
                  <a:cs typeface="Arial" panose="020B0604020202020204" pitchFamily="34" charset="0"/>
                </a:endParaRPr>
              </a:p>
            </p:txBody>
          </p:sp>
          <p:sp>
            <p:nvSpPr>
              <p:cNvPr id="19" name="Hexagon 4"/>
              <p:cNvSpPr/>
              <p:nvPr/>
            </p:nvSpPr>
            <p:spPr>
              <a:xfrm>
                <a:off x="4615978" y="1200099"/>
                <a:ext cx="1181332" cy="1018514"/>
              </a:xfrm>
              <a:prstGeom prst="rect">
                <a:avLst/>
              </a:prstGeom>
              <a:noFill/>
              <a:ln>
                <a:noFill/>
              </a:ln>
              <a:effectLst/>
              <a:sp3d>
                <a:bevelT w="139700" h="139700"/>
              </a:sp3d>
            </p:spPr>
            <p:style>
              <a:lnRef idx="0">
                <a:scrgbClr r="0" g="0" b="0"/>
              </a:lnRef>
              <a:fillRef idx="0">
                <a:scrgbClr r="0" g="0" b="0"/>
              </a:fillRef>
              <a:effectRef idx="0">
                <a:scrgbClr r="0" g="0" b="0"/>
              </a:effectRef>
              <a:fontRef idx="minor">
                <a:schemeClr val="lt1"/>
              </a:fontRef>
            </p:style>
            <p:txBody>
              <a:bodyPr lIns="0" tIns="23813" rIns="0" bIns="23813"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sz="1200" dirty="0">
                    <a:latin typeface="Arial" panose="020B0604020202020204" pitchFamily="34" charset="0"/>
                    <a:cs typeface="Arial" panose="020B0604020202020204" pitchFamily="34" charset="0"/>
                  </a:rPr>
                  <a:t>Recruitment strategies to reach out to more women</a:t>
                </a:r>
              </a:p>
            </p:txBody>
          </p:sp>
        </p:grpSp>
        <p:grpSp>
          <p:nvGrpSpPr>
            <p:cNvPr id="11269" name="Group 23"/>
            <p:cNvGrpSpPr>
              <a:grpSpLocks/>
            </p:cNvGrpSpPr>
            <p:nvPr/>
          </p:nvGrpSpPr>
          <p:grpSpPr bwMode="auto">
            <a:xfrm>
              <a:off x="5273938" y="1968833"/>
              <a:ext cx="2952000" cy="2457533"/>
              <a:chOff x="5305716" y="1927889"/>
              <a:chExt cx="2952000" cy="2457533"/>
            </a:xfrm>
          </p:grpSpPr>
          <p:sp>
            <p:nvSpPr>
              <p:cNvPr id="20" name="Hexagon 19"/>
              <p:cNvSpPr>
                <a:spLocks noChangeAspect="1"/>
              </p:cNvSpPr>
              <p:nvPr/>
            </p:nvSpPr>
            <p:spPr>
              <a:xfrm>
                <a:off x="5305716" y="1927889"/>
                <a:ext cx="2952000" cy="2457533"/>
              </a:xfrm>
              <a:prstGeom prst="hexagon">
                <a:avLst>
                  <a:gd name="adj" fmla="val 25000"/>
                  <a:gd name="vf" fmla="val 115470"/>
                </a:avLst>
              </a:prstGeom>
              <a:solidFill>
                <a:srgbClr val="F5BD47"/>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sz="1200" dirty="0">
                  <a:latin typeface="Arial" panose="020B0604020202020204" pitchFamily="34" charset="0"/>
                  <a:cs typeface="Arial" panose="020B0604020202020204" pitchFamily="34" charset="0"/>
                </a:endParaRPr>
              </a:p>
            </p:txBody>
          </p:sp>
          <p:sp>
            <p:nvSpPr>
              <p:cNvPr id="17" name="Hexagon 4"/>
              <p:cNvSpPr/>
              <p:nvPr/>
            </p:nvSpPr>
            <p:spPr>
              <a:xfrm>
                <a:off x="5706892" y="2167192"/>
                <a:ext cx="2149648" cy="1951630"/>
              </a:xfrm>
              <a:prstGeom prst="rect">
                <a:avLst/>
              </a:prstGeom>
              <a:no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0" tIns="23813" rIns="0" bIns="23813"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defRPr/>
                </a:pPr>
                <a:r>
                  <a:rPr lang="en-US" sz="1200" dirty="0">
                    <a:solidFill>
                      <a:schemeClr val="accent3">
                        <a:lumMod val="50000"/>
                      </a:schemeClr>
                    </a:solidFill>
                    <a:latin typeface="Arial" panose="020B0604020202020204" pitchFamily="34" charset="0"/>
                    <a:cs typeface="Arial" panose="020B0604020202020204" pitchFamily="34" charset="0"/>
                  </a:rPr>
                  <a:t>Establish &amp; implement a confidential grievance policy &amp; procedure for incidents of discrimination, sexual harassment and gender-based violence</a:t>
                </a:r>
              </a:p>
            </p:txBody>
          </p:sp>
        </p:grpSp>
        <p:grpSp>
          <p:nvGrpSpPr>
            <p:cNvPr id="11270" name="Group 6"/>
            <p:cNvGrpSpPr>
              <a:grpSpLocks/>
            </p:cNvGrpSpPr>
            <p:nvPr/>
          </p:nvGrpSpPr>
          <p:grpSpPr bwMode="auto">
            <a:xfrm>
              <a:off x="5273936" y="4402483"/>
              <a:ext cx="2952000" cy="2458800"/>
              <a:chOff x="3795410" y="4357795"/>
              <a:chExt cx="2223447" cy="1917000"/>
            </a:xfrm>
          </p:grpSpPr>
          <p:sp>
            <p:nvSpPr>
              <p:cNvPr id="14" name="Hexagon 13"/>
              <p:cNvSpPr>
                <a:spLocks noChangeAspect="1"/>
              </p:cNvSpPr>
              <p:nvPr/>
            </p:nvSpPr>
            <p:spPr>
              <a:xfrm>
                <a:off x="3795410" y="4357795"/>
                <a:ext cx="2223447" cy="1917000"/>
              </a:xfrm>
              <a:prstGeom prst="hexagon">
                <a:avLst>
                  <a:gd name="adj" fmla="val 25000"/>
                  <a:gd name="vf" fmla="val 115470"/>
                </a:avLst>
              </a:prstGeom>
              <a:solidFill>
                <a:srgbClr val="802528"/>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sz="1200" dirty="0">
                  <a:latin typeface="Arial" panose="020B0604020202020204" pitchFamily="34" charset="0"/>
                  <a:cs typeface="Arial" panose="020B0604020202020204" pitchFamily="34" charset="0"/>
                </a:endParaRPr>
              </a:p>
            </p:txBody>
          </p:sp>
          <p:sp>
            <p:nvSpPr>
              <p:cNvPr id="11291" name="Rectangle 14"/>
              <p:cNvSpPr>
                <a:spLocks noChangeArrowheads="1"/>
              </p:cNvSpPr>
              <p:nvPr/>
            </p:nvSpPr>
            <p:spPr bwMode="auto">
              <a:xfrm>
                <a:off x="3976875" y="4576956"/>
                <a:ext cx="1840705" cy="143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da-DK" sz="1200" dirty="0">
                    <a:solidFill>
                      <a:schemeClr val="bg1"/>
                    </a:solidFill>
                    <a:latin typeface="Arial" panose="020B0604020202020204" pitchFamily="34" charset="0"/>
                  </a:rPr>
                  <a:t>Survey the views </a:t>
                </a:r>
              </a:p>
              <a:p>
                <a:pPr algn="ctr">
                  <a:spcBef>
                    <a:spcPct val="0"/>
                  </a:spcBef>
                  <a:buFontTx/>
                  <a:buNone/>
                </a:pPr>
                <a:r>
                  <a:rPr lang="en-US" altLang="da-DK" sz="1200" dirty="0">
                    <a:solidFill>
                      <a:schemeClr val="bg1"/>
                    </a:solidFill>
                    <a:latin typeface="Arial" panose="020B0604020202020204" pitchFamily="34" charset="0"/>
                  </a:rPr>
                  <a:t>of women and men towards company policies on equal opportunity, inclusion, non-discrimination and retention</a:t>
                </a:r>
              </a:p>
            </p:txBody>
          </p:sp>
        </p:grpSp>
        <p:grpSp>
          <p:nvGrpSpPr>
            <p:cNvPr id="11271" name="Group 7"/>
            <p:cNvGrpSpPr>
              <a:grpSpLocks/>
            </p:cNvGrpSpPr>
            <p:nvPr/>
          </p:nvGrpSpPr>
          <p:grpSpPr bwMode="auto">
            <a:xfrm>
              <a:off x="2919179" y="742212"/>
              <a:ext cx="2952000" cy="2458800"/>
              <a:chOff x="1543467" y="1533680"/>
              <a:chExt cx="2223447" cy="1917000"/>
            </a:xfrm>
          </p:grpSpPr>
          <p:sp>
            <p:nvSpPr>
              <p:cNvPr id="12" name="Hexagon 11"/>
              <p:cNvSpPr>
                <a:spLocks noChangeAspect="1"/>
              </p:cNvSpPr>
              <p:nvPr/>
            </p:nvSpPr>
            <p:spPr>
              <a:xfrm>
                <a:off x="1543467" y="1533680"/>
                <a:ext cx="2223447" cy="1917000"/>
              </a:xfrm>
              <a:prstGeom prst="hexagon">
                <a:avLst>
                  <a:gd name="adj" fmla="val 25000"/>
                  <a:gd name="vf" fmla="val 115470"/>
                </a:avLst>
              </a:prstGeom>
              <a:solidFill>
                <a:srgbClr val="999799"/>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sz="1200" dirty="0">
                  <a:latin typeface="Arial" panose="020B0604020202020204" pitchFamily="34" charset="0"/>
                  <a:cs typeface="Arial" panose="020B0604020202020204" pitchFamily="34" charset="0"/>
                </a:endParaRPr>
              </a:p>
            </p:txBody>
          </p:sp>
          <p:sp>
            <p:nvSpPr>
              <p:cNvPr id="11287" name="TextBox 12"/>
              <p:cNvSpPr txBox="1">
                <a:spLocks noChangeArrowheads="1"/>
              </p:cNvSpPr>
              <p:nvPr/>
            </p:nvSpPr>
            <p:spPr bwMode="auto">
              <a:xfrm>
                <a:off x="1792646" y="2053643"/>
                <a:ext cx="1755321" cy="105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da-DK" sz="1200" dirty="0">
                    <a:solidFill>
                      <a:schemeClr val="bg1"/>
                    </a:solidFill>
                    <a:latin typeface="Arial" panose="020B0604020202020204" pitchFamily="34" charset="0"/>
                  </a:rPr>
                  <a:t>Publicize statements on gender equality in hiring, retention, promotion, salaries and benefits</a:t>
                </a:r>
              </a:p>
            </p:txBody>
          </p:sp>
        </p:grpSp>
        <p:grpSp>
          <p:nvGrpSpPr>
            <p:cNvPr id="11272" name="Group 8"/>
            <p:cNvGrpSpPr>
              <a:grpSpLocks/>
            </p:cNvGrpSpPr>
            <p:nvPr/>
          </p:nvGrpSpPr>
          <p:grpSpPr bwMode="auto">
            <a:xfrm>
              <a:off x="2919179" y="3196962"/>
              <a:ext cx="2952000" cy="2458800"/>
              <a:chOff x="1518663" y="3493240"/>
              <a:chExt cx="2223447" cy="1917000"/>
            </a:xfrm>
          </p:grpSpPr>
          <p:sp>
            <p:nvSpPr>
              <p:cNvPr id="10" name="Hexagon 9"/>
              <p:cNvSpPr>
                <a:spLocks noChangeAspect="1"/>
              </p:cNvSpPr>
              <p:nvPr/>
            </p:nvSpPr>
            <p:spPr>
              <a:xfrm>
                <a:off x="1518663" y="3493240"/>
                <a:ext cx="2223447" cy="1917000"/>
              </a:xfrm>
              <a:prstGeom prst="hexagon">
                <a:avLst>
                  <a:gd name="adj" fmla="val 25000"/>
                  <a:gd name="vf" fmla="val 115470"/>
                </a:avLst>
              </a:prstGeom>
              <a:solidFill>
                <a:srgbClr val="005F71"/>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sz="1200" dirty="0">
                  <a:latin typeface="Arial" panose="020B0604020202020204" pitchFamily="34" charset="0"/>
                  <a:cs typeface="Arial" panose="020B0604020202020204" pitchFamily="34" charset="0"/>
                </a:endParaRPr>
              </a:p>
            </p:txBody>
          </p:sp>
          <p:sp>
            <p:nvSpPr>
              <p:cNvPr id="11283" name="TextBox 10"/>
              <p:cNvSpPr txBox="1">
                <a:spLocks noChangeArrowheads="1"/>
              </p:cNvSpPr>
              <p:nvPr/>
            </p:nvSpPr>
            <p:spPr bwMode="auto">
              <a:xfrm>
                <a:off x="1837761" y="3913470"/>
                <a:ext cx="1615481" cy="1055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da-DK" sz="1200" dirty="0">
                    <a:solidFill>
                      <a:schemeClr val="bg1"/>
                    </a:solidFill>
                    <a:latin typeface="Arial" panose="020B0604020202020204" pitchFamily="34" charset="0"/>
                  </a:rPr>
                  <a:t>Ensure equal opportunities to lead on important assignments and task forces</a:t>
                </a:r>
              </a:p>
            </p:txBody>
          </p:sp>
        </p:grpSp>
        <p:grpSp>
          <p:nvGrpSpPr>
            <p:cNvPr id="11273" name="Group 22"/>
            <p:cNvGrpSpPr>
              <a:grpSpLocks/>
            </p:cNvGrpSpPr>
            <p:nvPr/>
          </p:nvGrpSpPr>
          <p:grpSpPr bwMode="auto">
            <a:xfrm>
              <a:off x="7599589" y="3173084"/>
              <a:ext cx="2952000" cy="2458800"/>
              <a:chOff x="7990204" y="3771072"/>
              <a:chExt cx="2641432" cy="2198988"/>
            </a:xfrm>
          </p:grpSpPr>
          <p:sp>
            <p:nvSpPr>
              <p:cNvPr id="16" name="Hexagon 15"/>
              <p:cNvSpPr/>
              <p:nvPr/>
            </p:nvSpPr>
            <p:spPr>
              <a:xfrm>
                <a:off x="7990204" y="3771072"/>
                <a:ext cx="2641432" cy="2198988"/>
              </a:xfrm>
              <a:prstGeom prst="hexagon">
                <a:avLst>
                  <a:gd name="adj" fmla="val 25000"/>
                  <a:gd name="vf" fmla="val 115470"/>
                </a:avLst>
              </a:prstGeom>
              <a:solidFill>
                <a:srgbClr val="005F71"/>
              </a:solidFill>
              <a:ln>
                <a:noFill/>
              </a:ln>
              <a:effectLst/>
              <a:scene3d>
                <a:camera prst="orthographicFront">
                  <a:rot lat="0" lon="0" rev="0"/>
                </a:camera>
                <a:lightRig rig="contrasting" dir="t">
                  <a:rot lat="0" lon="0" rev="7800000"/>
                </a:lightRig>
              </a:scene3d>
              <a:sp3d>
                <a:bevelT w="139700" h="139700"/>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defRPr/>
                </a:pPr>
                <a:endParaRPr lang="en-GB" sz="1200" dirty="0">
                  <a:latin typeface="Arial" panose="020B0604020202020204" pitchFamily="34" charset="0"/>
                  <a:cs typeface="Arial" panose="020B0604020202020204" pitchFamily="34" charset="0"/>
                </a:endParaRPr>
              </a:p>
            </p:txBody>
          </p:sp>
          <p:sp>
            <p:nvSpPr>
              <p:cNvPr id="22" name="Hexagon 4"/>
              <p:cNvSpPr/>
              <p:nvPr/>
            </p:nvSpPr>
            <p:spPr>
              <a:xfrm>
                <a:off x="8291255" y="4104033"/>
                <a:ext cx="2076346" cy="1516504"/>
              </a:xfrm>
              <a:prstGeom prst="rect">
                <a:avLst/>
              </a:prstGeom>
              <a:no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lt1"/>
              </a:fontRef>
            </p:style>
            <p:txBody>
              <a:bodyPr lIns="0" tIns="36195" rIns="0" bIns="36195" spcCol="127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1266825">
                  <a:lnSpc>
                    <a:spcPct val="90000"/>
                  </a:lnSpc>
                  <a:spcAft>
                    <a:spcPct val="35000"/>
                  </a:spcAft>
                  <a:defRPr/>
                </a:pPr>
                <a:r>
                  <a:rPr lang="en-GB" sz="1200" dirty="0">
                    <a:solidFill>
                      <a:schemeClr val="bg1"/>
                    </a:solidFill>
                    <a:latin typeface="Arial" panose="020B0604020202020204" pitchFamily="34" charset="0"/>
                    <a:cs typeface="Arial" pitchFamily="34" charset="0"/>
                  </a:rPr>
                  <a:t>Review &amp; analyse remuneration of all employees by gender, category and job title</a:t>
                </a:r>
              </a:p>
            </p:txBody>
          </p:sp>
        </p:grpSp>
      </p:grpSp>
      <p:sp>
        <p:nvSpPr>
          <p:cNvPr id="2" name="Title 1"/>
          <p:cNvSpPr>
            <a:spLocks noGrp="1"/>
          </p:cNvSpPr>
          <p:nvPr>
            <p:ph type="title"/>
          </p:nvPr>
        </p:nvSpPr>
        <p:spPr/>
        <p:txBody>
          <a:bodyPr>
            <a:normAutofit fontScale="90000"/>
          </a:bodyPr>
          <a:lstStyle/>
          <a:p>
            <a:r>
              <a:rPr lang="en-US" dirty="0" smtClean="0"/>
              <a:t>Principle 2</a:t>
            </a:r>
            <a:endParaRPr lang="en-US" dirty="0"/>
          </a:p>
        </p:txBody>
      </p:sp>
      <p:sp>
        <p:nvSpPr>
          <p:cNvPr id="4" name="Content Placeholder 3"/>
          <p:cNvSpPr>
            <a:spLocks noGrp="1"/>
          </p:cNvSpPr>
          <p:nvPr>
            <p:ph idx="1"/>
          </p:nvPr>
        </p:nvSpPr>
        <p:spPr/>
        <p:txBody>
          <a:bodyPr>
            <a:normAutofit/>
          </a:bodyPr>
          <a:lstStyle/>
          <a:p>
            <a:r>
              <a:rPr lang="en-US" altLang="en-US" sz="1800" b="1" dirty="0">
                <a:solidFill>
                  <a:srgbClr val="800000"/>
                </a:solidFill>
                <a:cs typeface="Open Sans" panose="020B0606030504020204" pitchFamily="34" charset="0"/>
              </a:rPr>
              <a:t>Treat all women and men fairly at work – respect and support human rights and </a:t>
            </a:r>
            <a:r>
              <a:rPr lang="en-US" altLang="en-US" sz="1800" b="1" dirty="0" smtClean="0">
                <a:solidFill>
                  <a:srgbClr val="800000"/>
                </a:solidFill>
                <a:cs typeface="Open Sans" panose="020B0606030504020204" pitchFamily="34" charset="0"/>
              </a:rPr>
              <a:t>nondiscrimination</a:t>
            </a:r>
            <a:endParaRPr lang="en-US" altLang="en-US" sz="1800" b="1" dirty="0">
              <a:solidFill>
                <a:srgbClr val="800000"/>
              </a:solidFill>
              <a:cs typeface="Open Sans" panose="020B0606030504020204" pitchFamily="34" charset="0"/>
            </a:endParaRPr>
          </a:p>
        </p:txBody>
      </p:sp>
    </p:spTree>
    <p:extLst>
      <p:ext uri="{BB962C8B-B14F-4D97-AF65-F5344CB8AC3E}">
        <p14:creationId xmlns:p14="http://schemas.microsoft.com/office/powerpoint/2010/main" val="4275325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35805" y="2078258"/>
            <a:ext cx="7855301" cy="2751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defRPr/>
            </a:pPr>
            <a:r>
              <a:rPr lang="en-GB" sz="1800" dirty="0" smtClean="0">
                <a:latin typeface="+mj-lt"/>
                <a:ea typeface="Open Sans" panose="020B0606030504020204" pitchFamily="34" charset="0"/>
                <a:cs typeface="Open Sans" panose="020B0606030504020204" pitchFamily="34" charset="0"/>
              </a:rPr>
              <a:t>Prominently </a:t>
            </a:r>
            <a:r>
              <a:rPr lang="en-GB" sz="1800" dirty="0">
                <a:latin typeface="+mj-lt"/>
                <a:ea typeface="Open Sans" panose="020B0606030504020204" pitchFamily="34" charset="0"/>
                <a:cs typeface="Open Sans" panose="020B0606030504020204" pitchFamily="34" charset="0"/>
              </a:rPr>
              <a:t>publicize the company's zero tolerance policy and provide ongoing training.</a:t>
            </a:r>
          </a:p>
          <a:p>
            <a:pPr marL="257175" indent="-257175">
              <a:defRPr/>
            </a:pPr>
            <a:r>
              <a:rPr lang="en-GB" sz="1800" dirty="0">
                <a:latin typeface="+mj-lt"/>
                <a:ea typeface="Open Sans" panose="020B0606030504020204" pitchFamily="34" charset="0"/>
                <a:cs typeface="Open Sans" panose="020B0606030504020204" pitchFamily="34" charset="0"/>
              </a:rPr>
              <a:t>Undertake a gender-sensitive inventory of health and safety conditions.</a:t>
            </a:r>
          </a:p>
          <a:p>
            <a:pPr marL="257175" indent="-257175">
              <a:defRPr/>
            </a:pPr>
            <a:r>
              <a:rPr lang="en-GB" sz="1800" dirty="0">
                <a:latin typeface="+mj-lt"/>
                <a:ea typeface="Open Sans" panose="020B0606030504020204" pitchFamily="34" charset="0"/>
                <a:cs typeface="Open Sans" panose="020B0606030504020204" pitchFamily="34" charset="0"/>
              </a:rPr>
              <a:t>Survey employees to elicit the views of women and men on health, safety and security issues.</a:t>
            </a:r>
          </a:p>
          <a:p>
            <a:pPr marL="257175" indent="-257175">
              <a:defRPr/>
            </a:pPr>
            <a:r>
              <a:rPr lang="en-GB" sz="1800" dirty="0">
                <a:latin typeface="+mj-lt"/>
                <a:ea typeface="Open Sans" panose="020B0606030504020204" pitchFamily="34" charset="0"/>
                <a:cs typeface="Open Sans" panose="020B0606030504020204" pitchFamily="34" charset="0"/>
              </a:rPr>
              <a:t>Tailor company health and safety policies to serve the distinctive concerns and needs of women and men, including pregnant women, people with HIV /AIDs, people with disabilities and other vulnerable groups and provide the resources to implement them.</a:t>
            </a:r>
          </a:p>
        </p:txBody>
      </p:sp>
      <p:sp>
        <p:nvSpPr>
          <p:cNvPr id="3" name="Title 2"/>
          <p:cNvSpPr>
            <a:spLocks noGrp="1"/>
          </p:cNvSpPr>
          <p:nvPr>
            <p:ph type="title"/>
          </p:nvPr>
        </p:nvSpPr>
        <p:spPr/>
        <p:txBody>
          <a:bodyPr>
            <a:normAutofit fontScale="90000"/>
          </a:bodyPr>
          <a:lstStyle/>
          <a:p>
            <a:r>
              <a:rPr lang="en-US" dirty="0" smtClean="0">
                <a:solidFill>
                  <a:srgbClr val="800000"/>
                </a:solidFill>
              </a:rPr>
              <a:t>Principle 3</a:t>
            </a:r>
            <a:endParaRPr lang="en-US" dirty="0">
              <a:solidFill>
                <a:srgbClr val="800000"/>
              </a:solidFill>
            </a:endParaRPr>
          </a:p>
        </p:txBody>
      </p:sp>
      <p:sp>
        <p:nvSpPr>
          <p:cNvPr id="4" name="Content Placeholder 3"/>
          <p:cNvSpPr>
            <a:spLocks noGrp="1"/>
          </p:cNvSpPr>
          <p:nvPr>
            <p:ph idx="1"/>
          </p:nvPr>
        </p:nvSpPr>
        <p:spPr/>
        <p:txBody>
          <a:bodyPr>
            <a:noAutofit/>
          </a:bodyPr>
          <a:lstStyle/>
          <a:p>
            <a:r>
              <a:rPr lang="en-US" altLang="en-US" sz="1800" b="1" dirty="0" smtClean="0">
                <a:solidFill>
                  <a:srgbClr val="800000"/>
                </a:solidFill>
                <a:latin typeface="+mj-lt"/>
                <a:ea typeface="Open Sans" panose="020B0606030504020204" pitchFamily="34" charset="0"/>
                <a:cs typeface="Open Sans" panose="020B0606030504020204" pitchFamily="34" charset="0"/>
              </a:rPr>
              <a:t>Ensure the health</a:t>
            </a:r>
            <a:r>
              <a:rPr lang="en-US" altLang="en-US" sz="1800" b="1" dirty="0">
                <a:solidFill>
                  <a:srgbClr val="800000"/>
                </a:solidFill>
                <a:latin typeface="+mj-lt"/>
                <a:ea typeface="Open Sans" panose="020B0606030504020204" pitchFamily="34" charset="0"/>
                <a:cs typeface="Open Sans" panose="020B0606030504020204" pitchFamily="34" charset="0"/>
              </a:rPr>
              <a:t>, </a:t>
            </a:r>
            <a:r>
              <a:rPr lang="en-US" altLang="en-US" sz="1800" b="1" dirty="0" smtClean="0">
                <a:solidFill>
                  <a:srgbClr val="800000"/>
                </a:solidFill>
                <a:latin typeface="+mj-lt"/>
                <a:ea typeface="Open Sans" panose="020B0606030504020204" pitchFamily="34" charset="0"/>
                <a:cs typeface="Open Sans" panose="020B0606030504020204" pitchFamily="34" charset="0"/>
              </a:rPr>
              <a:t>safety and well-being of all women and men workers</a:t>
            </a:r>
            <a:endParaRPr lang="en-US" sz="1800" b="1" dirty="0">
              <a:solidFill>
                <a:srgbClr val="800000"/>
              </a:solidFill>
              <a:latin typeface="+mj-lt"/>
            </a:endParaRPr>
          </a:p>
        </p:txBody>
      </p:sp>
    </p:spTree>
    <p:extLst>
      <p:ext uri="{BB962C8B-B14F-4D97-AF65-F5344CB8AC3E}">
        <p14:creationId xmlns:p14="http://schemas.microsoft.com/office/powerpoint/2010/main" val="28797921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4912" y="1727365"/>
            <a:ext cx="8389088" cy="2202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defRPr/>
            </a:pPr>
            <a:endParaRPr lang="en-GB" sz="1650" dirty="0">
              <a:latin typeface="Open Sans" panose="020B0606030504020204" pitchFamily="34" charset="0"/>
              <a:ea typeface="Open Sans" panose="020B0606030504020204" pitchFamily="34" charset="0"/>
              <a:cs typeface="Open Sans" panose="020B0606030504020204" pitchFamily="34" charset="0"/>
            </a:endParaRPr>
          </a:p>
          <a:p>
            <a:pPr marL="257175" indent="-257175">
              <a:defRPr/>
            </a:pPr>
            <a:r>
              <a:rPr lang="en-GB" sz="1800" dirty="0" smtClean="0">
                <a:latin typeface="+mj-lt"/>
                <a:ea typeface="Open Sans" panose="020B0606030504020204" pitchFamily="34" charset="0"/>
                <a:cs typeface="Open Sans" panose="020B0606030504020204" pitchFamily="34" charset="0"/>
              </a:rPr>
              <a:t>Train </a:t>
            </a:r>
            <a:r>
              <a:rPr lang="en-GB" sz="1800" dirty="0">
                <a:latin typeface="+mj-lt"/>
                <a:ea typeface="Open Sans" panose="020B0606030504020204" pitchFamily="34" charset="0"/>
                <a:cs typeface="Open Sans" panose="020B0606030504020204" pitchFamily="34" charset="0"/>
              </a:rPr>
              <a:t>and educate employees, particularly male staff, on the company’s business case for women’s empowerment.</a:t>
            </a:r>
          </a:p>
          <a:p>
            <a:pPr marL="257175" indent="-257175">
              <a:defRPr/>
            </a:pPr>
            <a:r>
              <a:rPr lang="en-GB" sz="1800" dirty="0">
                <a:latin typeface="+mj-lt"/>
                <a:ea typeface="Open Sans" panose="020B0606030504020204" pitchFamily="34" charset="0"/>
                <a:cs typeface="Open Sans" panose="020B0606030504020204" pitchFamily="34" charset="0"/>
              </a:rPr>
              <a:t>Offer career clinics and mentoring programmes for women’s career development at all stages.</a:t>
            </a:r>
          </a:p>
          <a:p>
            <a:pPr marL="257175" indent="-257175">
              <a:defRPr/>
            </a:pPr>
            <a:r>
              <a:rPr lang="en-GB" sz="1800" dirty="0">
                <a:latin typeface="+mj-lt"/>
                <a:ea typeface="Open Sans" panose="020B0606030504020204" pitchFamily="34" charset="0"/>
                <a:cs typeface="Open Sans" panose="020B0606030504020204" pitchFamily="34" charset="0"/>
              </a:rPr>
              <a:t>Promote training programmes tailored for women.</a:t>
            </a:r>
          </a:p>
          <a:p>
            <a:pPr>
              <a:buFont typeface="Arial" panose="020B0604020202020204" pitchFamily="34" charset="0"/>
              <a:buNone/>
              <a:defRPr/>
            </a:pPr>
            <a:endParaRPr lang="en-GB" sz="1650" b="1" dirty="0">
              <a:latin typeface="Open Sans" panose="020B0606030504020204" pitchFamily="34" charset="0"/>
              <a:ea typeface="Open Sans" panose="020B0606030504020204" pitchFamily="34" charset="0"/>
              <a:cs typeface="Open Sans" panose="020B0606030504020204" pitchFamily="34" charset="0"/>
            </a:endParaRP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4490511"/>
            <a:ext cx="36004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923" y="4561991"/>
            <a:ext cx="2682478" cy="179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idx="1"/>
          </p:nvPr>
        </p:nvSpPr>
        <p:spPr>
          <a:xfrm>
            <a:off x="762000" y="1131278"/>
            <a:ext cx="7924800" cy="676257"/>
          </a:xfrm>
        </p:spPr>
        <p:txBody>
          <a:bodyPr>
            <a:normAutofit/>
          </a:bodyPr>
          <a:lstStyle/>
          <a:p>
            <a:pPr>
              <a:spcBef>
                <a:spcPct val="0"/>
              </a:spcBef>
              <a:defRPr/>
            </a:pPr>
            <a:r>
              <a:rPr lang="en-US" altLang="en-US" sz="1800" b="1" dirty="0" smtClean="0">
                <a:solidFill>
                  <a:srgbClr val="800000"/>
                </a:solidFill>
                <a:ea typeface="Open Sans" panose="020B0606030504020204" pitchFamily="34" charset="0"/>
                <a:cs typeface="Open Sans" panose="020B0606030504020204" pitchFamily="34" charset="0"/>
              </a:rPr>
              <a:t>Promote </a:t>
            </a:r>
            <a:r>
              <a:rPr lang="en-US" altLang="en-US" sz="1800" b="1" dirty="0">
                <a:solidFill>
                  <a:srgbClr val="800000"/>
                </a:solidFill>
                <a:ea typeface="Open Sans" panose="020B0606030504020204" pitchFamily="34" charset="0"/>
                <a:cs typeface="Open Sans" panose="020B0606030504020204" pitchFamily="34" charset="0"/>
              </a:rPr>
              <a:t>education, training and professional development for </a:t>
            </a:r>
            <a:r>
              <a:rPr lang="en-US" altLang="en-US" sz="1800" b="1" dirty="0" smtClean="0">
                <a:solidFill>
                  <a:srgbClr val="800000"/>
                </a:solidFill>
                <a:ea typeface="Open Sans" panose="020B0606030504020204" pitchFamily="34" charset="0"/>
                <a:cs typeface="Open Sans" panose="020B0606030504020204" pitchFamily="34" charset="0"/>
              </a:rPr>
              <a:t>women</a:t>
            </a:r>
          </a:p>
          <a:p>
            <a:pPr>
              <a:spcBef>
                <a:spcPct val="0"/>
              </a:spcBef>
              <a:defRPr/>
            </a:pPr>
            <a:endParaRPr lang="en-US" altLang="en-US" sz="1800" b="1" dirty="0">
              <a:solidFill>
                <a:srgbClr val="993300"/>
              </a:solidFill>
              <a:ea typeface="Open Sans" panose="020B0606030504020204" pitchFamily="34" charset="0"/>
              <a:cs typeface="Open Sans" panose="020B0606030504020204" pitchFamily="34" charset="0"/>
            </a:endParaRPr>
          </a:p>
          <a:p>
            <a:pPr>
              <a:spcBef>
                <a:spcPct val="0"/>
              </a:spcBef>
              <a:defRPr/>
            </a:pPr>
            <a:endParaRPr lang="en-US" altLang="en-US" sz="1800" b="1" dirty="0" smtClean="0">
              <a:solidFill>
                <a:srgbClr val="993300"/>
              </a:solidFill>
              <a:ea typeface="Open Sans" panose="020B0606030504020204" pitchFamily="34" charset="0"/>
              <a:cs typeface="Open Sans" panose="020B0606030504020204" pitchFamily="34" charset="0"/>
            </a:endParaRPr>
          </a:p>
          <a:p>
            <a:endParaRPr lang="en-US" sz="1800" b="1" dirty="0"/>
          </a:p>
        </p:txBody>
      </p:sp>
      <p:sp>
        <p:nvSpPr>
          <p:cNvPr id="6" name="Title 5"/>
          <p:cNvSpPr>
            <a:spLocks noGrp="1"/>
          </p:cNvSpPr>
          <p:nvPr>
            <p:ph type="title"/>
          </p:nvPr>
        </p:nvSpPr>
        <p:spPr/>
        <p:txBody>
          <a:bodyPr>
            <a:normAutofit fontScale="90000"/>
          </a:bodyPr>
          <a:lstStyle/>
          <a:p>
            <a:r>
              <a:rPr lang="en-US" dirty="0" smtClean="0"/>
              <a:t>Principle 4</a:t>
            </a:r>
            <a:endParaRPr lang="en-US" dirty="0"/>
          </a:p>
        </p:txBody>
      </p:sp>
    </p:spTree>
    <p:extLst>
      <p:ext uri="{BB962C8B-B14F-4D97-AF65-F5344CB8AC3E}">
        <p14:creationId xmlns:p14="http://schemas.microsoft.com/office/powerpoint/2010/main" val="2431207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660816" y="4570470"/>
            <a:ext cx="266717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800" dirty="0">
                <a:latin typeface="+mj-lt"/>
                <a:cs typeface="Open Sans" panose="020B0606030504020204" pitchFamily="34" charset="0"/>
              </a:rPr>
              <a:t>Information from current and potential suppliers on their gender and diversity policies and include these in criteria for business selection.</a:t>
            </a:r>
          </a:p>
        </p:txBody>
      </p:sp>
      <p:sp>
        <p:nvSpPr>
          <p:cNvPr id="17415" name="Rectangle 8"/>
          <p:cNvSpPr>
            <a:spLocks noChangeArrowheads="1"/>
          </p:cNvSpPr>
          <p:nvPr/>
        </p:nvSpPr>
        <p:spPr bwMode="auto">
          <a:xfrm>
            <a:off x="6349257" y="4325848"/>
            <a:ext cx="2549474" cy="2308324"/>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800" dirty="0">
                <a:latin typeface="+mj-lt"/>
                <a:cs typeface="Open Sans" panose="020B0606030504020204" pitchFamily="34" charset="0"/>
              </a:rPr>
              <a:t>‘women’s enterprise champion’ within the organization to target women-owned enterprises and help develop their capacity to become quality </a:t>
            </a:r>
            <a:r>
              <a:rPr lang="en-GB" altLang="da-DK" sz="1800" dirty="0" smtClean="0">
                <a:latin typeface="+mj-lt"/>
                <a:cs typeface="Open Sans" panose="020B0606030504020204" pitchFamily="34" charset="0"/>
              </a:rPr>
              <a:t>suppliers.</a:t>
            </a:r>
            <a:endParaRPr lang="en-GB" altLang="da-DK" sz="1800" dirty="0">
              <a:latin typeface="+mj-lt"/>
            </a:endParaRPr>
          </a:p>
        </p:txBody>
      </p:sp>
      <p:sp>
        <p:nvSpPr>
          <p:cNvPr id="17418" name="Rectangle 11"/>
          <p:cNvSpPr>
            <a:spLocks noChangeArrowheads="1"/>
          </p:cNvSpPr>
          <p:nvPr/>
        </p:nvSpPr>
        <p:spPr bwMode="auto">
          <a:xfrm>
            <a:off x="1788211" y="2336303"/>
            <a:ext cx="587418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800" dirty="0">
                <a:latin typeface="+mj-lt"/>
                <a:cs typeface="Open Sans" panose="020B0606030504020204" pitchFamily="34" charset="0"/>
              </a:rPr>
              <a:t>Executive level policy statement on the organization’s support for gender equality practices in its supply chain.</a:t>
            </a:r>
          </a:p>
        </p:txBody>
      </p:sp>
      <p:grpSp>
        <p:nvGrpSpPr>
          <p:cNvPr id="2" name="Group 1"/>
          <p:cNvGrpSpPr/>
          <p:nvPr/>
        </p:nvGrpSpPr>
        <p:grpSpPr>
          <a:xfrm>
            <a:off x="2862499" y="2741670"/>
            <a:ext cx="3657600" cy="3657600"/>
            <a:chOff x="2862499" y="1851395"/>
            <a:chExt cx="3657600" cy="3657600"/>
          </a:xfrm>
        </p:grpSpPr>
        <p:pic>
          <p:nvPicPr>
            <p:cNvPr id="1741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62499" y="1851395"/>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9"/>
            <p:cNvSpPr>
              <a:spLocks noChangeArrowheads="1"/>
            </p:cNvSpPr>
            <p:nvPr/>
          </p:nvSpPr>
          <p:spPr bwMode="auto">
            <a:xfrm>
              <a:off x="5208363" y="3245453"/>
              <a:ext cx="93807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650" b="1" dirty="0" smtClean="0">
                  <a:latin typeface="+mj-lt"/>
                  <a:cs typeface="Open Sans" panose="020B0606030504020204" pitchFamily="34" charset="0"/>
                </a:rPr>
                <a:t>Identify</a:t>
              </a:r>
              <a:endParaRPr lang="en-GB" altLang="da-DK" sz="1650" b="1" dirty="0">
                <a:latin typeface="+mj-lt"/>
                <a:cs typeface="Open Sans" panose="020B0606030504020204" pitchFamily="34" charset="0"/>
              </a:endParaRPr>
            </a:p>
          </p:txBody>
        </p:sp>
        <p:sp>
          <p:nvSpPr>
            <p:cNvPr id="17417" name="Rectangle 10"/>
            <p:cNvSpPr>
              <a:spLocks noChangeArrowheads="1"/>
            </p:cNvSpPr>
            <p:nvPr/>
          </p:nvSpPr>
          <p:spPr bwMode="auto">
            <a:xfrm>
              <a:off x="4173709" y="2621566"/>
              <a:ext cx="1103187"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650" b="1" dirty="0">
                  <a:latin typeface="+mj-lt"/>
                  <a:cs typeface="Open Sans" panose="020B0606030504020204" pitchFamily="34" charset="0"/>
                </a:rPr>
                <a:t>Publicize</a:t>
              </a:r>
              <a:endParaRPr lang="en-GB" altLang="da-DK" sz="1650" b="1" dirty="0">
                <a:latin typeface="+mj-lt"/>
              </a:endParaRPr>
            </a:p>
          </p:txBody>
        </p:sp>
        <p:sp>
          <p:nvSpPr>
            <p:cNvPr id="17419" name="Rectangle 12"/>
            <p:cNvSpPr>
              <a:spLocks noChangeArrowheads="1"/>
            </p:cNvSpPr>
            <p:nvPr/>
          </p:nvSpPr>
          <p:spPr bwMode="auto">
            <a:xfrm>
              <a:off x="3774848" y="4403932"/>
              <a:ext cx="107753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650" b="1" dirty="0" smtClean="0">
                  <a:latin typeface="+mj-lt"/>
                  <a:cs typeface="Open Sans" panose="020B0606030504020204" pitchFamily="34" charset="0"/>
                </a:rPr>
                <a:t>Request </a:t>
              </a:r>
              <a:endParaRPr lang="en-GB" altLang="da-DK" sz="1650" b="1" dirty="0">
                <a:latin typeface="+mj-lt"/>
              </a:endParaRPr>
            </a:p>
          </p:txBody>
        </p:sp>
      </p:grpSp>
      <p:sp>
        <p:nvSpPr>
          <p:cNvPr id="3" name="Title 2"/>
          <p:cNvSpPr>
            <a:spLocks noGrp="1"/>
          </p:cNvSpPr>
          <p:nvPr>
            <p:ph type="title"/>
          </p:nvPr>
        </p:nvSpPr>
        <p:spPr/>
        <p:txBody>
          <a:bodyPr>
            <a:normAutofit fontScale="90000"/>
          </a:bodyPr>
          <a:lstStyle/>
          <a:p>
            <a:r>
              <a:rPr lang="en-US" dirty="0" smtClean="0"/>
              <a:t>Principle 5</a:t>
            </a:r>
            <a:endParaRPr lang="en-US" dirty="0"/>
          </a:p>
        </p:txBody>
      </p:sp>
      <p:sp>
        <p:nvSpPr>
          <p:cNvPr id="4" name="Content Placeholder 3"/>
          <p:cNvSpPr>
            <a:spLocks noGrp="1"/>
          </p:cNvSpPr>
          <p:nvPr>
            <p:ph idx="1"/>
          </p:nvPr>
        </p:nvSpPr>
        <p:spPr>
          <a:xfrm>
            <a:off x="762000" y="1131278"/>
            <a:ext cx="7924800" cy="1037764"/>
          </a:xfrm>
        </p:spPr>
        <p:txBody>
          <a:bodyPr>
            <a:normAutofit/>
          </a:bodyPr>
          <a:lstStyle/>
          <a:p>
            <a:pPr>
              <a:spcBef>
                <a:spcPct val="0"/>
              </a:spcBef>
            </a:pPr>
            <a:r>
              <a:rPr lang="en-US" altLang="en-US" sz="1800" b="1" dirty="0" smtClean="0">
                <a:solidFill>
                  <a:srgbClr val="800000"/>
                </a:solidFill>
                <a:latin typeface="+mj-lt"/>
                <a:cs typeface="Open Sans" panose="020B0606030504020204" pitchFamily="34" charset="0"/>
              </a:rPr>
              <a:t>Implement </a:t>
            </a:r>
            <a:r>
              <a:rPr lang="en-US" altLang="en-US" sz="1800" b="1" dirty="0">
                <a:solidFill>
                  <a:srgbClr val="800000"/>
                </a:solidFill>
                <a:latin typeface="+mj-lt"/>
                <a:cs typeface="Open Sans" panose="020B0606030504020204" pitchFamily="34" charset="0"/>
              </a:rPr>
              <a:t>enterprise development, supply chain and marketing practices that empower women</a:t>
            </a:r>
          </a:p>
          <a:p>
            <a:endParaRPr lang="en-US" sz="1800" dirty="0">
              <a:latin typeface="+mj-lt"/>
            </a:endParaRPr>
          </a:p>
        </p:txBody>
      </p:sp>
    </p:spTree>
    <p:extLst>
      <p:ext uri="{BB962C8B-B14F-4D97-AF65-F5344CB8AC3E}">
        <p14:creationId xmlns:p14="http://schemas.microsoft.com/office/powerpoint/2010/main" val="3393964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0563" y="1880910"/>
            <a:ext cx="8184216"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defRPr/>
            </a:pPr>
            <a:r>
              <a:rPr lang="en-GB" sz="2000" dirty="0" smtClean="0">
                <a:latin typeface="+mj-lt"/>
                <a:ea typeface="Open Sans" panose="020B0606030504020204" pitchFamily="34" charset="0"/>
                <a:cs typeface="Open Sans" panose="020B0606030504020204" pitchFamily="34" charset="0"/>
              </a:rPr>
              <a:t>Define </a:t>
            </a:r>
            <a:r>
              <a:rPr lang="en-GB" sz="2000" dirty="0">
                <a:latin typeface="+mj-lt"/>
                <a:ea typeface="Open Sans" panose="020B0606030504020204" pitchFamily="34" charset="0"/>
                <a:cs typeface="Open Sans" panose="020B0606030504020204" pitchFamily="34" charset="0"/>
              </a:rPr>
              <a:t>company community engagement initiatives that empower women and girls.</a:t>
            </a:r>
          </a:p>
          <a:p>
            <a:pPr marL="257175" indent="-257175">
              <a:defRPr/>
            </a:pPr>
            <a:r>
              <a:rPr lang="en-GB" sz="2000" dirty="0">
                <a:latin typeface="+mj-lt"/>
                <a:ea typeface="Open Sans" panose="020B0606030504020204" pitchFamily="34" charset="0"/>
                <a:cs typeface="Open Sans" panose="020B0606030504020204" pitchFamily="34" charset="0"/>
              </a:rPr>
              <a:t>Encourage company executives to undertake community consultations with local leaders –women and men—to establish strong ties and programmes that benefit all community members.</a:t>
            </a:r>
          </a:p>
          <a:p>
            <a:pPr marL="257175" indent="-257175">
              <a:defRPr/>
            </a:pPr>
            <a:r>
              <a:rPr lang="en-GB" sz="2000" dirty="0">
                <a:latin typeface="+mj-lt"/>
                <a:ea typeface="Open Sans" panose="020B0606030504020204" pitchFamily="34" charset="0"/>
                <a:cs typeface="Open Sans" panose="020B0606030504020204" pitchFamily="34" charset="0"/>
              </a:rPr>
              <a:t>Craft a community impact analysis that marks the specific impacts on women and girls when establishing or expanding presence in a community.</a:t>
            </a:r>
          </a:p>
        </p:txBody>
      </p:sp>
      <p:pic>
        <p:nvPicPr>
          <p:cNvPr id="3" name="Picture 2"/>
          <p:cNvPicPr>
            <a:picLocks noChangeAspect="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50562" y="5006775"/>
            <a:ext cx="6692807" cy="1574778"/>
          </a:xfrm>
          <a:prstGeom prst="rect">
            <a:avLst/>
          </a:prstGeom>
        </p:spPr>
      </p:pic>
      <p:sp>
        <p:nvSpPr>
          <p:cNvPr id="4" name="Title 3"/>
          <p:cNvSpPr>
            <a:spLocks noGrp="1"/>
          </p:cNvSpPr>
          <p:nvPr>
            <p:ph type="title"/>
          </p:nvPr>
        </p:nvSpPr>
        <p:spPr/>
        <p:txBody>
          <a:bodyPr>
            <a:normAutofit fontScale="90000"/>
          </a:bodyPr>
          <a:lstStyle/>
          <a:p>
            <a:r>
              <a:rPr lang="en-US" dirty="0" smtClean="0"/>
              <a:t>Principle 6</a:t>
            </a:r>
            <a:endParaRPr lang="en-US" dirty="0"/>
          </a:p>
        </p:txBody>
      </p:sp>
      <p:sp>
        <p:nvSpPr>
          <p:cNvPr id="5" name="Content Placeholder 4"/>
          <p:cNvSpPr>
            <a:spLocks noGrp="1"/>
          </p:cNvSpPr>
          <p:nvPr>
            <p:ph idx="1"/>
          </p:nvPr>
        </p:nvSpPr>
        <p:spPr>
          <a:xfrm>
            <a:off x="762000" y="1149915"/>
            <a:ext cx="7924800" cy="678885"/>
          </a:xfrm>
        </p:spPr>
        <p:txBody>
          <a:bodyPr/>
          <a:lstStyle/>
          <a:p>
            <a:pPr>
              <a:spcBef>
                <a:spcPct val="0"/>
              </a:spcBef>
              <a:defRPr/>
            </a:pPr>
            <a:r>
              <a:rPr lang="en-US" altLang="en-US" sz="1800" b="1" dirty="0" smtClean="0">
                <a:solidFill>
                  <a:srgbClr val="800000"/>
                </a:solidFill>
                <a:latin typeface="+mj-lt"/>
                <a:ea typeface="Open Sans" panose="020B0606030504020204" pitchFamily="34" charset="0"/>
                <a:cs typeface="Open Sans" panose="020B0606030504020204" pitchFamily="34" charset="0"/>
              </a:rPr>
              <a:t>Promote </a:t>
            </a:r>
            <a:r>
              <a:rPr lang="en-US" altLang="en-US" sz="1800" b="1" dirty="0">
                <a:solidFill>
                  <a:srgbClr val="800000"/>
                </a:solidFill>
                <a:latin typeface="+mj-lt"/>
                <a:ea typeface="Open Sans" panose="020B0606030504020204" pitchFamily="34" charset="0"/>
                <a:cs typeface="Open Sans" panose="020B0606030504020204" pitchFamily="34" charset="0"/>
              </a:rPr>
              <a:t>equality through community initiatives and advocacy</a:t>
            </a:r>
          </a:p>
          <a:p>
            <a:endParaRPr lang="en-US" dirty="0"/>
          </a:p>
        </p:txBody>
      </p:sp>
    </p:spTree>
    <p:extLst>
      <p:ext uri="{BB962C8B-B14F-4D97-AF65-F5344CB8AC3E}">
        <p14:creationId xmlns:p14="http://schemas.microsoft.com/office/powerpoint/2010/main" val="1200408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07949" y="1819948"/>
            <a:ext cx="3849111" cy="3804118"/>
          </a:xfrm>
          <a:prstGeom prst="rect">
            <a:avLst/>
          </a:prstGeom>
          <a:solidFill>
            <a:schemeClr val="bg1"/>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57175" indent="-257175">
              <a:defRPr/>
            </a:pPr>
            <a:r>
              <a:rPr lang="en-GB" sz="1800" dirty="0" smtClean="0">
                <a:latin typeface="+mj-lt"/>
                <a:ea typeface="Open Sans" panose="020B0606030504020204" pitchFamily="34" charset="0"/>
                <a:cs typeface="Open Sans" panose="020B0606030504020204" pitchFamily="34" charset="0"/>
              </a:rPr>
              <a:t>Report annually, by </a:t>
            </a:r>
            <a:r>
              <a:rPr lang="en-GB" sz="1800" dirty="0">
                <a:latin typeface="+mj-lt"/>
                <a:ea typeface="Open Sans" panose="020B0606030504020204" pitchFamily="34" charset="0"/>
                <a:cs typeface="Open Sans" panose="020B0606030504020204" pitchFamily="34" charset="0"/>
              </a:rPr>
              <a:t>department, on company gender equality plans and policies, using established benchmarks.</a:t>
            </a:r>
          </a:p>
          <a:p>
            <a:pPr marL="257175" indent="-257175">
              <a:defRPr/>
            </a:pPr>
            <a:r>
              <a:rPr lang="en-GB" sz="1800" dirty="0">
                <a:latin typeface="+mj-lt"/>
                <a:ea typeface="Open Sans" panose="020B0606030504020204" pitchFamily="34" charset="0"/>
                <a:cs typeface="Open Sans" panose="020B0606030504020204" pitchFamily="34" charset="0"/>
              </a:rPr>
              <a:t>Publicize findings on company efforts towards inclusion and advancing women through all appropriate channels and pre-existing reporting obligations.</a:t>
            </a:r>
          </a:p>
          <a:p>
            <a:pPr marL="257175" indent="-257175">
              <a:defRPr/>
            </a:pPr>
            <a:r>
              <a:rPr lang="en-GB" sz="1800" dirty="0">
                <a:latin typeface="+mj-lt"/>
                <a:ea typeface="Open Sans" panose="020B0606030504020204" pitchFamily="34" charset="0"/>
                <a:cs typeface="Open Sans" panose="020B0606030504020204" pitchFamily="34" charset="0"/>
              </a:rPr>
              <a:t>Include monitoring and evaluation of company gender equality goals into ongoing performance indicators.</a:t>
            </a:r>
          </a:p>
        </p:txBody>
      </p:sp>
      <p:pic>
        <p:nvPicPr>
          <p:cNvPr id="6" name="Picture 2"/>
          <p:cNvPicPr>
            <a:picLocks noChangeAspect="1"/>
          </p:cNvPicPr>
          <p:nvPr/>
        </p:nvPicPr>
        <p:blipFill rotWithShape="1">
          <a:blip r:embed="rId3">
            <a:extLst>
              <a:ext uri="{28A0092B-C50C-407E-A947-70E740481C1C}">
                <a14:useLocalDpi xmlns:a14="http://schemas.microsoft.com/office/drawing/2010/main" val="0"/>
              </a:ext>
            </a:extLst>
          </a:blip>
          <a:srcRect l="49978" t="14012" r="30056" b="67566"/>
          <a:stretch/>
        </p:blipFill>
        <p:spPr bwMode="auto">
          <a:xfrm>
            <a:off x="4816548" y="2740311"/>
            <a:ext cx="3785192" cy="1963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712257" y="6418290"/>
            <a:ext cx="710027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350" dirty="0">
                <a:latin typeface="Arial" panose="020B0604020202020204" pitchFamily="34" charset="0"/>
                <a:hlinkClick r:id="rId4"/>
              </a:rPr>
              <a:t>http://weprinciples.org/Site/CommunicationOnProgress/#Gender-Specific_Questions</a:t>
            </a:r>
            <a:endParaRPr lang="en-GB" altLang="da-DK" sz="1350" dirty="0">
              <a:latin typeface="Arial" panose="020B0604020202020204" pitchFamily="34" charset="0"/>
            </a:endParaRPr>
          </a:p>
        </p:txBody>
      </p:sp>
      <p:sp>
        <p:nvSpPr>
          <p:cNvPr id="3" name="Title 2"/>
          <p:cNvSpPr>
            <a:spLocks noGrp="1"/>
          </p:cNvSpPr>
          <p:nvPr>
            <p:ph type="title"/>
          </p:nvPr>
        </p:nvSpPr>
        <p:spPr>
          <a:xfrm>
            <a:off x="762000" y="274640"/>
            <a:ext cx="4681870" cy="593725"/>
          </a:xfrm>
        </p:spPr>
        <p:txBody>
          <a:bodyPr>
            <a:normAutofit fontScale="90000"/>
          </a:bodyPr>
          <a:lstStyle/>
          <a:p>
            <a:r>
              <a:rPr lang="en-US" dirty="0" smtClean="0"/>
              <a:t>Principle 7</a:t>
            </a:r>
            <a:endParaRPr lang="en-US" dirty="0"/>
          </a:p>
        </p:txBody>
      </p:sp>
      <p:sp>
        <p:nvSpPr>
          <p:cNvPr id="4" name="Content Placeholder 3"/>
          <p:cNvSpPr>
            <a:spLocks noGrp="1"/>
          </p:cNvSpPr>
          <p:nvPr>
            <p:ph idx="1"/>
          </p:nvPr>
        </p:nvSpPr>
        <p:spPr>
          <a:xfrm>
            <a:off x="762000" y="1149914"/>
            <a:ext cx="7924800" cy="700151"/>
          </a:xfrm>
        </p:spPr>
        <p:txBody>
          <a:bodyPr>
            <a:normAutofit/>
          </a:bodyPr>
          <a:lstStyle/>
          <a:p>
            <a:pPr>
              <a:spcBef>
                <a:spcPct val="0"/>
              </a:spcBef>
              <a:defRPr/>
            </a:pPr>
            <a:r>
              <a:rPr lang="en-US" altLang="en-US" sz="1800" b="1" dirty="0" smtClean="0">
                <a:solidFill>
                  <a:srgbClr val="800000"/>
                </a:solidFill>
                <a:latin typeface="+mj-lt"/>
                <a:ea typeface="Open Sans" panose="020B0606030504020204" pitchFamily="34" charset="0"/>
                <a:cs typeface="Open Sans" panose="020B0606030504020204" pitchFamily="34" charset="0"/>
              </a:rPr>
              <a:t>Measure </a:t>
            </a:r>
            <a:r>
              <a:rPr lang="en-US" altLang="en-US" sz="1800" b="1" dirty="0">
                <a:solidFill>
                  <a:srgbClr val="800000"/>
                </a:solidFill>
                <a:latin typeface="+mj-lt"/>
                <a:ea typeface="Open Sans" panose="020B0606030504020204" pitchFamily="34" charset="0"/>
                <a:cs typeface="Open Sans" panose="020B0606030504020204" pitchFamily="34" charset="0"/>
              </a:rPr>
              <a:t>and publicly report on progress to achieve gender equality</a:t>
            </a:r>
          </a:p>
          <a:p>
            <a:endParaRPr lang="en-US" sz="1800" b="1" dirty="0">
              <a:latin typeface="+mj-lt"/>
            </a:endParaRPr>
          </a:p>
        </p:txBody>
      </p:sp>
    </p:spTree>
    <p:extLst>
      <p:ext uri="{BB962C8B-B14F-4D97-AF65-F5344CB8AC3E}">
        <p14:creationId xmlns:p14="http://schemas.microsoft.com/office/powerpoint/2010/main" val="3129441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789965" y="1168047"/>
            <a:ext cx="7907467" cy="5678478"/>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GB" altLang="da-DK" sz="1650" dirty="0">
                <a:solidFill>
                  <a:srgbClr val="333333"/>
                </a:solidFill>
                <a:latin typeface="Arial" panose="020B0604020202020204" pitchFamily="34" charset="0"/>
              </a:rPr>
              <a:t>"In 2003, when we joined the UN's Global Compact, we had 4,406 women on our own staff. In December 2009, that figure had risen to 8,296 female employees, growing women's participation in the Company's workforce from 12% to 14%. And the best part of this is that women are present in all business and service areas and in all of the Company's operational units nationwide. With the greater integration of women in the company, we are putting into practice one of the values expressed in </a:t>
            </a:r>
            <a:r>
              <a:rPr lang="en-GB" altLang="da-DK" sz="1650" dirty="0" err="1">
                <a:solidFill>
                  <a:srgbClr val="333333"/>
                </a:solidFill>
                <a:latin typeface="Arial" panose="020B0604020202020204" pitchFamily="34" charset="0"/>
              </a:rPr>
              <a:t>Petrobras</a:t>
            </a:r>
            <a:r>
              <a:rPr lang="en-GB" altLang="da-DK" sz="1650" dirty="0">
                <a:solidFill>
                  <a:srgbClr val="333333"/>
                </a:solidFill>
                <a:latin typeface="Arial" panose="020B0604020202020204" pitchFamily="34" charset="0"/>
              </a:rPr>
              <a:t>' Strategic Plan for 2020, which is respect for human and cultural diversity, based on three principles: non-discrimination, equal opportunities, and respect for differences. To achieve these goals, </a:t>
            </a:r>
            <a:r>
              <a:rPr lang="en-GB" altLang="da-DK" sz="1650" dirty="0" err="1">
                <a:solidFill>
                  <a:srgbClr val="333333"/>
                </a:solidFill>
                <a:latin typeface="Arial" panose="020B0604020202020204" pitchFamily="34" charset="0"/>
              </a:rPr>
              <a:t>Petrobras</a:t>
            </a:r>
            <a:r>
              <a:rPr lang="en-GB" altLang="da-DK" sz="1650" dirty="0">
                <a:solidFill>
                  <a:srgbClr val="333333"/>
                </a:solidFill>
                <a:latin typeface="Arial" panose="020B0604020202020204" pitchFamily="34" charset="0"/>
              </a:rPr>
              <a:t> is part of the Pro-Gender Equality Action Plan. Coordinated by the Brazilian Government with support from UNIFEM and the ILO, this Plan aims to achieve gender equality in the </a:t>
            </a:r>
            <a:r>
              <a:rPr lang="en-GB" altLang="da-DK" sz="1650" dirty="0" err="1">
                <a:solidFill>
                  <a:srgbClr val="333333"/>
                </a:solidFill>
                <a:latin typeface="Arial" panose="020B0604020202020204" pitchFamily="34" charset="0"/>
              </a:rPr>
              <a:t>labor</a:t>
            </a:r>
            <a:r>
              <a:rPr lang="en-GB" altLang="da-DK" sz="1650" dirty="0">
                <a:solidFill>
                  <a:srgbClr val="333333"/>
                </a:solidFill>
                <a:latin typeface="Arial" panose="020B0604020202020204" pitchFamily="34" charset="0"/>
              </a:rPr>
              <a:t> market and to eliminate all forms of discrimination.</a:t>
            </a:r>
          </a:p>
          <a:p>
            <a:pPr algn="just">
              <a:spcBef>
                <a:spcPct val="0"/>
              </a:spcBef>
              <a:buFontTx/>
              <a:buNone/>
            </a:pPr>
            <a:endParaRPr lang="en-GB" altLang="da-DK" sz="1650" dirty="0">
              <a:solidFill>
                <a:srgbClr val="333333"/>
              </a:solidFill>
              <a:latin typeface="Arial" panose="020B0604020202020204" pitchFamily="34" charset="0"/>
            </a:endParaRPr>
          </a:p>
          <a:p>
            <a:pPr algn="just">
              <a:spcBef>
                <a:spcPct val="0"/>
              </a:spcBef>
              <a:buFontTx/>
              <a:buNone/>
            </a:pPr>
            <a:r>
              <a:rPr lang="en-GB" altLang="da-DK" sz="1650" dirty="0">
                <a:solidFill>
                  <a:srgbClr val="333333"/>
                </a:solidFill>
                <a:latin typeface="Arial" panose="020B0604020202020204" pitchFamily="34" charset="0"/>
              </a:rPr>
              <a:t>"Among the initiatives </a:t>
            </a:r>
            <a:r>
              <a:rPr lang="en-GB" altLang="da-DK" sz="1650" dirty="0" err="1">
                <a:solidFill>
                  <a:srgbClr val="333333"/>
                </a:solidFill>
                <a:latin typeface="Arial" panose="020B0604020202020204" pitchFamily="34" charset="0"/>
              </a:rPr>
              <a:t>Petrobras</a:t>
            </a:r>
            <a:r>
              <a:rPr lang="en-GB" altLang="da-DK" sz="1650" dirty="0">
                <a:solidFill>
                  <a:srgbClr val="333333"/>
                </a:solidFill>
                <a:latin typeface="Arial" panose="020B0604020202020204" pitchFamily="34" charset="0"/>
              </a:rPr>
              <a:t> has already implemented under this plan, we can mention the installation of breastfeeding support rooms in Company units and the extension of the maternity leave period to 180 days. </a:t>
            </a:r>
            <a:r>
              <a:rPr lang="en-GB" altLang="da-DK" sz="1650" dirty="0" err="1">
                <a:solidFill>
                  <a:srgbClr val="333333"/>
                </a:solidFill>
                <a:latin typeface="Arial" panose="020B0604020202020204" pitchFamily="34" charset="0"/>
              </a:rPr>
              <a:t>Petrobras</a:t>
            </a:r>
            <a:r>
              <a:rPr lang="en-GB" altLang="da-DK" sz="1650" dirty="0">
                <a:solidFill>
                  <a:srgbClr val="333333"/>
                </a:solidFill>
                <a:latin typeface="Arial" panose="020B0604020202020204" pitchFamily="34" charset="0"/>
              </a:rPr>
              <a:t> also participates in the National Pact to Combat Violence against Women, disseminating information on combating domestic and family violence across the country. These are examples of actions that underpin the Company's commitment to the UN Global Compact and to the Women's Empowerment Principles.“</a:t>
            </a:r>
          </a:p>
          <a:p>
            <a:pPr algn="just">
              <a:spcBef>
                <a:spcPct val="0"/>
              </a:spcBef>
              <a:buFontTx/>
              <a:buNone/>
            </a:pPr>
            <a:endParaRPr lang="en-GB" altLang="da-DK" sz="1650" dirty="0">
              <a:solidFill>
                <a:srgbClr val="333333"/>
              </a:solidFill>
              <a:latin typeface="Arial" panose="020B0604020202020204" pitchFamily="34" charset="0"/>
            </a:endParaRPr>
          </a:p>
          <a:p>
            <a:pPr>
              <a:spcBef>
                <a:spcPct val="0"/>
              </a:spcBef>
              <a:buFontTx/>
              <a:buNone/>
            </a:pPr>
            <a:r>
              <a:rPr lang="en-GB" altLang="da-DK" sz="1650" b="1" dirty="0">
                <a:solidFill>
                  <a:srgbClr val="333333"/>
                </a:solidFill>
                <a:latin typeface="Arial" panose="020B0604020202020204" pitchFamily="34" charset="0"/>
              </a:rPr>
              <a:t>José Sergio </a:t>
            </a:r>
            <a:r>
              <a:rPr lang="en-GB" altLang="da-DK" sz="1650" b="1" dirty="0" err="1">
                <a:solidFill>
                  <a:srgbClr val="333333"/>
                </a:solidFill>
                <a:latin typeface="Arial" panose="020B0604020202020204" pitchFamily="34" charset="0"/>
              </a:rPr>
              <a:t>Gabrielli</a:t>
            </a:r>
            <a:r>
              <a:rPr lang="en-GB" altLang="da-DK" sz="1650" b="1" dirty="0">
                <a:solidFill>
                  <a:srgbClr val="333333"/>
                </a:solidFill>
                <a:latin typeface="Arial" panose="020B0604020202020204" pitchFamily="34" charset="0"/>
              </a:rPr>
              <a:t>, CEO, </a:t>
            </a:r>
            <a:r>
              <a:rPr lang="en-GB" altLang="da-DK" sz="1650" b="1" dirty="0" err="1">
                <a:solidFill>
                  <a:srgbClr val="333333"/>
                </a:solidFill>
                <a:latin typeface="Arial" panose="020B0604020202020204" pitchFamily="34" charset="0"/>
              </a:rPr>
              <a:t>Petrobras</a:t>
            </a:r>
            <a:endParaRPr lang="en-GB" altLang="da-DK" sz="1650" dirty="0">
              <a:solidFill>
                <a:srgbClr val="333333"/>
              </a:solidFill>
              <a:latin typeface="Arial" panose="020B0604020202020204" pitchFamily="34" charset="0"/>
            </a:endParaRPr>
          </a:p>
        </p:txBody>
      </p:sp>
      <p:sp>
        <p:nvSpPr>
          <p:cNvPr id="3" name="Title 2"/>
          <p:cNvSpPr>
            <a:spLocks noGrp="1"/>
          </p:cNvSpPr>
          <p:nvPr>
            <p:ph type="title"/>
          </p:nvPr>
        </p:nvSpPr>
        <p:spPr/>
        <p:txBody>
          <a:bodyPr>
            <a:normAutofit fontScale="90000"/>
          </a:bodyPr>
          <a:lstStyle/>
          <a:p>
            <a:r>
              <a:rPr lang="en-GB" dirty="0">
                <a:solidFill>
                  <a:srgbClr val="800000"/>
                </a:solidFill>
              </a:rPr>
              <a:t>Testimonials</a:t>
            </a:r>
            <a:endParaRPr lang="en-US" dirty="0"/>
          </a:p>
        </p:txBody>
      </p:sp>
    </p:spTree>
    <p:extLst>
      <p:ext uri="{BB962C8B-B14F-4D97-AF65-F5344CB8AC3E}">
        <p14:creationId xmlns:p14="http://schemas.microsoft.com/office/powerpoint/2010/main" val="3259794154"/>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8317" y="2849526"/>
            <a:ext cx="7214667" cy="861774"/>
          </a:xfrm>
          <a:prstGeom prst="rect">
            <a:avLst/>
          </a:prstGeom>
          <a:noFill/>
        </p:spPr>
        <p:txBody>
          <a:bodyPr wrap="none" rtlCol="0">
            <a:spAutoFit/>
          </a:bodyPr>
          <a:lstStyle/>
          <a:p>
            <a:r>
              <a:rPr lang="en-GB" sz="5000" dirty="0" smtClean="0">
                <a:solidFill>
                  <a:schemeClr val="bg1"/>
                </a:solidFill>
              </a:rPr>
              <a:t>THINGS TO CONSIDER</a:t>
            </a:r>
            <a:endParaRPr lang="en-GB" sz="5000" dirty="0">
              <a:solidFill>
                <a:schemeClr val="bg1"/>
              </a:solidFill>
            </a:endParaRPr>
          </a:p>
        </p:txBody>
      </p:sp>
    </p:spTree>
    <p:extLst>
      <p:ext uri="{BB962C8B-B14F-4D97-AF65-F5344CB8AC3E}">
        <p14:creationId xmlns:p14="http://schemas.microsoft.com/office/powerpoint/2010/main" val="21709050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0085" y="1618167"/>
            <a:ext cx="8108992" cy="3439403"/>
          </a:xfrm>
          <a:prstGeom prst="rect">
            <a:avLst/>
          </a:prstGeom>
          <a:noFill/>
        </p:spPr>
        <p:txBody>
          <a:bodyPr wrap="square">
            <a:spAutoFit/>
          </a:bodyPr>
          <a:lstStyle/>
          <a:p>
            <a:pPr>
              <a:defRPr/>
            </a:pPr>
            <a:r>
              <a:rPr lang="en-GB" b="1" dirty="0" smtClean="0">
                <a:latin typeface="+mj-lt"/>
                <a:ea typeface="Open Sans" panose="020B0606030504020204" pitchFamily="34" charset="0"/>
                <a:cs typeface="Open Sans" panose="020B0606030504020204" pitchFamily="34" charset="0"/>
              </a:rPr>
              <a:t>Things </a:t>
            </a:r>
            <a:r>
              <a:rPr lang="en-GB" b="1" dirty="0">
                <a:latin typeface="+mj-lt"/>
                <a:ea typeface="Open Sans" panose="020B0606030504020204" pitchFamily="34" charset="0"/>
                <a:cs typeface="Open Sans" panose="020B0606030504020204" pitchFamily="34" charset="0"/>
              </a:rPr>
              <a:t>to consider…</a:t>
            </a:r>
          </a:p>
          <a:p>
            <a:pPr marL="257175" indent="-257175">
              <a:spcAft>
                <a:spcPts val="1500"/>
              </a:spcAft>
              <a:buFont typeface="Arial" panose="020B0604020202020204" pitchFamily="34" charset="0"/>
              <a:buChar char="•"/>
              <a:defRPr/>
            </a:pPr>
            <a:r>
              <a:rPr lang="en-GB" dirty="0" smtClean="0">
                <a:latin typeface="+mj-lt"/>
                <a:ea typeface="Open Sans" panose="020B0606030504020204" pitchFamily="34" charset="0"/>
                <a:cs typeface="Open Sans" panose="020B0606030504020204" pitchFamily="34" charset="0"/>
              </a:rPr>
              <a:t>Is </a:t>
            </a:r>
            <a:r>
              <a:rPr lang="en-GB" dirty="0">
                <a:latin typeface="+mj-lt"/>
                <a:ea typeface="Open Sans" panose="020B0606030504020204" pitchFamily="34" charset="0"/>
                <a:cs typeface="Open Sans" panose="020B0606030504020204" pitchFamily="34" charset="0"/>
              </a:rPr>
              <a:t>the stated commitment to advancing equality and promoting non-discrimination and fairness prominently featured on the company’s website, </a:t>
            </a:r>
            <a:r>
              <a:rPr lang="en-GB" dirty="0" smtClean="0">
                <a:latin typeface="+mj-lt"/>
                <a:ea typeface="Open Sans" panose="020B0606030504020204" pitchFamily="34" charset="0"/>
                <a:cs typeface="Open Sans" panose="020B0606030504020204" pitchFamily="34" charset="0"/>
              </a:rPr>
              <a:t>in </a:t>
            </a:r>
            <a:r>
              <a:rPr lang="en-GB" dirty="0">
                <a:latin typeface="+mj-lt"/>
                <a:ea typeface="Open Sans" panose="020B0606030504020204" pitchFamily="34" charset="0"/>
                <a:cs typeface="Open Sans" panose="020B0606030504020204" pitchFamily="34" charset="0"/>
              </a:rPr>
              <a:t>company recruiting materials and corporate sustainability reports?</a:t>
            </a:r>
          </a:p>
          <a:p>
            <a:pPr marL="257175" indent="-257175">
              <a:spcAft>
                <a:spcPts val="1500"/>
              </a:spcAft>
              <a:buFont typeface="Arial" panose="020B0604020202020204" pitchFamily="34" charset="0"/>
              <a:buChar char="•"/>
              <a:defRPr/>
            </a:pPr>
            <a:r>
              <a:rPr lang="en-GB" dirty="0">
                <a:latin typeface="+mj-lt"/>
                <a:ea typeface="Open Sans" panose="020B0606030504020204" pitchFamily="34" charset="0"/>
                <a:cs typeface="Open Sans" panose="020B0606030504020204" pitchFamily="34" charset="0"/>
              </a:rPr>
              <a:t>Is there a designated board-level individual who </a:t>
            </a:r>
            <a:r>
              <a:rPr lang="en-GB" dirty="0" smtClean="0">
                <a:latin typeface="+mj-lt"/>
                <a:ea typeface="Open Sans" panose="020B0606030504020204" pitchFamily="34" charset="0"/>
                <a:cs typeface="Open Sans" panose="020B0606030504020204" pitchFamily="34" charset="0"/>
              </a:rPr>
              <a:t> champions </a:t>
            </a:r>
            <a:r>
              <a:rPr lang="en-GB" dirty="0">
                <a:latin typeface="+mj-lt"/>
                <a:ea typeface="Open Sans" panose="020B0606030504020204" pitchFamily="34" charset="0"/>
                <a:cs typeface="Open Sans" panose="020B0606030504020204" pitchFamily="34" charset="0"/>
              </a:rPr>
              <a:t>the organization’s gender equality policies and plans?</a:t>
            </a:r>
          </a:p>
          <a:p>
            <a:pPr marL="257175" indent="-257175">
              <a:spcAft>
                <a:spcPts val="1500"/>
              </a:spcAft>
              <a:buFont typeface="Arial" panose="020B0604020202020204" pitchFamily="34" charset="0"/>
              <a:buChar char="•"/>
              <a:defRPr/>
            </a:pPr>
            <a:r>
              <a:rPr lang="en-GB" dirty="0">
                <a:latin typeface="+mj-lt"/>
                <a:ea typeface="Open Sans" panose="020B0606030504020204" pitchFamily="34" charset="0"/>
                <a:cs typeface="Open Sans" panose="020B0606030504020204" pitchFamily="34" charset="0"/>
              </a:rPr>
              <a:t>Are there trainings, including for male leaders, on the importance of women’s participation and inclusion?</a:t>
            </a:r>
          </a:p>
          <a:p>
            <a:pPr marL="257175" indent="-257175">
              <a:spcAft>
                <a:spcPts val="1500"/>
              </a:spcAft>
              <a:buFont typeface="Arial" panose="020B0604020202020204" pitchFamily="34" charset="0"/>
              <a:buChar char="•"/>
              <a:defRPr/>
            </a:pPr>
            <a:r>
              <a:rPr lang="en-GB" dirty="0">
                <a:latin typeface="+mj-lt"/>
                <a:ea typeface="Open Sans" panose="020B0606030504020204" pitchFamily="34" charset="0"/>
                <a:cs typeface="Open Sans" panose="020B0606030504020204" pitchFamily="34" charset="0"/>
              </a:rPr>
              <a:t>Does the company’s annual report or sustainability report include leadership statements on reaching gender equality goals?</a:t>
            </a:r>
          </a:p>
        </p:txBody>
      </p:sp>
      <p:sp>
        <p:nvSpPr>
          <p:cNvPr id="2" name="Title 1"/>
          <p:cNvSpPr>
            <a:spLocks noGrp="1"/>
          </p:cNvSpPr>
          <p:nvPr>
            <p:ph type="title"/>
          </p:nvPr>
        </p:nvSpPr>
        <p:spPr/>
        <p:txBody>
          <a:bodyPr>
            <a:normAutofit fontScale="90000"/>
          </a:bodyPr>
          <a:lstStyle/>
          <a:p>
            <a:r>
              <a:rPr lang="en-US" dirty="0" smtClean="0"/>
              <a:t>Principle 1</a:t>
            </a:r>
            <a:endParaRPr lang="en-US" dirty="0"/>
          </a:p>
        </p:txBody>
      </p:sp>
      <p:sp>
        <p:nvSpPr>
          <p:cNvPr id="9" name="Rectangle 8"/>
          <p:cNvSpPr>
            <a:spLocks noChangeArrowheads="1"/>
          </p:cNvSpPr>
          <p:nvPr/>
        </p:nvSpPr>
        <p:spPr bwMode="auto">
          <a:xfrm>
            <a:off x="770084" y="1056165"/>
            <a:ext cx="80983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defRPr/>
            </a:pPr>
            <a:r>
              <a:rPr lang="en-US" altLang="en-US" sz="1800" b="1" dirty="0">
                <a:solidFill>
                  <a:srgbClr val="800000"/>
                </a:solidFill>
                <a:latin typeface="+mj-lt"/>
                <a:ea typeface="Open Sans" panose="020B0606030504020204" pitchFamily="34" charset="0"/>
                <a:cs typeface="Open Sans" panose="020B0606030504020204" pitchFamily="34" charset="0"/>
              </a:rPr>
              <a:t>Establish high-level corporate leadership for gender </a:t>
            </a:r>
            <a:r>
              <a:rPr lang="en-US" altLang="en-US" sz="1800" b="1" dirty="0" smtClean="0">
                <a:solidFill>
                  <a:srgbClr val="800000"/>
                </a:solidFill>
                <a:latin typeface="+mj-lt"/>
                <a:ea typeface="Open Sans" panose="020B0606030504020204" pitchFamily="34" charset="0"/>
                <a:cs typeface="Open Sans" panose="020B0606030504020204" pitchFamily="34" charset="0"/>
              </a:rPr>
              <a:t>equality</a:t>
            </a:r>
            <a:endParaRPr lang="en-US" altLang="en-US" sz="1800" b="1" dirty="0">
              <a:solidFill>
                <a:srgbClr val="800000"/>
              </a:solidFill>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78498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70084" y="1963831"/>
            <a:ext cx="8166030" cy="5010602"/>
          </a:xfrm>
          <a:prstGeom prst="rect">
            <a:avLst/>
          </a:prstGeom>
          <a:no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GB" sz="1700" b="1" dirty="0" smtClean="0">
                <a:latin typeface="+mj-lt"/>
                <a:ea typeface="Open Sans" panose="020B0606030504020204" pitchFamily="34" charset="0"/>
                <a:cs typeface="Open Sans" panose="020B0606030504020204" pitchFamily="34" charset="0"/>
              </a:rPr>
              <a:t>Things to consider…</a:t>
            </a:r>
          </a:p>
          <a:p>
            <a:pPr marL="257175" indent="-257175">
              <a:defRPr/>
            </a:pPr>
            <a:r>
              <a:rPr lang="en-GB" sz="1700" dirty="0" smtClean="0">
                <a:latin typeface="+mj-lt"/>
                <a:ea typeface="Open Sans" panose="020B0606030504020204" pitchFamily="34" charset="0"/>
                <a:cs typeface="Open Sans" panose="020B0606030504020204" pitchFamily="34" charset="0"/>
              </a:rPr>
              <a:t>Is there a gender breakdown of the company’s board of directors and top  management?</a:t>
            </a:r>
          </a:p>
          <a:p>
            <a:pPr marL="257175" indent="-257175">
              <a:defRPr/>
            </a:pPr>
            <a:r>
              <a:rPr lang="en-GB" sz="1700" dirty="0" smtClean="0">
                <a:latin typeface="+mj-lt"/>
                <a:ea typeface="Open Sans" panose="020B0606030504020204" pitchFamily="34" charset="0"/>
                <a:cs typeface="Open Sans" panose="020B0606030504020204" pitchFamily="34" charset="0"/>
              </a:rPr>
              <a:t>Does the company track and analyse promotions by gender, employee category and title?</a:t>
            </a:r>
          </a:p>
          <a:p>
            <a:pPr marL="257175" indent="-257175">
              <a:defRPr/>
            </a:pPr>
            <a:r>
              <a:rPr lang="en-GB" sz="1700" dirty="0" smtClean="0">
                <a:latin typeface="+mj-lt"/>
                <a:ea typeface="Open Sans" panose="020B0606030504020204" pitchFamily="34" charset="0"/>
                <a:cs typeface="Open Sans" panose="020B0606030504020204" pitchFamily="34" charset="0"/>
              </a:rPr>
              <a:t>Are fair pay reviews conducted on a regular basis?</a:t>
            </a:r>
          </a:p>
          <a:p>
            <a:pPr marL="257175" indent="-257175">
              <a:defRPr/>
            </a:pPr>
            <a:r>
              <a:rPr lang="en-GB" sz="1700" dirty="0" smtClean="0">
                <a:latin typeface="+mj-lt"/>
                <a:ea typeface="Open Sans" panose="020B0606030504020204" pitchFamily="34" charset="0"/>
                <a:cs typeface="Open Sans" panose="020B0606030504020204" pitchFamily="34" charset="0"/>
              </a:rPr>
              <a:t>Are sufficient numbers of women – 30 percent or greater – being recruited and interviewed?</a:t>
            </a:r>
          </a:p>
          <a:p>
            <a:pPr marL="257175" indent="-257175">
              <a:defRPr/>
            </a:pPr>
            <a:r>
              <a:rPr lang="en-GB" sz="1700" dirty="0" smtClean="0">
                <a:latin typeface="+mj-lt"/>
                <a:ea typeface="Open Sans" panose="020B0606030504020204" pitchFamily="34" charset="0"/>
                <a:cs typeface="Open Sans" panose="020B0606030504020204" pitchFamily="34" charset="0"/>
              </a:rPr>
              <a:t>Do interview panels have sufficient numbers of women participating?</a:t>
            </a:r>
          </a:p>
          <a:p>
            <a:pPr marL="257175" indent="-257175">
              <a:defRPr/>
            </a:pPr>
            <a:r>
              <a:rPr lang="en-GB" sz="1700" dirty="0" smtClean="0">
                <a:latin typeface="+mj-lt"/>
                <a:ea typeface="Open Sans" panose="020B0606030504020204" pitchFamily="34" charset="0"/>
                <a:cs typeface="Open Sans" panose="020B0606030504020204" pitchFamily="34" charset="0"/>
              </a:rPr>
              <a:t>What is the retention rate for female employees by employee category and job title compared to male employees?</a:t>
            </a:r>
          </a:p>
          <a:p>
            <a:pPr marL="257175" indent="-257175">
              <a:defRPr/>
            </a:pPr>
            <a:r>
              <a:rPr lang="en-GB" sz="1700" dirty="0" smtClean="0">
                <a:latin typeface="+mj-lt"/>
                <a:ea typeface="Open Sans" panose="020B0606030504020204" pitchFamily="34" charset="0"/>
                <a:cs typeface="Open Sans" panose="020B0606030504020204" pitchFamily="34" charset="0"/>
              </a:rPr>
              <a:t>Has the company designed flexible work options that incorporate the specific and different needs of women and men?</a:t>
            </a:r>
          </a:p>
          <a:p>
            <a:pPr marL="257175" indent="-257175">
              <a:defRPr/>
            </a:pPr>
            <a:r>
              <a:rPr lang="en-GB" sz="1700" dirty="0" smtClean="0">
                <a:latin typeface="+mj-lt"/>
                <a:ea typeface="Open Sans" panose="020B0606030504020204" pitchFamily="34" charset="0"/>
                <a:cs typeface="Open Sans" panose="020B0606030504020204" pitchFamily="34" charset="0"/>
              </a:rPr>
              <a:t>Are there accessible channels for filing grievances on gender-based discrimination, harassment and violence?</a:t>
            </a:r>
          </a:p>
          <a:p>
            <a:pPr marL="257175" indent="-257175">
              <a:defRPr/>
            </a:pPr>
            <a:r>
              <a:rPr lang="en-GB" sz="1700" dirty="0" smtClean="0">
                <a:latin typeface="+mj-lt"/>
                <a:ea typeface="Open Sans" panose="020B0606030504020204" pitchFamily="34" charset="0"/>
                <a:cs typeface="Open Sans" panose="020B0606030504020204" pitchFamily="34" charset="0"/>
              </a:rPr>
              <a:t>Are there places where nursing mothers can pump or breastfeed separate from bathroom facilities?</a:t>
            </a:r>
            <a:endParaRPr lang="en-GB" sz="1700" dirty="0">
              <a:latin typeface="+mj-lt"/>
              <a:ea typeface="Open Sans" panose="020B0606030504020204" pitchFamily="34" charset="0"/>
              <a:cs typeface="Open Sans" panose="020B0606030504020204" pitchFamily="34" charset="0"/>
            </a:endParaRPr>
          </a:p>
        </p:txBody>
      </p:sp>
      <p:sp>
        <p:nvSpPr>
          <p:cNvPr id="5" name="Title 4"/>
          <p:cNvSpPr>
            <a:spLocks noGrp="1"/>
          </p:cNvSpPr>
          <p:nvPr>
            <p:ph type="title"/>
          </p:nvPr>
        </p:nvSpPr>
        <p:spPr/>
        <p:txBody>
          <a:bodyPr>
            <a:normAutofit fontScale="90000"/>
          </a:bodyPr>
          <a:lstStyle/>
          <a:p>
            <a:r>
              <a:rPr lang="en-US" dirty="0" smtClean="0"/>
              <a:t>Principle 2</a:t>
            </a:r>
            <a:endParaRPr lang="en-US" dirty="0"/>
          </a:p>
        </p:txBody>
      </p:sp>
      <p:sp>
        <p:nvSpPr>
          <p:cNvPr id="7" name="Rectangle 6"/>
          <p:cNvSpPr>
            <a:spLocks noChangeArrowheads="1"/>
          </p:cNvSpPr>
          <p:nvPr/>
        </p:nvSpPr>
        <p:spPr bwMode="auto">
          <a:xfrm>
            <a:off x="770084" y="1056165"/>
            <a:ext cx="80230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defRPr/>
            </a:pPr>
            <a:r>
              <a:rPr lang="en-US" altLang="en-US" sz="1800" b="1" dirty="0" smtClean="0">
                <a:solidFill>
                  <a:srgbClr val="800000"/>
                </a:solidFill>
                <a:latin typeface="+mj-lt"/>
                <a:ea typeface="Open Sans" panose="020B0606030504020204" pitchFamily="34" charset="0"/>
                <a:cs typeface="Open Sans" panose="020B0606030504020204" pitchFamily="34" charset="0"/>
              </a:rPr>
              <a:t>Treat </a:t>
            </a:r>
            <a:r>
              <a:rPr lang="en-US" altLang="en-US" sz="1800" b="1" dirty="0">
                <a:solidFill>
                  <a:srgbClr val="800000"/>
                </a:solidFill>
                <a:latin typeface="+mj-lt"/>
                <a:ea typeface="Open Sans" panose="020B0606030504020204" pitchFamily="34" charset="0"/>
                <a:cs typeface="Open Sans" panose="020B0606030504020204" pitchFamily="34" charset="0"/>
              </a:rPr>
              <a:t>all women and men fairly at work </a:t>
            </a:r>
            <a:r>
              <a:rPr lang="en-US" altLang="en-US" sz="1800" b="1" dirty="0" smtClean="0">
                <a:solidFill>
                  <a:srgbClr val="800000"/>
                </a:solidFill>
                <a:latin typeface="+mj-lt"/>
                <a:ea typeface="Open Sans" panose="020B0606030504020204" pitchFamily="34" charset="0"/>
                <a:cs typeface="Open Sans" panose="020B0606030504020204" pitchFamily="34" charset="0"/>
              </a:rPr>
              <a:t>– </a:t>
            </a:r>
            <a:r>
              <a:rPr lang="en-US" altLang="en-US" sz="1800" b="1" dirty="0">
                <a:solidFill>
                  <a:srgbClr val="800000"/>
                </a:solidFill>
                <a:latin typeface="+mj-lt"/>
                <a:ea typeface="Open Sans" panose="020B0606030504020204" pitchFamily="34" charset="0"/>
                <a:cs typeface="Open Sans" panose="020B0606030504020204" pitchFamily="34" charset="0"/>
              </a:rPr>
              <a:t>respect and support human rights and nondiscrimination</a:t>
            </a:r>
          </a:p>
        </p:txBody>
      </p:sp>
    </p:spTree>
    <p:extLst>
      <p:ext uri="{BB962C8B-B14F-4D97-AF65-F5344CB8AC3E}">
        <p14:creationId xmlns:p14="http://schemas.microsoft.com/office/powerpoint/2010/main" val="349250351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000" dirty="0" smtClean="0"/>
              <a:t>UN Global Compact</a:t>
            </a:r>
            <a:endParaRPr lang="en-GB" sz="3000" dirty="0"/>
          </a:p>
        </p:txBody>
      </p:sp>
      <p:pic>
        <p:nvPicPr>
          <p:cNvPr id="10" name="Picture 9"/>
          <p:cNvPicPr>
            <a:picLocks noChangeAspect="1"/>
          </p:cNvPicPr>
          <p:nvPr/>
        </p:nvPicPr>
        <p:blipFill rotWithShape="1">
          <a:blip r:embed="rId3"/>
          <a:srcRect r="4556"/>
          <a:stretch/>
        </p:blipFill>
        <p:spPr>
          <a:xfrm>
            <a:off x="761999" y="1232720"/>
            <a:ext cx="7938942" cy="4688960"/>
          </a:xfrm>
          <a:prstGeom prst="rect">
            <a:avLst/>
          </a:prstGeom>
        </p:spPr>
      </p:pic>
    </p:spTree>
    <p:extLst>
      <p:ext uri="{BB962C8B-B14F-4D97-AF65-F5344CB8AC3E}">
        <p14:creationId xmlns:p14="http://schemas.microsoft.com/office/powerpoint/2010/main" val="3230330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70084" y="1893887"/>
            <a:ext cx="8064842"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GB" sz="1800" b="1" dirty="0" smtClean="0">
                <a:latin typeface="+mj-lt"/>
                <a:ea typeface="Open Sans" panose="020B0606030504020204" pitchFamily="34" charset="0"/>
                <a:cs typeface="Open Sans" panose="020B0606030504020204" pitchFamily="34" charset="0"/>
              </a:rPr>
              <a:t>Things </a:t>
            </a:r>
            <a:r>
              <a:rPr lang="en-GB" sz="1800" b="1" dirty="0">
                <a:latin typeface="+mj-lt"/>
                <a:ea typeface="Open Sans" panose="020B0606030504020204" pitchFamily="34" charset="0"/>
                <a:cs typeface="Open Sans" panose="020B0606030504020204" pitchFamily="34" charset="0"/>
              </a:rPr>
              <a:t>to consider…</a:t>
            </a:r>
          </a:p>
          <a:p>
            <a:pPr marL="257175" indent="-257175">
              <a:defRPr/>
            </a:pPr>
            <a:r>
              <a:rPr lang="en-GB" sz="1800" dirty="0">
                <a:latin typeface="+mj-lt"/>
                <a:ea typeface="Open Sans" panose="020B0606030504020204" pitchFamily="34" charset="0"/>
                <a:cs typeface="Open Sans" panose="020B0606030504020204" pitchFamily="34" charset="0"/>
              </a:rPr>
              <a:t>Is safety and other equipment the appropriate size for both women and </a:t>
            </a:r>
            <a:r>
              <a:rPr lang="en-GB" sz="1800" dirty="0" smtClean="0">
                <a:latin typeface="+mj-lt"/>
                <a:ea typeface="Open Sans" panose="020B0606030504020204" pitchFamily="34" charset="0"/>
                <a:cs typeface="Open Sans" panose="020B0606030504020204" pitchFamily="34" charset="0"/>
              </a:rPr>
              <a:t> men ?</a:t>
            </a:r>
            <a:endParaRPr lang="en-GB" sz="1800" dirty="0">
              <a:latin typeface="+mj-lt"/>
              <a:ea typeface="Open Sans" panose="020B0606030504020204" pitchFamily="34" charset="0"/>
              <a:cs typeface="Open Sans" panose="020B0606030504020204" pitchFamily="34" charset="0"/>
            </a:endParaRPr>
          </a:p>
          <a:p>
            <a:pPr marL="257175" indent="-257175">
              <a:defRPr/>
            </a:pPr>
            <a:r>
              <a:rPr lang="en-GB" sz="1800" dirty="0">
                <a:latin typeface="+mj-lt"/>
                <a:ea typeface="Open Sans" panose="020B0606030504020204" pitchFamily="34" charset="0"/>
                <a:cs typeface="Open Sans" panose="020B0606030504020204" pitchFamily="34" charset="0"/>
              </a:rPr>
              <a:t>Are there separate toilets and, if necessary, changing facilities for both </a:t>
            </a:r>
            <a:r>
              <a:rPr lang="en-GB" sz="1800" dirty="0" smtClean="0">
                <a:latin typeface="+mj-lt"/>
                <a:ea typeface="Open Sans" panose="020B0606030504020204" pitchFamily="34" charset="0"/>
                <a:cs typeface="Open Sans" panose="020B0606030504020204" pitchFamily="34" charset="0"/>
              </a:rPr>
              <a:t>women </a:t>
            </a:r>
            <a:r>
              <a:rPr lang="en-GB" sz="1800" dirty="0">
                <a:latin typeface="+mj-lt"/>
                <a:ea typeface="Open Sans" panose="020B0606030504020204" pitchFamily="34" charset="0"/>
                <a:cs typeface="Open Sans" panose="020B0606030504020204" pitchFamily="34" charset="0"/>
              </a:rPr>
              <a:t>and men?</a:t>
            </a:r>
          </a:p>
          <a:p>
            <a:pPr marL="257175" indent="-257175">
              <a:defRPr/>
            </a:pPr>
            <a:r>
              <a:rPr lang="en-GB" sz="1800" dirty="0">
                <a:latin typeface="+mj-lt"/>
                <a:ea typeface="Open Sans" panose="020B0606030504020204" pitchFamily="34" charset="0"/>
                <a:cs typeface="Open Sans" panose="020B0606030504020204" pitchFamily="34" charset="0"/>
              </a:rPr>
              <a:t>Are company grounds adequately lit?</a:t>
            </a:r>
          </a:p>
          <a:p>
            <a:pPr marL="257175" indent="-257175">
              <a:defRPr/>
            </a:pPr>
            <a:r>
              <a:rPr lang="en-GB" sz="1800" dirty="0">
                <a:latin typeface="+mj-lt"/>
                <a:ea typeface="Open Sans" panose="020B0606030504020204" pitchFamily="34" charset="0"/>
                <a:cs typeface="Open Sans" panose="020B0606030504020204" pitchFamily="34" charset="0"/>
              </a:rPr>
              <a:t>Are female health care professionals available </a:t>
            </a:r>
            <a:r>
              <a:rPr lang="en-GB" sz="1800" dirty="0" smtClean="0">
                <a:latin typeface="+mj-lt"/>
                <a:ea typeface="Open Sans" panose="020B0606030504020204" pitchFamily="34" charset="0"/>
                <a:cs typeface="Open Sans" panose="020B0606030504020204" pitchFamily="34" charset="0"/>
              </a:rPr>
              <a:t>in  company-provided health </a:t>
            </a:r>
            <a:r>
              <a:rPr lang="en-GB" sz="1800" dirty="0">
                <a:latin typeface="+mj-lt"/>
                <a:ea typeface="Open Sans" panose="020B0606030504020204" pitchFamily="34" charset="0"/>
                <a:cs typeface="Open Sans" panose="020B0606030504020204" pitchFamily="34" charset="0"/>
              </a:rPr>
              <a:t>services?</a:t>
            </a:r>
          </a:p>
        </p:txBody>
      </p:sp>
      <p:sp>
        <p:nvSpPr>
          <p:cNvPr id="3" name="Rectangle 2"/>
          <p:cNvSpPr>
            <a:spLocks noChangeArrowheads="1"/>
          </p:cNvSpPr>
          <p:nvPr/>
        </p:nvSpPr>
        <p:spPr bwMode="auto">
          <a:xfrm>
            <a:off x="770083" y="1056165"/>
            <a:ext cx="81690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defRPr/>
            </a:pPr>
            <a:r>
              <a:rPr lang="en-US" altLang="en-US" sz="1800" b="1" dirty="0">
                <a:solidFill>
                  <a:srgbClr val="800000"/>
                </a:solidFill>
                <a:latin typeface="+mj-lt"/>
                <a:ea typeface="Open Sans" panose="020B0606030504020204" pitchFamily="34" charset="0"/>
                <a:cs typeface="Open Sans" panose="020B0606030504020204" pitchFamily="34" charset="0"/>
              </a:rPr>
              <a:t>Ensure the health, safety and well-being of all women and men workers</a:t>
            </a:r>
          </a:p>
        </p:txBody>
      </p:sp>
      <p:sp>
        <p:nvSpPr>
          <p:cNvPr id="4" name="Title 3"/>
          <p:cNvSpPr>
            <a:spLocks noGrp="1"/>
          </p:cNvSpPr>
          <p:nvPr>
            <p:ph type="title"/>
          </p:nvPr>
        </p:nvSpPr>
        <p:spPr/>
        <p:txBody>
          <a:bodyPr>
            <a:normAutofit fontScale="90000"/>
          </a:bodyPr>
          <a:lstStyle/>
          <a:p>
            <a:r>
              <a:rPr lang="en-US" dirty="0" smtClean="0"/>
              <a:t>Principle 3</a:t>
            </a:r>
            <a:endParaRPr lang="en-US" dirty="0"/>
          </a:p>
        </p:txBody>
      </p:sp>
    </p:spTree>
    <p:extLst>
      <p:ext uri="{BB962C8B-B14F-4D97-AF65-F5344CB8AC3E}">
        <p14:creationId xmlns:p14="http://schemas.microsoft.com/office/powerpoint/2010/main" val="598064086"/>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4880" y="1057756"/>
            <a:ext cx="83578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defRPr/>
            </a:pPr>
            <a:r>
              <a:rPr lang="en-US" altLang="en-US" sz="1800" b="1" dirty="0" smtClean="0">
                <a:solidFill>
                  <a:srgbClr val="800000"/>
                </a:solidFill>
                <a:latin typeface="+mj-lt"/>
                <a:ea typeface="Open Sans" panose="020B0606030504020204" pitchFamily="34" charset="0"/>
                <a:cs typeface="Open Sans" panose="020B0606030504020204" pitchFamily="34" charset="0"/>
              </a:rPr>
              <a:t>Promote </a:t>
            </a:r>
            <a:r>
              <a:rPr lang="en-US" altLang="en-US" sz="1800" b="1" dirty="0">
                <a:solidFill>
                  <a:srgbClr val="800000"/>
                </a:solidFill>
                <a:latin typeface="+mj-lt"/>
                <a:ea typeface="Open Sans" panose="020B0606030504020204" pitchFamily="34" charset="0"/>
                <a:cs typeface="Open Sans" panose="020B0606030504020204" pitchFamily="34" charset="0"/>
              </a:rPr>
              <a:t>education, training and professional development for </a:t>
            </a:r>
            <a:r>
              <a:rPr lang="en-US" altLang="en-US" sz="1800" b="1" dirty="0" smtClean="0">
                <a:solidFill>
                  <a:srgbClr val="800000"/>
                </a:solidFill>
                <a:latin typeface="+mj-lt"/>
                <a:ea typeface="Open Sans" panose="020B0606030504020204" pitchFamily="34" charset="0"/>
                <a:cs typeface="Open Sans" panose="020B0606030504020204" pitchFamily="34" charset="0"/>
              </a:rPr>
              <a:t>women</a:t>
            </a:r>
            <a:endParaRPr lang="en-US" altLang="en-US" sz="1800" b="1" dirty="0">
              <a:solidFill>
                <a:srgbClr val="800000"/>
              </a:solidFill>
              <a:latin typeface="+mj-lt"/>
              <a:ea typeface="Open Sans" panose="020B0606030504020204" pitchFamily="34" charset="0"/>
              <a:cs typeface="Open Sans" panose="020B0606030504020204" pitchFamily="34" charset="0"/>
            </a:endParaRPr>
          </a:p>
        </p:txBody>
      </p:sp>
      <p:sp>
        <p:nvSpPr>
          <p:cNvPr id="3" name="Rectangle 2"/>
          <p:cNvSpPr>
            <a:spLocks noChangeArrowheads="1"/>
          </p:cNvSpPr>
          <p:nvPr/>
        </p:nvSpPr>
        <p:spPr bwMode="auto">
          <a:xfrm>
            <a:off x="764880" y="1785704"/>
            <a:ext cx="7785998" cy="21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GB" sz="1800" b="1" dirty="0" smtClean="0">
                <a:latin typeface="+mj-lt"/>
                <a:ea typeface="Open Sans" panose="020B0606030504020204" pitchFamily="34" charset="0"/>
                <a:cs typeface="Open Sans" panose="020B0606030504020204" pitchFamily="34" charset="0"/>
              </a:rPr>
              <a:t>Things </a:t>
            </a:r>
            <a:r>
              <a:rPr lang="en-GB" sz="1800" b="1" dirty="0">
                <a:latin typeface="+mj-lt"/>
                <a:ea typeface="Open Sans" panose="020B0606030504020204" pitchFamily="34" charset="0"/>
                <a:cs typeface="Open Sans" panose="020B0606030504020204" pitchFamily="34" charset="0"/>
              </a:rPr>
              <a:t>to consider…</a:t>
            </a:r>
          </a:p>
          <a:p>
            <a:pPr marL="257175" indent="-257175">
              <a:defRPr/>
            </a:pPr>
            <a:r>
              <a:rPr lang="en-GB" sz="1800" dirty="0">
                <a:latin typeface="+mj-lt"/>
                <a:ea typeface="Open Sans" panose="020B0606030504020204" pitchFamily="34" charset="0"/>
                <a:cs typeface="Open Sans" panose="020B0606030504020204" pitchFamily="34" charset="0"/>
              </a:rPr>
              <a:t>What is the distribution between women and men of training and </a:t>
            </a:r>
            <a:r>
              <a:rPr lang="en-GB" sz="1800" dirty="0" smtClean="0">
                <a:latin typeface="+mj-lt"/>
                <a:ea typeface="Open Sans" panose="020B0606030504020204" pitchFamily="34" charset="0"/>
                <a:cs typeface="Open Sans" panose="020B0606030504020204" pitchFamily="34" charset="0"/>
              </a:rPr>
              <a:t> professional </a:t>
            </a:r>
            <a:r>
              <a:rPr lang="en-GB" sz="1800" dirty="0">
                <a:latin typeface="+mj-lt"/>
                <a:ea typeface="Open Sans" panose="020B0606030504020204" pitchFamily="34" charset="0"/>
                <a:cs typeface="Open Sans" panose="020B0606030504020204" pitchFamily="34" charset="0"/>
              </a:rPr>
              <a:t>development opportunities?</a:t>
            </a:r>
          </a:p>
          <a:p>
            <a:pPr marL="257175" indent="-257175">
              <a:defRPr/>
            </a:pPr>
            <a:r>
              <a:rPr lang="en-GB" sz="1800" dirty="0">
                <a:latin typeface="+mj-lt"/>
                <a:ea typeface="Open Sans" panose="020B0606030504020204" pitchFamily="34" charset="0"/>
                <a:cs typeface="Open Sans" panose="020B0606030504020204" pitchFamily="34" charset="0"/>
              </a:rPr>
              <a:t>How many hours of training do women and men participate in annually, </a:t>
            </a:r>
            <a:r>
              <a:rPr lang="en-GB" sz="1800" dirty="0" smtClean="0">
                <a:latin typeface="+mj-lt"/>
                <a:ea typeface="Open Sans" panose="020B0606030504020204" pitchFamily="34" charset="0"/>
                <a:cs typeface="Open Sans" panose="020B0606030504020204" pitchFamily="34" charset="0"/>
              </a:rPr>
              <a:t> analysed </a:t>
            </a:r>
            <a:r>
              <a:rPr lang="en-GB" sz="1800" dirty="0">
                <a:latin typeface="+mj-lt"/>
                <a:ea typeface="Open Sans" panose="020B0606030504020204" pitchFamily="34" charset="0"/>
                <a:cs typeface="Open Sans" panose="020B0606030504020204" pitchFamily="34" charset="0"/>
              </a:rPr>
              <a:t>by job category and title?</a:t>
            </a:r>
          </a:p>
          <a:p>
            <a:pPr marL="257175" indent="-257175">
              <a:defRPr/>
            </a:pPr>
            <a:r>
              <a:rPr lang="en-GB" sz="1800" dirty="0">
                <a:latin typeface="+mj-lt"/>
                <a:ea typeface="Open Sans" panose="020B0606030504020204" pitchFamily="34" charset="0"/>
                <a:cs typeface="Open Sans" panose="020B0606030504020204" pitchFamily="34" charset="0"/>
              </a:rPr>
              <a:t>Are the demands of employees’ family roles considered when </a:t>
            </a:r>
            <a:r>
              <a:rPr lang="en-GB" sz="1800" dirty="0" smtClean="0">
                <a:latin typeface="+mj-lt"/>
                <a:ea typeface="Open Sans" panose="020B0606030504020204" pitchFamily="34" charset="0"/>
                <a:cs typeface="Open Sans" panose="020B0606030504020204" pitchFamily="34" charset="0"/>
              </a:rPr>
              <a:t> scheduling </a:t>
            </a:r>
            <a:r>
              <a:rPr lang="en-GB" sz="1800" dirty="0">
                <a:latin typeface="+mj-lt"/>
                <a:ea typeface="Open Sans" panose="020B0606030504020204" pitchFamily="34" charset="0"/>
                <a:cs typeface="Open Sans" panose="020B0606030504020204" pitchFamily="34" charset="0"/>
              </a:rPr>
              <a:t>trainings and education programmes?</a:t>
            </a:r>
          </a:p>
        </p:txBody>
      </p:sp>
      <p:sp>
        <p:nvSpPr>
          <p:cNvPr id="4" name="Title 3"/>
          <p:cNvSpPr>
            <a:spLocks noGrp="1"/>
          </p:cNvSpPr>
          <p:nvPr>
            <p:ph type="title"/>
          </p:nvPr>
        </p:nvSpPr>
        <p:spPr/>
        <p:txBody>
          <a:bodyPr>
            <a:normAutofit fontScale="90000"/>
          </a:bodyPr>
          <a:lstStyle/>
          <a:p>
            <a:r>
              <a:rPr lang="en-US" dirty="0" smtClean="0"/>
              <a:t>Principle 4</a:t>
            </a:r>
            <a:endParaRPr lang="en-US" dirty="0"/>
          </a:p>
        </p:txBody>
      </p:sp>
    </p:spTree>
    <p:extLst>
      <p:ext uri="{BB962C8B-B14F-4D97-AF65-F5344CB8AC3E}">
        <p14:creationId xmlns:p14="http://schemas.microsoft.com/office/powerpoint/2010/main" val="3330300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74009" y="1055902"/>
            <a:ext cx="8025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285750" indent="-285750">
              <a:spcBef>
                <a:spcPct val="0"/>
              </a:spcBef>
              <a:defRPr/>
            </a:pPr>
            <a:r>
              <a:rPr lang="en-US" altLang="en-US" sz="1800" b="1" dirty="0">
                <a:solidFill>
                  <a:srgbClr val="800000"/>
                </a:solidFill>
                <a:latin typeface="+mj-lt"/>
                <a:ea typeface="Open Sans" panose="020B0606030504020204" pitchFamily="34" charset="0"/>
                <a:cs typeface="Open Sans" panose="020B0606030504020204" pitchFamily="34" charset="0"/>
              </a:rPr>
              <a:t>Implement enterprise development, supply chain and marketing practices that empower women</a:t>
            </a:r>
          </a:p>
        </p:txBody>
      </p:sp>
      <p:sp>
        <p:nvSpPr>
          <p:cNvPr id="3" name="Rectangle 2"/>
          <p:cNvSpPr>
            <a:spLocks noChangeArrowheads="1"/>
          </p:cNvSpPr>
          <p:nvPr/>
        </p:nvSpPr>
        <p:spPr bwMode="auto">
          <a:xfrm>
            <a:off x="774009" y="1881233"/>
            <a:ext cx="7666752" cy="336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GB" sz="1800" b="1" dirty="0" smtClean="0">
                <a:latin typeface="+mj-lt"/>
                <a:ea typeface="Open Sans" panose="020B0606030504020204" pitchFamily="34" charset="0"/>
                <a:cs typeface="Open Sans" panose="020B0606030504020204" pitchFamily="34" charset="0"/>
              </a:rPr>
              <a:t>Things </a:t>
            </a:r>
            <a:r>
              <a:rPr lang="en-GB" sz="1800" b="1" dirty="0">
                <a:latin typeface="+mj-lt"/>
                <a:ea typeface="Open Sans" panose="020B0606030504020204" pitchFamily="34" charset="0"/>
                <a:cs typeface="Open Sans" panose="020B0606030504020204" pitchFamily="34" charset="0"/>
              </a:rPr>
              <a:t>to consider…</a:t>
            </a:r>
          </a:p>
          <a:p>
            <a:pPr marL="257175" indent="-257175">
              <a:defRPr/>
            </a:pPr>
            <a:r>
              <a:rPr lang="en-GB" sz="1800" dirty="0">
                <a:latin typeface="+mj-lt"/>
                <a:ea typeface="Open Sans" panose="020B0606030504020204" pitchFamily="34" charset="0"/>
                <a:cs typeface="Open Sans" panose="020B0606030504020204" pitchFamily="34" charset="0"/>
              </a:rPr>
              <a:t>Does the company perform analyses of its existing supply chain to establish the baseline number of suppliers that are women-owned </a:t>
            </a:r>
            <a:r>
              <a:rPr lang="en-GB" sz="1800" dirty="0" smtClean="0">
                <a:latin typeface="+mj-lt"/>
                <a:ea typeface="Open Sans" panose="020B0606030504020204" pitchFamily="34" charset="0"/>
                <a:cs typeface="Open Sans" panose="020B0606030504020204" pitchFamily="34" charset="0"/>
              </a:rPr>
              <a:t> enterprises</a:t>
            </a:r>
            <a:r>
              <a:rPr lang="en-GB" sz="1800" dirty="0">
                <a:latin typeface="+mj-lt"/>
                <a:ea typeface="Open Sans" panose="020B0606030504020204" pitchFamily="34" charset="0"/>
                <a:cs typeface="Open Sans" panose="020B0606030504020204" pitchFamily="34" charset="0"/>
              </a:rPr>
              <a:t>?</a:t>
            </a:r>
          </a:p>
          <a:p>
            <a:pPr marL="257175" indent="-257175">
              <a:defRPr/>
            </a:pPr>
            <a:r>
              <a:rPr lang="en-GB" sz="1800" dirty="0">
                <a:latin typeface="+mj-lt"/>
                <a:ea typeface="Open Sans" panose="020B0606030504020204" pitchFamily="34" charset="0"/>
                <a:cs typeface="Open Sans" panose="020B0606030504020204" pitchFamily="34" charset="0"/>
              </a:rPr>
              <a:t>How many of the company’s suppliers have gender equality policies </a:t>
            </a:r>
            <a:r>
              <a:rPr lang="en-GB" sz="1800" dirty="0" smtClean="0">
                <a:latin typeface="+mj-lt"/>
                <a:ea typeface="Open Sans" panose="020B0606030504020204" pitchFamily="34" charset="0"/>
                <a:cs typeface="Open Sans" panose="020B0606030504020204" pitchFamily="34" charset="0"/>
              </a:rPr>
              <a:t>   and </a:t>
            </a:r>
            <a:r>
              <a:rPr lang="en-GB" sz="1800" dirty="0">
                <a:latin typeface="+mj-lt"/>
                <a:ea typeface="Open Sans" panose="020B0606030504020204" pitchFamily="34" charset="0"/>
                <a:cs typeface="Open Sans" panose="020B0606030504020204" pitchFamily="34" charset="0"/>
              </a:rPr>
              <a:t>programmes?</a:t>
            </a:r>
          </a:p>
          <a:p>
            <a:pPr marL="257175" indent="-257175">
              <a:defRPr/>
            </a:pPr>
            <a:r>
              <a:rPr lang="en-GB" sz="1800" dirty="0">
                <a:latin typeface="+mj-lt"/>
                <a:ea typeface="Open Sans" panose="020B0606030504020204" pitchFamily="34" charset="0"/>
                <a:cs typeface="Open Sans" panose="020B0606030504020204" pitchFamily="34" charset="0"/>
              </a:rPr>
              <a:t>What is the ratio of women-owned enterprises compared to other </a:t>
            </a:r>
            <a:r>
              <a:rPr lang="en-GB" sz="1800" dirty="0" smtClean="0">
                <a:latin typeface="+mj-lt"/>
                <a:ea typeface="Open Sans" panose="020B0606030504020204" pitchFamily="34" charset="0"/>
                <a:cs typeface="Open Sans" panose="020B0606030504020204" pitchFamily="34" charset="0"/>
              </a:rPr>
              <a:t> suppliers</a:t>
            </a:r>
            <a:r>
              <a:rPr lang="en-GB" sz="1800" dirty="0">
                <a:latin typeface="+mj-lt"/>
                <a:ea typeface="Open Sans" panose="020B0606030504020204" pitchFamily="34" charset="0"/>
                <a:cs typeface="Open Sans" panose="020B0606030504020204" pitchFamily="34" charset="0"/>
              </a:rPr>
              <a:t>?</a:t>
            </a:r>
          </a:p>
          <a:p>
            <a:pPr marL="257175" indent="-257175">
              <a:defRPr/>
            </a:pPr>
            <a:r>
              <a:rPr lang="en-GB" sz="1800" dirty="0">
                <a:latin typeface="+mj-lt"/>
                <a:ea typeface="Open Sans" panose="020B0606030504020204" pitchFamily="34" charset="0"/>
                <a:cs typeface="Open Sans" panose="020B0606030504020204" pitchFamily="34" charset="0"/>
              </a:rPr>
              <a:t>How does the company record complaints regarding its portrayal of </a:t>
            </a:r>
            <a:r>
              <a:rPr lang="en-GB" sz="1800" dirty="0" smtClean="0">
                <a:latin typeface="+mj-lt"/>
                <a:ea typeface="Open Sans" panose="020B0606030504020204" pitchFamily="34" charset="0"/>
                <a:cs typeface="Open Sans" panose="020B0606030504020204" pitchFamily="34" charset="0"/>
              </a:rPr>
              <a:t> women </a:t>
            </a:r>
            <a:r>
              <a:rPr lang="en-GB" sz="1800" dirty="0">
                <a:latin typeface="+mj-lt"/>
                <a:ea typeface="Open Sans" panose="020B0606030504020204" pitchFamily="34" charset="0"/>
                <a:cs typeface="Open Sans" panose="020B0606030504020204" pitchFamily="34" charset="0"/>
              </a:rPr>
              <a:t>and girls in marketing and other public materials, and how does it act on these concerns?</a:t>
            </a:r>
          </a:p>
        </p:txBody>
      </p:sp>
      <p:sp>
        <p:nvSpPr>
          <p:cNvPr id="4" name="Title 3"/>
          <p:cNvSpPr>
            <a:spLocks noGrp="1"/>
          </p:cNvSpPr>
          <p:nvPr>
            <p:ph type="title"/>
          </p:nvPr>
        </p:nvSpPr>
        <p:spPr/>
        <p:txBody>
          <a:bodyPr>
            <a:normAutofit fontScale="90000"/>
          </a:bodyPr>
          <a:lstStyle/>
          <a:p>
            <a:r>
              <a:rPr lang="en-US" dirty="0" smtClean="0"/>
              <a:t>Principle 5</a:t>
            </a:r>
            <a:endParaRPr lang="en-US" dirty="0"/>
          </a:p>
        </p:txBody>
      </p:sp>
    </p:spTree>
    <p:extLst>
      <p:ext uri="{BB962C8B-B14F-4D97-AF65-F5344CB8AC3E}">
        <p14:creationId xmlns:p14="http://schemas.microsoft.com/office/powerpoint/2010/main" val="38909684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5103" y="1862000"/>
            <a:ext cx="7902179" cy="336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GB" sz="1800" b="1" dirty="0" smtClean="0">
                <a:latin typeface="+mj-lt"/>
                <a:ea typeface="Open Sans" panose="020B0606030504020204" pitchFamily="34" charset="0"/>
                <a:cs typeface="Open Sans" panose="020B0606030504020204" pitchFamily="34" charset="0"/>
              </a:rPr>
              <a:t>Things </a:t>
            </a:r>
            <a:r>
              <a:rPr lang="en-GB" sz="1800" b="1" dirty="0">
                <a:latin typeface="+mj-lt"/>
                <a:ea typeface="Open Sans" panose="020B0606030504020204" pitchFamily="34" charset="0"/>
                <a:cs typeface="Open Sans" panose="020B0606030504020204" pitchFamily="34" charset="0"/>
              </a:rPr>
              <a:t>to consider</a:t>
            </a:r>
            <a:r>
              <a:rPr lang="en-GB" sz="1800" b="1" dirty="0" smtClean="0">
                <a:latin typeface="+mj-lt"/>
                <a:ea typeface="Open Sans" panose="020B0606030504020204" pitchFamily="34" charset="0"/>
                <a:cs typeface="Open Sans" panose="020B0606030504020204" pitchFamily="34" charset="0"/>
              </a:rPr>
              <a:t>…</a:t>
            </a:r>
          </a:p>
          <a:p>
            <a:pPr marL="257175" indent="-257175">
              <a:defRPr/>
            </a:pPr>
            <a:r>
              <a:rPr lang="en-GB" sz="1800" dirty="0" smtClean="0">
                <a:latin typeface="+mj-lt"/>
                <a:ea typeface="Open Sans" panose="020B0606030504020204" pitchFamily="34" charset="0"/>
                <a:cs typeface="Open Sans" panose="020B0606030504020204" pitchFamily="34" charset="0"/>
              </a:rPr>
              <a:t>What </a:t>
            </a:r>
            <a:r>
              <a:rPr lang="en-GB" sz="1800" dirty="0">
                <a:latin typeface="+mj-lt"/>
                <a:ea typeface="Open Sans" panose="020B0606030504020204" pitchFamily="34" charset="0"/>
                <a:cs typeface="Open Sans" panose="020B0606030504020204" pitchFamily="34" charset="0"/>
              </a:rPr>
              <a:t>initiatives are supported by the company to promote equality in the </a:t>
            </a:r>
            <a:r>
              <a:rPr lang="en-GB" sz="1800" dirty="0" smtClean="0">
                <a:latin typeface="+mj-lt"/>
                <a:ea typeface="Open Sans" panose="020B0606030504020204" pitchFamily="34" charset="0"/>
                <a:cs typeface="Open Sans" panose="020B0606030504020204" pitchFamily="34" charset="0"/>
              </a:rPr>
              <a:t>community </a:t>
            </a:r>
            <a:r>
              <a:rPr lang="en-GB" sz="1800" dirty="0">
                <a:latin typeface="+mj-lt"/>
                <a:ea typeface="Open Sans" panose="020B0606030504020204" pitchFamily="34" charset="0"/>
                <a:cs typeface="Open Sans" panose="020B0606030504020204" pitchFamily="34" charset="0"/>
              </a:rPr>
              <a:t>and how many women and girls, men and boys do they reach?</a:t>
            </a:r>
          </a:p>
          <a:p>
            <a:pPr marL="257175" indent="-257175">
              <a:defRPr/>
            </a:pPr>
            <a:r>
              <a:rPr lang="en-GB" sz="1800" dirty="0">
                <a:latin typeface="+mj-lt"/>
                <a:ea typeface="Open Sans" panose="020B0606030504020204" pitchFamily="34" charset="0"/>
                <a:cs typeface="Open Sans" panose="020B0606030504020204" pitchFamily="34" charset="0"/>
              </a:rPr>
              <a:t>Does the company survey participants through focus groups or written </a:t>
            </a:r>
            <a:r>
              <a:rPr lang="en-GB" sz="1800" dirty="0" smtClean="0">
                <a:latin typeface="+mj-lt"/>
                <a:ea typeface="Open Sans" panose="020B0606030504020204" pitchFamily="34" charset="0"/>
                <a:cs typeface="Open Sans" panose="020B0606030504020204" pitchFamily="34" charset="0"/>
              </a:rPr>
              <a:t>comments </a:t>
            </a:r>
            <a:r>
              <a:rPr lang="en-GB" sz="1800" dirty="0">
                <a:latin typeface="+mj-lt"/>
                <a:ea typeface="Open Sans" panose="020B0606030504020204" pitchFamily="34" charset="0"/>
                <a:cs typeface="Open Sans" panose="020B0606030504020204" pitchFamily="34" charset="0"/>
              </a:rPr>
              <a:t>for feedback?</a:t>
            </a:r>
          </a:p>
          <a:p>
            <a:pPr marL="257175" indent="-257175">
              <a:defRPr/>
            </a:pPr>
            <a:r>
              <a:rPr lang="en-GB" sz="1800" dirty="0">
                <a:latin typeface="+mj-lt"/>
                <a:ea typeface="Open Sans" panose="020B0606030504020204" pitchFamily="34" charset="0"/>
                <a:cs typeface="Open Sans" panose="020B0606030504020204" pitchFamily="34" charset="0"/>
              </a:rPr>
              <a:t>Does the company review its criteria and policies that </a:t>
            </a:r>
            <a:r>
              <a:rPr lang="en-GB" sz="1800" dirty="0" smtClean="0">
                <a:latin typeface="+mj-lt"/>
                <a:ea typeface="Open Sans" panose="020B0606030504020204" pitchFamily="34" charset="0"/>
                <a:cs typeface="Open Sans" panose="020B0606030504020204" pitchFamily="34" charset="0"/>
              </a:rPr>
              <a:t> determine </a:t>
            </a:r>
            <a:r>
              <a:rPr lang="en-GB" sz="1800" dirty="0">
                <a:latin typeface="+mj-lt"/>
                <a:ea typeface="Open Sans" panose="020B0606030504020204" pitchFamily="34" charset="0"/>
                <a:cs typeface="Open Sans" panose="020B0606030504020204" pitchFamily="34" charset="0"/>
              </a:rPr>
              <a:t>community engagement activities against results and community feedback?</a:t>
            </a:r>
          </a:p>
          <a:p>
            <a:pPr marL="257175" indent="-257175">
              <a:defRPr/>
            </a:pPr>
            <a:r>
              <a:rPr lang="en-GB" sz="1800" dirty="0">
                <a:latin typeface="+mj-lt"/>
                <a:ea typeface="Open Sans" panose="020B0606030504020204" pitchFamily="34" charset="0"/>
                <a:cs typeface="Open Sans" panose="020B0606030504020204" pitchFamily="34" charset="0"/>
              </a:rPr>
              <a:t>Are women’s contributions to their communities </a:t>
            </a:r>
            <a:r>
              <a:rPr lang="en-GB" sz="1800" dirty="0" smtClean="0">
                <a:latin typeface="+mj-lt"/>
                <a:ea typeface="Open Sans" panose="020B0606030504020204" pitchFamily="34" charset="0"/>
                <a:cs typeface="Open Sans" panose="020B0606030504020204" pitchFamily="34" charset="0"/>
              </a:rPr>
              <a:t> recognized </a:t>
            </a:r>
            <a:r>
              <a:rPr lang="en-GB" sz="1800" dirty="0">
                <a:latin typeface="+mj-lt"/>
                <a:ea typeface="Open Sans" panose="020B0606030504020204" pitchFamily="34" charset="0"/>
                <a:cs typeface="Open Sans" panose="020B0606030504020204" pitchFamily="34" charset="0"/>
              </a:rPr>
              <a:t>and publicized?</a:t>
            </a:r>
          </a:p>
        </p:txBody>
      </p:sp>
      <p:sp>
        <p:nvSpPr>
          <p:cNvPr id="9" name="Rectangle 8"/>
          <p:cNvSpPr/>
          <p:nvPr/>
        </p:nvSpPr>
        <p:spPr>
          <a:xfrm>
            <a:off x="765103" y="1057224"/>
            <a:ext cx="7677148" cy="369332"/>
          </a:xfrm>
          <a:prstGeom prst="rect">
            <a:avLst/>
          </a:prstGeom>
        </p:spPr>
        <p:txBody>
          <a:bodyPr wrap="square">
            <a:spAutoFit/>
          </a:bodyPr>
          <a:lstStyle/>
          <a:p>
            <a:pPr marL="285750" indent="-285750">
              <a:spcBef>
                <a:spcPct val="0"/>
              </a:spcBef>
              <a:buFont typeface="Arial" panose="020B0604020202020204" pitchFamily="34" charset="0"/>
              <a:buChar char="•"/>
              <a:defRPr/>
            </a:pPr>
            <a:r>
              <a:rPr lang="en-US" altLang="en-US" b="1" dirty="0" smtClean="0">
                <a:solidFill>
                  <a:srgbClr val="800000"/>
                </a:solidFill>
                <a:latin typeface="+mj-lt"/>
                <a:ea typeface="Open Sans" panose="020B0606030504020204" pitchFamily="34" charset="0"/>
                <a:cs typeface="Open Sans" panose="020B0606030504020204" pitchFamily="34" charset="0"/>
              </a:rPr>
              <a:t>Promote </a:t>
            </a:r>
            <a:r>
              <a:rPr lang="en-US" altLang="en-US" b="1" dirty="0">
                <a:solidFill>
                  <a:srgbClr val="800000"/>
                </a:solidFill>
                <a:latin typeface="+mj-lt"/>
                <a:ea typeface="Open Sans" panose="020B0606030504020204" pitchFamily="34" charset="0"/>
                <a:cs typeface="Open Sans" panose="020B0606030504020204" pitchFamily="34" charset="0"/>
              </a:rPr>
              <a:t>equality through community initiatives and advocacy</a:t>
            </a:r>
          </a:p>
        </p:txBody>
      </p:sp>
      <p:sp>
        <p:nvSpPr>
          <p:cNvPr id="3" name="Title 2"/>
          <p:cNvSpPr>
            <a:spLocks noGrp="1"/>
          </p:cNvSpPr>
          <p:nvPr>
            <p:ph type="title"/>
          </p:nvPr>
        </p:nvSpPr>
        <p:spPr/>
        <p:txBody>
          <a:bodyPr>
            <a:normAutofit fontScale="90000"/>
          </a:bodyPr>
          <a:lstStyle/>
          <a:p>
            <a:r>
              <a:rPr lang="en-US" dirty="0" smtClean="0"/>
              <a:t>Principle 6</a:t>
            </a:r>
            <a:endParaRPr lang="en-US" dirty="0"/>
          </a:p>
        </p:txBody>
      </p:sp>
    </p:spTree>
    <p:extLst>
      <p:ext uri="{BB962C8B-B14F-4D97-AF65-F5344CB8AC3E}">
        <p14:creationId xmlns:p14="http://schemas.microsoft.com/office/powerpoint/2010/main" val="119868590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86683" y="1894157"/>
            <a:ext cx="8153719" cy="158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GB" sz="1800" b="1" dirty="0" smtClean="0">
                <a:latin typeface="+mj-lt"/>
                <a:ea typeface="Open Sans" panose="020B0606030504020204" pitchFamily="34" charset="0"/>
                <a:cs typeface="Open Sans" panose="020B0606030504020204" pitchFamily="34" charset="0"/>
              </a:rPr>
              <a:t>Things </a:t>
            </a:r>
            <a:r>
              <a:rPr lang="en-GB" sz="1800" b="1" dirty="0">
                <a:latin typeface="+mj-lt"/>
                <a:ea typeface="Open Sans" panose="020B0606030504020204" pitchFamily="34" charset="0"/>
                <a:cs typeface="Open Sans" panose="020B0606030504020204" pitchFamily="34" charset="0"/>
              </a:rPr>
              <a:t>to consider…</a:t>
            </a:r>
          </a:p>
          <a:p>
            <a:pPr marL="257175" indent="-257175">
              <a:defRPr/>
            </a:pPr>
            <a:r>
              <a:rPr lang="en-GB" sz="1800" dirty="0" smtClean="0">
                <a:latin typeface="+mj-lt"/>
                <a:ea typeface="Open Sans" panose="020B0606030504020204" pitchFamily="34" charset="0"/>
                <a:cs typeface="Open Sans" panose="020B0606030504020204" pitchFamily="34" charset="0"/>
              </a:rPr>
              <a:t>Does </a:t>
            </a:r>
            <a:r>
              <a:rPr lang="en-GB" sz="1800" dirty="0">
                <a:latin typeface="+mj-lt"/>
                <a:ea typeface="Open Sans" panose="020B0606030504020204" pitchFamily="34" charset="0"/>
                <a:cs typeface="Open Sans" panose="020B0606030504020204" pitchFamily="34" charset="0"/>
              </a:rPr>
              <a:t>tracking along the benchmarks for advancing women demonstrate </a:t>
            </a:r>
            <a:r>
              <a:rPr lang="en-GB" sz="1800" dirty="0" smtClean="0">
                <a:latin typeface="+mj-lt"/>
                <a:ea typeface="Open Sans" panose="020B0606030504020204" pitchFamily="34" charset="0"/>
                <a:cs typeface="Open Sans" panose="020B0606030504020204" pitchFamily="34" charset="0"/>
              </a:rPr>
              <a:t>that </a:t>
            </a:r>
            <a:r>
              <a:rPr lang="en-GB" sz="1800" dirty="0">
                <a:latin typeface="+mj-lt"/>
                <a:ea typeface="Open Sans" panose="020B0606030504020204" pitchFamily="34" charset="0"/>
                <a:cs typeface="Open Sans" panose="020B0606030504020204" pitchFamily="34" charset="0"/>
              </a:rPr>
              <a:t>the company is moving positively?</a:t>
            </a:r>
          </a:p>
          <a:p>
            <a:pPr marL="257175" indent="-257175">
              <a:defRPr/>
            </a:pPr>
            <a:r>
              <a:rPr lang="en-GB" sz="1800" dirty="0">
                <a:latin typeface="+mj-lt"/>
                <a:ea typeface="Open Sans" panose="020B0606030504020204" pitchFamily="34" charset="0"/>
                <a:cs typeface="Open Sans" panose="020B0606030504020204" pitchFamily="34" charset="0"/>
              </a:rPr>
              <a:t>What opportunities exist throughout the company for </a:t>
            </a:r>
            <a:r>
              <a:rPr lang="en-GB" sz="1800" dirty="0" smtClean="0">
                <a:latin typeface="+mj-lt"/>
                <a:ea typeface="Open Sans" panose="020B0606030504020204" pitchFamily="34" charset="0"/>
                <a:cs typeface="Open Sans" panose="020B0606030504020204" pitchFamily="34" charset="0"/>
              </a:rPr>
              <a:t>  review</a:t>
            </a:r>
            <a:r>
              <a:rPr lang="en-GB" sz="1800" dirty="0">
                <a:latin typeface="+mj-lt"/>
                <a:ea typeface="Open Sans" panose="020B0606030504020204" pitchFamily="34" charset="0"/>
                <a:cs typeface="Open Sans" panose="020B0606030504020204" pitchFamily="34" charset="0"/>
              </a:rPr>
              <a:t>, analysis and </a:t>
            </a:r>
            <a:r>
              <a:rPr lang="en-GB" sz="1800" dirty="0" smtClean="0">
                <a:latin typeface="+mj-lt"/>
                <a:ea typeface="Open Sans" panose="020B0606030504020204" pitchFamily="34" charset="0"/>
                <a:cs typeface="Open Sans" panose="020B0606030504020204" pitchFamily="34" charset="0"/>
              </a:rPr>
              <a:t>discussion </a:t>
            </a:r>
            <a:r>
              <a:rPr lang="en-GB" sz="1800" dirty="0">
                <a:latin typeface="+mj-lt"/>
                <a:ea typeface="Open Sans" panose="020B0606030504020204" pitchFamily="34" charset="0"/>
                <a:cs typeface="Open Sans" panose="020B0606030504020204" pitchFamily="34" charset="0"/>
              </a:rPr>
              <a:t>of performance?</a:t>
            </a:r>
          </a:p>
        </p:txBody>
      </p:sp>
      <p:sp>
        <p:nvSpPr>
          <p:cNvPr id="5" name="Rectangle 4"/>
          <p:cNvSpPr/>
          <p:nvPr/>
        </p:nvSpPr>
        <p:spPr>
          <a:xfrm>
            <a:off x="765418" y="1056432"/>
            <a:ext cx="7947117" cy="369332"/>
          </a:xfrm>
          <a:prstGeom prst="rect">
            <a:avLst/>
          </a:prstGeom>
        </p:spPr>
        <p:txBody>
          <a:bodyPr wrap="square">
            <a:spAutoFit/>
          </a:bodyPr>
          <a:lstStyle/>
          <a:p>
            <a:pPr marL="285750" indent="-285750">
              <a:spcBef>
                <a:spcPct val="0"/>
              </a:spcBef>
              <a:buFont typeface="Arial" panose="020B0604020202020204" pitchFamily="34" charset="0"/>
              <a:buChar char="•"/>
              <a:defRPr/>
            </a:pPr>
            <a:r>
              <a:rPr lang="en-US" altLang="en-US" b="1" dirty="0" smtClean="0">
                <a:solidFill>
                  <a:srgbClr val="800000"/>
                </a:solidFill>
                <a:latin typeface="+mj-lt"/>
                <a:ea typeface="Open Sans" panose="020B0606030504020204" pitchFamily="34" charset="0"/>
                <a:cs typeface="Open Sans" panose="020B0606030504020204" pitchFamily="34" charset="0"/>
              </a:rPr>
              <a:t>Measure </a:t>
            </a:r>
            <a:r>
              <a:rPr lang="en-US" altLang="en-US" b="1" dirty="0">
                <a:solidFill>
                  <a:srgbClr val="800000"/>
                </a:solidFill>
                <a:latin typeface="+mj-lt"/>
                <a:ea typeface="Open Sans" panose="020B0606030504020204" pitchFamily="34" charset="0"/>
                <a:cs typeface="Open Sans" panose="020B0606030504020204" pitchFamily="34" charset="0"/>
              </a:rPr>
              <a:t>and </a:t>
            </a:r>
            <a:r>
              <a:rPr lang="en-US" altLang="en-US" b="1" dirty="0" smtClean="0">
                <a:solidFill>
                  <a:srgbClr val="800000"/>
                </a:solidFill>
                <a:latin typeface="+mj-lt"/>
                <a:ea typeface="Open Sans" panose="020B0606030504020204" pitchFamily="34" charset="0"/>
                <a:cs typeface="Open Sans" panose="020B0606030504020204" pitchFamily="34" charset="0"/>
              </a:rPr>
              <a:t>publicly report </a:t>
            </a:r>
            <a:r>
              <a:rPr lang="en-US" altLang="en-US" b="1" dirty="0">
                <a:solidFill>
                  <a:srgbClr val="800000"/>
                </a:solidFill>
                <a:latin typeface="+mj-lt"/>
                <a:ea typeface="Open Sans" panose="020B0606030504020204" pitchFamily="34" charset="0"/>
                <a:cs typeface="Open Sans" panose="020B0606030504020204" pitchFamily="34" charset="0"/>
              </a:rPr>
              <a:t>on progress to achieve gender equality</a:t>
            </a:r>
          </a:p>
        </p:txBody>
      </p:sp>
      <p:sp>
        <p:nvSpPr>
          <p:cNvPr id="3" name="Title 2"/>
          <p:cNvSpPr>
            <a:spLocks noGrp="1"/>
          </p:cNvSpPr>
          <p:nvPr>
            <p:ph type="title"/>
          </p:nvPr>
        </p:nvSpPr>
        <p:spPr/>
        <p:txBody>
          <a:bodyPr>
            <a:normAutofit fontScale="90000"/>
          </a:bodyPr>
          <a:lstStyle/>
          <a:p>
            <a:r>
              <a:rPr lang="en-US" dirty="0" smtClean="0"/>
              <a:t>Principle 7</a:t>
            </a:r>
            <a:endParaRPr lang="en-US" dirty="0"/>
          </a:p>
        </p:txBody>
      </p:sp>
    </p:spTree>
    <p:extLst>
      <p:ext uri="{BB962C8B-B14F-4D97-AF65-F5344CB8AC3E}">
        <p14:creationId xmlns:p14="http://schemas.microsoft.com/office/powerpoint/2010/main" val="1198167198"/>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Reporting</a:t>
            </a:r>
            <a:endParaRPr lang="en-US" dirty="0"/>
          </a:p>
        </p:txBody>
      </p:sp>
      <p:sp>
        <p:nvSpPr>
          <p:cNvPr id="2" name="Rectangle 1"/>
          <p:cNvSpPr/>
          <p:nvPr/>
        </p:nvSpPr>
        <p:spPr>
          <a:xfrm>
            <a:off x="778451" y="1158605"/>
            <a:ext cx="7897717" cy="3970318"/>
          </a:xfrm>
          <a:prstGeom prst="rect">
            <a:avLst/>
          </a:prstGeom>
          <a:noFill/>
        </p:spPr>
        <p:txBody>
          <a:bodyPr wrap="square">
            <a:spAutoFit/>
          </a:bodyPr>
          <a:lstStyle/>
          <a:p>
            <a:pPr>
              <a:defRPr/>
            </a:pPr>
            <a:r>
              <a:rPr lang="en-GB" dirty="0">
                <a:solidFill>
                  <a:srgbClr val="333333"/>
                </a:solidFill>
              </a:rPr>
              <a:t>The Communication on Progress (COP) </a:t>
            </a:r>
          </a:p>
          <a:p>
            <a:pPr>
              <a:defRPr/>
            </a:pPr>
            <a:endParaRPr lang="en-GB" dirty="0">
              <a:solidFill>
                <a:srgbClr val="333333"/>
              </a:solidFill>
            </a:endParaRPr>
          </a:p>
          <a:p>
            <a:pPr marL="257175" indent="-257175">
              <a:buFontTx/>
              <a:buAutoNum type="arabicPeriod"/>
              <a:defRPr/>
            </a:pPr>
            <a:r>
              <a:rPr lang="en-GB" dirty="0">
                <a:solidFill>
                  <a:srgbClr val="333333"/>
                </a:solidFill>
              </a:rPr>
              <a:t>Describes policies and practices </a:t>
            </a:r>
            <a:r>
              <a:rPr lang="en-GB" dirty="0" smtClean="0">
                <a:solidFill>
                  <a:srgbClr val="333333"/>
                </a:solidFill>
              </a:rPr>
              <a:t>related</a:t>
            </a:r>
            <a:br>
              <a:rPr lang="en-GB" dirty="0" smtClean="0">
                <a:solidFill>
                  <a:srgbClr val="333333"/>
                </a:solidFill>
              </a:rPr>
            </a:br>
            <a:r>
              <a:rPr lang="en-GB" dirty="0" smtClean="0">
                <a:solidFill>
                  <a:srgbClr val="333333"/>
                </a:solidFill>
              </a:rPr>
              <a:t> </a:t>
            </a:r>
            <a:r>
              <a:rPr lang="en-GB" dirty="0">
                <a:solidFill>
                  <a:srgbClr val="333333"/>
                </a:solidFill>
              </a:rPr>
              <a:t>to supporting women’s </a:t>
            </a:r>
            <a:r>
              <a:rPr lang="en-GB" dirty="0" smtClean="0">
                <a:solidFill>
                  <a:srgbClr val="333333"/>
                </a:solidFill>
              </a:rPr>
              <a:t> empowerment </a:t>
            </a:r>
            <a:br>
              <a:rPr lang="en-GB" dirty="0" smtClean="0">
                <a:solidFill>
                  <a:srgbClr val="333333"/>
                </a:solidFill>
              </a:rPr>
            </a:br>
            <a:r>
              <a:rPr lang="en-GB" dirty="0" smtClean="0">
                <a:solidFill>
                  <a:srgbClr val="333333"/>
                </a:solidFill>
              </a:rPr>
              <a:t>and </a:t>
            </a:r>
            <a:r>
              <a:rPr lang="en-GB" dirty="0">
                <a:solidFill>
                  <a:srgbClr val="333333"/>
                </a:solidFill>
              </a:rPr>
              <a:t>advancing gender equality in the </a:t>
            </a:r>
            <a:r>
              <a:rPr lang="en-GB" dirty="0" smtClean="0">
                <a:solidFill>
                  <a:srgbClr val="333333"/>
                </a:solidFill>
              </a:rPr>
              <a:t/>
            </a:r>
            <a:br>
              <a:rPr lang="en-GB" dirty="0" smtClean="0">
                <a:solidFill>
                  <a:srgbClr val="333333"/>
                </a:solidFill>
              </a:rPr>
            </a:br>
            <a:r>
              <a:rPr lang="en-GB" u="sng" dirty="0" smtClean="0">
                <a:solidFill>
                  <a:srgbClr val="333333"/>
                </a:solidFill>
              </a:rPr>
              <a:t>workplace</a:t>
            </a:r>
            <a:endParaRPr lang="en-GB" dirty="0">
              <a:solidFill>
                <a:srgbClr val="333333"/>
              </a:solidFill>
            </a:endParaRPr>
          </a:p>
          <a:p>
            <a:pPr marL="257175" indent="-257175">
              <a:buFontTx/>
              <a:buAutoNum type="arabicPeriod"/>
              <a:defRPr/>
            </a:pPr>
            <a:endParaRPr lang="en-GB" dirty="0">
              <a:solidFill>
                <a:srgbClr val="333333"/>
              </a:solidFill>
            </a:endParaRPr>
          </a:p>
          <a:p>
            <a:pPr marL="257175" indent="-257175">
              <a:buFontTx/>
              <a:buAutoNum type="arabicPeriod"/>
              <a:defRPr/>
            </a:pPr>
            <a:r>
              <a:rPr lang="en-GB" dirty="0"/>
              <a:t>Describes policies and practices related to supporting women’s empowerment and advancing gender equality in the </a:t>
            </a:r>
            <a:r>
              <a:rPr lang="en-GB" u="sng" dirty="0"/>
              <a:t>marketplace</a:t>
            </a:r>
            <a:endParaRPr lang="en-GB" dirty="0"/>
          </a:p>
          <a:p>
            <a:pPr marL="257175" indent="-257175">
              <a:buFontTx/>
              <a:buAutoNum type="arabicPeriod"/>
              <a:defRPr/>
            </a:pPr>
            <a:endParaRPr lang="en-GB" dirty="0"/>
          </a:p>
          <a:p>
            <a:pPr marL="257175" indent="-257175">
              <a:buFontTx/>
              <a:buAutoNum type="arabicPeriod"/>
              <a:defRPr/>
            </a:pPr>
            <a:r>
              <a:rPr lang="en-GB" dirty="0"/>
              <a:t>Describes policies and practices related to supporting women’s empowerment and advancing gender equality in the </a:t>
            </a:r>
            <a:r>
              <a:rPr lang="en-GB" u="sng" dirty="0"/>
              <a:t>community</a:t>
            </a:r>
            <a:endParaRPr lang="en-GB" dirty="0"/>
          </a:p>
          <a:p>
            <a:pPr marL="257175" indent="-257175">
              <a:buFontTx/>
              <a:buAutoNum type="arabicPeriod"/>
              <a:defRPr/>
            </a:pPr>
            <a:endParaRPr lang="en-GB" dirty="0"/>
          </a:p>
          <a:p>
            <a:pPr marL="257175" indent="-257175">
              <a:buFontTx/>
              <a:buAutoNum type="arabicPeriod"/>
              <a:defRPr/>
            </a:pPr>
            <a:r>
              <a:rPr lang="en-GB" dirty="0"/>
              <a:t>Contains or refers to sex-disaggregated data</a:t>
            </a:r>
          </a:p>
        </p:txBody>
      </p:sp>
      <p:sp>
        <p:nvSpPr>
          <p:cNvPr id="23556" name="Rectangle 4"/>
          <p:cNvSpPr>
            <a:spLocks noChangeArrowheads="1"/>
          </p:cNvSpPr>
          <p:nvPr/>
        </p:nvSpPr>
        <p:spPr bwMode="auto">
          <a:xfrm>
            <a:off x="865254" y="6513917"/>
            <a:ext cx="827874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350" dirty="0">
                <a:latin typeface="Arial" panose="020B0604020202020204" pitchFamily="34" charset="0"/>
                <a:hlinkClick r:id="rId3"/>
              </a:rPr>
              <a:t>http://weprinciples.org/Site/CommunicationOnProgress/#Gender-Specific_Questions</a:t>
            </a:r>
            <a:endParaRPr lang="en-GB" altLang="da-DK" sz="1350" dirty="0">
              <a:latin typeface="Arial" panose="020B0604020202020204" pitchFamily="34" charset="0"/>
            </a:endParaRPr>
          </a:p>
        </p:txBody>
      </p:sp>
      <p:pic>
        <p:nvPicPr>
          <p:cNvPr id="8" name="Picture 2"/>
          <p:cNvPicPr>
            <a:picLocks noChangeAspect="1"/>
          </p:cNvPicPr>
          <p:nvPr/>
        </p:nvPicPr>
        <p:blipFill rotWithShape="1">
          <a:blip r:embed="rId4">
            <a:extLst>
              <a:ext uri="{28A0092B-C50C-407E-A947-70E740481C1C}">
                <a14:useLocalDpi xmlns:a14="http://schemas.microsoft.com/office/drawing/2010/main" val="0"/>
              </a:ext>
            </a:extLst>
          </a:blip>
          <a:srcRect l="49978" t="14012" r="30056" b="67566"/>
          <a:stretch/>
        </p:blipFill>
        <p:spPr bwMode="auto">
          <a:xfrm>
            <a:off x="5592724" y="1224311"/>
            <a:ext cx="3083443" cy="159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824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weps-annual-revised-0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2" y="1525190"/>
            <a:ext cx="6858000" cy="229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15792" y="4116035"/>
            <a:ext cx="4112419" cy="2230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smtClean="0"/>
              <a:t>WEPs Events</a:t>
            </a:r>
            <a:endParaRPr lang="en-US" dirty="0"/>
          </a:p>
        </p:txBody>
      </p:sp>
    </p:spTree>
    <p:extLst>
      <p:ext uri="{BB962C8B-B14F-4D97-AF65-F5344CB8AC3E}">
        <p14:creationId xmlns:p14="http://schemas.microsoft.com/office/powerpoint/2010/main" val="173136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000" dirty="0" smtClean="0"/>
              <a:t>Sustainable Development Goals</a:t>
            </a:r>
            <a:endParaRPr lang="en-GB" sz="3000" dirty="0"/>
          </a:p>
        </p:txBody>
      </p:sp>
      <p:pic>
        <p:nvPicPr>
          <p:cNvPr id="2" name="Picture 1"/>
          <p:cNvPicPr>
            <a:picLocks noChangeAspect="1"/>
          </p:cNvPicPr>
          <p:nvPr/>
        </p:nvPicPr>
        <p:blipFill>
          <a:blip r:embed="rId3"/>
          <a:stretch>
            <a:fillRect/>
          </a:stretch>
        </p:blipFill>
        <p:spPr>
          <a:xfrm>
            <a:off x="711412" y="1152889"/>
            <a:ext cx="8081220" cy="4050707"/>
          </a:xfrm>
          <a:prstGeom prst="rect">
            <a:avLst/>
          </a:prstGeom>
        </p:spPr>
      </p:pic>
    </p:spTree>
    <p:extLst>
      <p:ext uri="{BB962C8B-B14F-4D97-AF65-F5344CB8AC3E}">
        <p14:creationId xmlns:p14="http://schemas.microsoft.com/office/powerpoint/2010/main" val="1143228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000" dirty="0" smtClean="0"/>
              <a:t>Gender Equality – Why?</a:t>
            </a:r>
            <a:endParaRPr lang="en-GB" sz="3000" dirty="0"/>
          </a:p>
        </p:txBody>
      </p:sp>
      <p:sp>
        <p:nvSpPr>
          <p:cNvPr id="2" name="Rectangle 1"/>
          <p:cNvSpPr/>
          <p:nvPr/>
        </p:nvSpPr>
        <p:spPr>
          <a:xfrm>
            <a:off x="702711" y="6078651"/>
            <a:ext cx="7393577" cy="300082"/>
          </a:xfrm>
          <a:prstGeom prst="rect">
            <a:avLst/>
          </a:prstGeom>
        </p:spPr>
        <p:txBody>
          <a:bodyPr wrap="square">
            <a:spAutoFit/>
          </a:bodyPr>
          <a:lstStyle/>
          <a:p>
            <a:r>
              <a:rPr lang="en-GB" sz="1350" b="1" dirty="0" smtClean="0">
                <a:solidFill>
                  <a:srgbClr val="003300"/>
                </a:solidFill>
              </a:rPr>
              <a:t>VIDEO: </a:t>
            </a:r>
            <a:r>
              <a:rPr lang="en-GB" sz="1350" dirty="0" smtClean="0">
                <a:solidFill>
                  <a:srgbClr val="003300"/>
                </a:solidFill>
                <a:hlinkClick r:id="rId3"/>
              </a:rPr>
              <a:t>http</a:t>
            </a:r>
            <a:r>
              <a:rPr lang="en-GB" sz="1350" dirty="0">
                <a:solidFill>
                  <a:srgbClr val="003300"/>
                </a:solidFill>
                <a:hlinkClick r:id="rId3"/>
              </a:rPr>
              <a:t>://</a:t>
            </a:r>
            <a:r>
              <a:rPr lang="en-GB" sz="1350" dirty="0" smtClean="0">
                <a:solidFill>
                  <a:srgbClr val="003300"/>
                </a:solidFill>
                <a:hlinkClick r:id="rId3"/>
              </a:rPr>
              <a:t>www.imf.org/b47fc82c-9728-447c-83b0-074060c85b87</a:t>
            </a:r>
            <a:endParaRPr lang="en-GB" sz="1350" dirty="0">
              <a:solidFill>
                <a:srgbClr val="003300"/>
              </a:solidFill>
            </a:endParaRPr>
          </a:p>
        </p:txBody>
      </p:sp>
      <p:pic>
        <p:nvPicPr>
          <p:cNvPr id="3" name="Picture 2"/>
          <p:cNvPicPr>
            <a:picLocks noChangeAspect="1"/>
          </p:cNvPicPr>
          <p:nvPr/>
        </p:nvPicPr>
        <p:blipFill>
          <a:blip r:embed="rId4"/>
          <a:stretch>
            <a:fillRect/>
          </a:stretch>
        </p:blipFill>
        <p:spPr>
          <a:xfrm>
            <a:off x="702711" y="1153505"/>
            <a:ext cx="8271471" cy="4139921"/>
          </a:xfrm>
          <a:prstGeom prst="rect">
            <a:avLst/>
          </a:prstGeom>
        </p:spPr>
      </p:pic>
    </p:spTree>
    <p:extLst>
      <p:ext uri="{BB962C8B-B14F-4D97-AF65-F5344CB8AC3E}">
        <p14:creationId xmlns:p14="http://schemas.microsoft.com/office/powerpoint/2010/main" val="1205411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sz="3000" dirty="0" smtClean="0"/>
              <a:t>Gender Equality – How far are we today?</a:t>
            </a:r>
            <a:endParaRPr lang="en-GB" sz="3000" dirty="0"/>
          </a:p>
        </p:txBody>
      </p:sp>
      <p:pic>
        <p:nvPicPr>
          <p:cNvPr id="4" name="Picture 3"/>
          <p:cNvPicPr>
            <a:picLocks noChangeAspect="1"/>
          </p:cNvPicPr>
          <p:nvPr/>
        </p:nvPicPr>
        <p:blipFill>
          <a:blip r:embed="rId3"/>
          <a:stretch>
            <a:fillRect/>
          </a:stretch>
        </p:blipFill>
        <p:spPr>
          <a:xfrm>
            <a:off x="775639" y="1093722"/>
            <a:ext cx="7963008" cy="5110525"/>
          </a:xfrm>
          <a:prstGeom prst="rect">
            <a:avLst/>
          </a:prstGeom>
        </p:spPr>
      </p:pic>
    </p:spTree>
    <p:extLst>
      <p:ext uri="{BB962C8B-B14F-4D97-AF65-F5344CB8AC3E}">
        <p14:creationId xmlns:p14="http://schemas.microsoft.com/office/powerpoint/2010/main" val="1430925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378234" y="3994308"/>
            <a:ext cx="24139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2200" dirty="0">
                <a:latin typeface="Arial" panose="020B0604020202020204" pitchFamily="34" charset="0"/>
              </a:rPr>
              <a:t>COMMIT</a:t>
            </a:r>
          </a:p>
        </p:txBody>
      </p:sp>
      <p:sp>
        <p:nvSpPr>
          <p:cNvPr id="11" name="Rectangle 10"/>
          <p:cNvSpPr>
            <a:spLocks noChangeArrowheads="1"/>
          </p:cNvSpPr>
          <p:nvPr/>
        </p:nvSpPr>
        <p:spPr bwMode="auto">
          <a:xfrm>
            <a:off x="6162717" y="3825030"/>
            <a:ext cx="24139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2200" dirty="0">
                <a:latin typeface="Arial" panose="020B0604020202020204" pitchFamily="34" charset="0"/>
              </a:rPr>
              <a:t>ASSESS AND DEFINE</a:t>
            </a:r>
          </a:p>
        </p:txBody>
      </p:sp>
      <p:sp>
        <p:nvSpPr>
          <p:cNvPr id="12" name="Rectangle 11"/>
          <p:cNvSpPr>
            <a:spLocks noChangeArrowheads="1"/>
          </p:cNvSpPr>
          <p:nvPr/>
        </p:nvSpPr>
        <p:spPr bwMode="auto">
          <a:xfrm>
            <a:off x="6049596" y="5586295"/>
            <a:ext cx="24139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2200" dirty="0">
                <a:latin typeface="Arial" panose="020B0604020202020204" pitchFamily="34" charset="0"/>
              </a:rPr>
              <a:t>IMPLEMENT AND MEASURE</a:t>
            </a:r>
          </a:p>
        </p:txBody>
      </p:sp>
      <p:sp>
        <p:nvSpPr>
          <p:cNvPr id="13" name="Rectangle 12"/>
          <p:cNvSpPr>
            <a:spLocks noChangeArrowheads="1"/>
          </p:cNvSpPr>
          <p:nvPr/>
        </p:nvSpPr>
        <p:spPr bwMode="auto">
          <a:xfrm>
            <a:off x="961754" y="5813289"/>
            <a:ext cx="26834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2200" dirty="0">
                <a:latin typeface="Arial" panose="020B0604020202020204" pitchFamily="34" charset="0"/>
              </a:rPr>
              <a:t>COMMUNICATE</a:t>
            </a: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724" y="3621763"/>
            <a:ext cx="2756297" cy="275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29" y="3633670"/>
            <a:ext cx="2807494" cy="2797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29" y="3621763"/>
            <a:ext cx="2820590" cy="2759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6856" y="3563421"/>
            <a:ext cx="2772966" cy="2807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2329" y="3563423"/>
            <a:ext cx="2896790" cy="286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4089578" y="4830133"/>
            <a:ext cx="987626" cy="342900"/>
          </a:xfrm>
          <a:prstGeom prst="rect">
            <a:avLst/>
          </a:prstGeom>
          <a:gradFill>
            <a:gsLst>
              <a:gs pos="34000">
                <a:srgbClr val="003300"/>
              </a:gs>
              <a:gs pos="63000">
                <a:srgbClr val="003300">
                  <a:lumMod val="88000"/>
                  <a:lumOff val="12000"/>
                </a:srgbClr>
              </a:gs>
              <a:gs pos="100000">
                <a:schemeClr val="accent1">
                  <a:tint val="44500"/>
                  <a:satMod val="160000"/>
                  <a:lumMod val="39000"/>
                </a:schemeClr>
              </a:gs>
              <a:gs pos="100000">
                <a:schemeClr val="accent1">
                  <a:tint val="23500"/>
                  <a:satMod val="160000"/>
                </a:schemeClr>
              </a:gs>
            </a:gsLst>
            <a:lin ang="5400000" scaled="0"/>
          </a:gra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500" dirty="0">
                <a:solidFill>
                  <a:prstClr val="white"/>
                </a:solidFill>
              </a:rPr>
              <a:t>WEPs</a:t>
            </a:r>
          </a:p>
        </p:txBody>
      </p:sp>
      <p:pic>
        <p:nvPicPr>
          <p:cNvPr id="24591" name="Picture 2" descr="https://www.unglobalcompact.org/system/resources/images/65/show@2x/resource_preview_65.png?1386640063"/>
          <p:cNvPicPr>
            <a:picLocks noChangeAspect="1" noChangeArrowheads="1"/>
          </p:cNvPicPr>
          <p:nvPr/>
        </p:nvPicPr>
        <p:blipFill>
          <a:blip r:embed="rId8">
            <a:extLst>
              <a:ext uri="{28A0092B-C50C-407E-A947-70E740481C1C}">
                <a14:useLocalDpi xmlns:a14="http://schemas.microsoft.com/office/drawing/2010/main" val="0"/>
              </a:ext>
            </a:extLst>
          </a:blip>
          <a:srcRect t="4776" b="60574"/>
          <a:stretch>
            <a:fillRect/>
          </a:stretch>
        </p:blipFill>
        <p:spPr bwMode="auto">
          <a:xfrm>
            <a:off x="798085" y="1435837"/>
            <a:ext cx="3844787" cy="172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p>
            <a:r>
              <a:rPr lang="en-US" sz="3000" dirty="0" smtClean="0"/>
              <a:t>Women’s Empowerment Principles</a:t>
            </a:r>
            <a:endParaRPr lang="en-US" sz="3000" dirty="0"/>
          </a:p>
        </p:txBody>
      </p:sp>
    </p:spTree>
    <p:extLst>
      <p:ext uri="{BB962C8B-B14F-4D97-AF65-F5344CB8AC3E}">
        <p14:creationId xmlns:p14="http://schemas.microsoft.com/office/powerpoint/2010/main" val="18401980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xit" presetSubtype="0" fill="hold"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nodeType="clickEffect">
                                  <p:stCondLst>
                                    <p:cond delay="0"/>
                                  </p:stCondLst>
                                  <p:childTnLst>
                                    <p:animEffect transition="out" filter="fade">
                                      <p:cBhvr>
                                        <p:cTn id="25" dur="500"/>
                                        <p:tgtEl>
                                          <p:spTgt spid="17"/>
                                        </p:tgtEl>
                                      </p:cBhvr>
                                    </p:animEffect>
                                    <p:set>
                                      <p:cBhvr>
                                        <p:cTn id="26" dur="1" fill="hold">
                                          <p:stCondLst>
                                            <p:cond delay="499"/>
                                          </p:stCondLst>
                                        </p:cTn>
                                        <p:tgtEl>
                                          <p:spTgt spid="17"/>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xit" presetSubtype="0" fill="hold" nodeType="clickEffect">
                                  <p:stCondLst>
                                    <p:cond delay="0"/>
                                  </p:stCondLst>
                                  <p:childTnLst>
                                    <p:animEffect transition="out" filter="fad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8354" r="63021"/>
          <a:stretch/>
        </p:blipFill>
        <p:spPr>
          <a:xfrm>
            <a:off x="754802" y="1125854"/>
            <a:ext cx="3115449" cy="3876960"/>
          </a:xfrm>
          <a:prstGeom prst="rect">
            <a:avLst/>
          </a:prstGeom>
          <a:ln>
            <a:noFill/>
          </a:ln>
        </p:spPr>
      </p:pic>
      <p:sp>
        <p:nvSpPr>
          <p:cNvPr id="6" name="Rectangle 5"/>
          <p:cNvSpPr/>
          <p:nvPr/>
        </p:nvSpPr>
        <p:spPr>
          <a:xfrm>
            <a:off x="842822" y="5366929"/>
            <a:ext cx="6981425" cy="1015663"/>
          </a:xfrm>
          <a:prstGeom prst="rect">
            <a:avLst/>
          </a:prstGeom>
          <a:noFill/>
        </p:spPr>
        <p:txBody>
          <a:bodyPr wrap="square">
            <a:spAutoFit/>
          </a:bodyPr>
          <a:lstStyle/>
          <a:p>
            <a:pPr>
              <a:spcBef>
                <a:spcPct val="0"/>
              </a:spcBef>
            </a:pPr>
            <a:r>
              <a:rPr lang="en-US" altLang="en-US" sz="2000" dirty="0">
                <a:ea typeface="MS PGothic" panose="020B0600070205080204" pitchFamily="34" charset="-128"/>
              </a:rPr>
              <a:t>To date, more than </a:t>
            </a:r>
            <a:r>
              <a:rPr lang="en-US" altLang="en-US" sz="2000" dirty="0" smtClean="0">
                <a:ea typeface="MS PGothic" panose="020B0600070205080204" pitchFamily="34" charset="-128"/>
              </a:rPr>
              <a:t>1450 </a:t>
            </a:r>
            <a:r>
              <a:rPr lang="en-US" altLang="en-US" sz="2000" dirty="0">
                <a:ea typeface="MS PGothic" panose="020B0600070205080204" pitchFamily="34" charset="-128"/>
              </a:rPr>
              <a:t>CEOs representing a range </a:t>
            </a:r>
            <a:r>
              <a:rPr lang="en-US" altLang="en-US" sz="2000" dirty="0" smtClean="0">
                <a:ea typeface="MS PGothic" panose="020B0600070205080204" pitchFamily="34" charset="-128"/>
              </a:rPr>
              <a:t>of </a:t>
            </a:r>
            <a:r>
              <a:rPr lang="en-US" altLang="en-US" sz="2000" dirty="0">
                <a:ea typeface="MS PGothic" panose="020B0600070205080204" pitchFamily="34" charset="-128"/>
              </a:rPr>
              <a:t>sectors </a:t>
            </a:r>
            <a:r>
              <a:rPr lang="en-US" altLang="en-US" sz="2000" dirty="0" smtClean="0">
                <a:ea typeface="MS PGothic" panose="020B0600070205080204" pitchFamily="34" charset="-128"/>
              </a:rPr>
              <a:t>have </a:t>
            </a:r>
            <a:r>
              <a:rPr lang="en-US" altLang="en-US" sz="2000" dirty="0">
                <a:ea typeface="MS PGothic" panose="020B0600070205080204" pitchFamily="34" charset="-128"/>
              </a:rPr>
              <a:t>signed a CEO Statement of </a:t>
            </a:r>
            <a:r>
              <a:rPr lang="en-US" altLang="en-US" sz="2000" dirty="0" smtClean="0">
                <a:ea typeface="MS PGothic" panose="020B0600070205080204" pitchFamily="34" charset="-128"/>
              </a:rPr>
              <a:t>Support </a:t>
            </a:r>
            <a:r>
              <a:rPr lang="en-US" altLang="en-US" sz="2000" dirty="0">
                <a:ea typeface="MS PGothic" panose="020B0600070205080204" pitchFamily="34" charset="-128"/>
              </a:rPr>
              <a:t>for the WEPs.</a:t>
            </a:r>
          </a:p>
        </p:txBody>
      </p:sp>
      <p:sp>
        <p:nvSpPr>
          <p:cNvPr id="2" name="Title 1"/>
          <p:cNvSpPr>
            <a:spLocks noGrp="1"/>
          </p:cNvSpPr>
          <p:nvPr>
            <p:ph type="title"/>
          </p:nvPr>
        </p:nvSpPr>
        <p:spPr/>
        <p:txBody>
          <a:bodyPr>
            <a:normAutofit/>
          </a:bodyPr>
          <a:lstStyle/>
          <a:p>
            <a:r>
              <a:rPr lang="en-US" sz="3000" dirty="0" smtClean="0"/>
              <a:t>WEPs Impact</a:t>
            </a:r>
            <a:endParaRPr lang="en-US" sz="3000" dirty="0"/>
          </a:p>
        </p:txBody>
      </p:sp>
      <p:pic>
        <p:nvPicPr>
          <p:cNvPr id="7" name="Picture 6"/>
          <p:cNvPicPr>
            <a:picLocks noChangeAspect="1"/>
          </p:cNvPicPr>
          <p:nvPr/>
        </p:nvPicPr>
        <p:blipFill rotWithShape="1">
          <a:blip r:embed="rId3"/>
          <a:srcRect l="63905" t="18354"/>
          <a:stretch/>
        </p:blipFill>
        <p:spPr>
          <a:xfrm>
            <a:off x="5879804" y="1074656"/>
            <a:ext cx="3040912" cy="3876960"/>
          </a:xfrm>
          <a:prstGeom prst="rect">
            <a:avLst/>
          </a:prstGeom>
          <a:ln>
            <a:noFill/>
          </a:ln>
        </p:spPr>
      </p:pic>
      <p:pic>
        <p:nvPicPr>
          <p:cNvPr id="8" name="Picture 7"/>
          <p:cNvPicPr>
            <a:picLocks noChangeAspect="1"/>
          </p:cNvPicPr>
          <p:nvPr/>
        </p:nvPicPr>
        <p:blipFill rotWithShape="1">
          <a:blip r:embed="rId3"/>
          <a:srcRect l="39042" t="75436" r="30626"/>
          <a:stretch/>
        </p:blipFill>
        <p:spPr>
          <a:xfrm>
            <a:off x="3785190" y="3785190"/>
            <a:ext cx="2555358" cy="1166425"/>
          </a:xfrm>
          <a:prstGeom prst="rect">
            <a:avLst/>
          </a:prstGeom>
          <a:ln>
            <a:noFill/>
          </a:ln>
        </p:spPr>
      </p:pic>
      <p:pic>
        <p:nvPicPr>
          <p:cNvPr id="9" name="Picture 8"/>
          <p:cNvPicPr>
            <a:picLocks noChangeAspect="1"/>
          </p:cNvPicPr>
          <p:nvPr/>
        </p:nvPicPr>
        <p:blipFill rotWithShape="1">
          <a:blip r:embed="rId3"/>
          <a:srcRect l="34834" t="17159" r="34834" b="58277"/>
          <a:stretch/>
        </p:blipFill>
        <p:spPr>
          <a:xfrm>
            <a:off x="3703671" y="1074656"/>
            <a:ext cx="2555358" cy="1166425"/>
          </a:xfrm>
          <a:prstGeom prst="rect">
            <a:avLst/>
          </a:prstGeom>
          <a:ln>
            <a:no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5190" y="2137808"/>
            <a:ext cx="1900238" cy="60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t="31078" b="37845"/>
          <a:stretch/>
        </p:blipFill>
        <p:spPr bwMode="auto">
          <a:xfrm>
            <a:off x="3746480" y="2938409"/>
            <a:ext cx="2143125" cy="666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38116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4556" y="1106712"/>
            <a:ext cx="2020824" cy="70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p:cNvPicPr>
          <p:nvPr/>
        </p:nvPicPr>
        <p:blipFill rotWithShape="1">
          <a:blip r:embed="rId4">
            <a:extLst>
              <a:ext uri="{28A0092B-C50C-407E-A947-70E740481C1C}">
                <a14:useLocalDpi xmlns:a14="http://schemas.microsoft.com/office/drawing/2010/main" val="0"/>
              </a:ext>
            </a:extLst>
          </a:blip>
          <a:srcRect b="4031"/>
          <a:stretch/>
        </p:blipFill>
        <p:spPr bwMode="auto">
          <a:xfrm>
            <a:off x="4513798" y="1313472"/>
            <a:ext cx="4513927" cy="431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p:nvPicPr>
        <p:blipFill>
          <a:blip r:embed="rId5">
            <a:extLst>
              <a:ext uri="{28A0092B-C50C-407E-A947-70E740481C1C}">
                <a14:useLocalDpi xmlns:a14="http://schemas.microsoft.com/office/drawing/2010/main" val="0"/>
              </a:ext>
            </a:extLst>
          </a:blip>
          <a:srcRect l="11586" t="22774" r="61369" b="54778"/>
          <a:stretch>
            <a:fillRect/>
          </a:stretch>
        </p:blipFill>
        <p:spPr bwMode="auto">
          <a:xfrm>
            <a:off x="2772371" y="2942193"/>
            <a:ext cx="1811384" cy="11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WEP_Sup_transparent%20background.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1851" y="1871478"/>
            <a:ext cx="1975104" cy="3662248"/>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11"/>
          <p:cNvSpPr txBox="1">
            <a:spLocks noChangeArrowheads="1"/>
          </p:cNvSpPr>
          <p:nvPr/>
        </p:nvSpPr>
        <p:spPr bwMode="auto">
          <a:xfrm>
            <a:off x="664327" y="5949271"/>
            <a:ext cx="6672138" cy="715581"/>
          </a:xfrm>
          <a:prstGeom prst="rect">
            <a:avLst/>
          </a:prstGeom>
          <a:noFill/>
          <a:ln w="28575">
            <a:noFill/>
            <a:miter lim="800000"/>
            <a:headEnd/>
            <a:tailEnd/>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1000"/>
              </a:spcBef>
              <a:buNone/>
            </a:pPr>
            <a:r>
              <a:rPr lang="en-US" altLang="en-US" sz="1350" dirty="0">
                <a:solidFill>
                  <a:srgbClr val="003300"/>
                </a:solidFill>
                <a:latin typeface="Arial" panose="020B0604020202020204" pitchFamily="34" charset="0"/>
                <a:hlinkClick r:id="rId7"/>
              </a:rPr>
              <a:t>https://</a:t>
            </a:r>
            <a:r>
              <a:rPr lang="en-US" altLang="en-US" sz="1350" dirty="0" smtClean="0">
                <a:solidFill>
                  <a:srgbClr val="003300"/>
                </a:solidFill>
                <a:latin typeface="Arial" panose="020B0604020202020204" pitchFamily="34" charset="0"/>
                <a:hlinkClick r:id="rId7"/>
              </a:rPr>
              <a:t>www.zonta.org/Global-Impact/Advocacy/Womens-Empowerment-Principles</a:t>
            </a:r>
            <a:r>
              <a:rPr lang="en-US" altLang="en-US" sz="1350" dirty="0" smtClean="0">
                <a:solidFill>
                  <a:srgbClr val="003300"/>
                </a:solidFill>
                <a:latin typeface="Arial" panose="020B0604020202020204" pitchFamily="34" charset="0"/>
              </a:rPr>
              <a:t/>
            </a:r>
            <a:br>
              <a:rPr lang="en-US" altLang="en-US" sz="1350" dirty="0" smtClean="0">
                <a:solidFill>
                  <a:srgbClr val="003300"/>
                </a:solidFill>
                <a:latin typeface="Arial" panose="020B0604020202020204" pitchFamily="34" charset="0"/>
              </a:rPr>
            </a:br>
            <a:r>
              <a:rPr lang="en-US" altLang="en-US" sz="1350" dirty="0" smtClean="0">
                <a:solidFill>
                  <a:srgbClr val="003300"/>
                </a:solidFill>
                <a:latin typeface="Arial" panose="020B0604020202020204" pitchFamily="34" charset="0"/>
                <a:hlinkClick r:id="rId8"/>
              </a:rPr>
              <a:t>http</a:t>
            </a:r>
            <a:r>
              <a:rPr lang="en-US" altLang="en-US" sz="1350" dirty="0">
                <a:solidFill>
                  <a:srgbClr val="003300"/>
                </a:solidFill>
                <a:latin typeface="Arial" panose="020B0604020202020204" pitchFamily="34" charset="0"/>
                <a:hlinkClick r:id="rId8"/>
              </a:rPr>
              <a:t>://www.weprinciples.org/Site/Companies/#</a:t>
            </a:r>
            <a:r>
              <a:rPr lang="en-US" altLang="en-US" sz="1350" dirty="0" smtClean="0">
                <a:solidFill>
                  <a:srgbClr val="003300"/>
                </a:solidFill>
                <a:latin typeface="Arial" panose="020B0604020202020204" pitchFamily="34" charset="0"/>
                <a:hlinkClick r:id="rId8"/>
              </a:rPr>
              <a:t>search</a:t>
            </a:r>
            <a:endParaRPr lang="en-US" altLang="en-US" sz="1350" dirty="0" smtClean="0">
              <a:solidFill>
                <a:srgbClr val="003300"/>
              </a:solidFill>
              <a:latin typeface="Arial" panose="020B0604020202020204" pitchFamily="34" charset="0"/>
            </a:endParaRPr>
          </a:p>
          <a:p>
            <a:pPr>
              <a:spcBef>
                <a:spcPct val="0"/>
              </a:spcBef>
              <a:buNone/>
            </a:pPr>
            <a:r>
              <a:rPr lang="en-GB" altLang="da-DK" sz="1350" dirty="0">
                <a:latin typeface="Arial" panose="020B0604020202020204" pitchFamily="34" charset="0"/>
                <a:hlinkClick r:id="rId9"/>
              </a:rPr>
              <a:t>http://weprinciples.org/Site/HowToSign</a:t>
            </a:r>
            <a:r>
              <a:rPr lang="en-GB" altLang="da-DK" sz="1350" dirty="0" smtClean="0">
                <a:latin typeface="Arial" panose="020B0604020202020204" pitchFamily="34" charset="0"/>
                <a:hlinkClick r:id="rId9"/>
              </a:rPr>
              <a:t>/</a:t>
            </a:r>
            <a:endParaRPr lang="en-US" altLang="en-US" sz="1350" dirty="0">
              <a:solidFill>
                <a:srgbClr val="003300"/>
              </a:solidFill>
              <a:latin typeface="Arial" panose="020B0604020202020204" pitchFamily="34" charset="0"/>
            </a:endParaRPr>
          </a:p>
        </p:txBody>
      </p:sp>
      <p:sp>
        <p:nvSpPr>
          <p:cNvPr id="7" name="Title 6"/>
          <p:cNvSpPr>
            <a:spLocks noGrp="1"/>
          </p:cNvSpPr>
          <p:nvPr>
            <p:ph type="title"/>
          </p:nvPr>
        </p:nvSpPr>
        <p:spPr/>
        <p:txBody>
          <a:bodyPr>
            <a:normAutofit fontScale="90000"/>
          </a:bodyPr>
          <a:lstStyle/>
          <a:p>
            <a:r>
              <a:rPr lang="en-US" dirty="0" smtClean="0"/>
              <a:t>How to Sign</a:t>
            </a:r>
            <a:endParaRPr lang="en-US" dirty="0"/>
          </a:p>
        </p:txBody>
      </p:sp>
    </p:spTree>
    <p:extLst>
      <p:ext uri="{BB962C8B-B14F-4D97-AF65-F5344CB8AC3E}">
        <p14:creationId xmlns:p14="http://schemas.microsoft.com/office/powerpoint/2010/main" val="73657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432377429"/>
              </p:ext>
            </p:extLst>
          </p:nvPr>
        </p:nvGraphicFramePr>
        <p:xfrm>
          <a:off x="-42012" y="2387431"/>
          <a:ext cx="3847494" cy="35058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20" name="TextBox 4"/>
          <p:cNvSpPr txBox="1">
            <a:spLocks noChangeArrowheads="1"/>
          </p:cNvSpPr>
          <p:nvPr/>
        </p:nvSpPr>
        <p:spPr bwMode="auto">
          <a:xfrm>
            <a:off x="3012295" y="3060201"/>
            <a:ext cx="57074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800" dirty="0">
                <a:solidFill>
                  <a:srgbClr val="802528"/>
                </a:solidFill>
                <a:latin typeface="+mj-lt"/>
                <a:cs typeface="Open Sans" panose="020B0606030504020204" pitchFamily="34" charset="0"/>
              </a:rPr>
              <a:t>Define strategy for advancing gender equality</a:t>
            </a:r>
          </a:p>
        </p:txBody>
      </p:sp>
      <p:sp>
        <p:nvSpPr>
          <p:cNvPr id="6" name="TextBox 5"/>
          <p:cNvSpPr txBox="1"/>
          <p:nvPr/>
        </p:nvSpPr>
        <p:spPr>
          <a:xfrm>
            <a:off x="3012295" y="3879520"/>
            <a:ext cx="6035744" cy="646331"/>
          </a:xfrm>
          <a:prstGeom prst="rect">
            <a:avLst/>
          </a:prstGeom>
          <a:noFill/>
        </p:spPr>
        <p:txBody>
          <a:bodyPr wrap="square">
            <a:spAutoFit/>
          </a:bodyPr>
          <a:lstStyle/>
          <a:p>
            <a:pPr>
              <a:defRPr/>
            </a:pPr>
            <a:r>
              <a:rPr lang="en-GB" dirty="0">
                <a:solidFill>
                  <a:srgbClr val="005F71"/>
                </a:solidFill>
                <a:latin typeface="+mj-lt"/>
                <a:ea typeface="Open Sans" panose="020B0606030504020204" pitchFamily="34" charset="0"/>
                <a:cs typeface="Open Sans" panose="020B0606030504020204" pitchFamily="34" charset="0"/>
              </a:rPr>
              <a:t>Establish a high-level task force to identify priority areas, establish benchmarks and monitor progress</a:t>
            </a:r>
          </a:p>
        </p:txBody>
      </p:sp>
      <p:sp>
        <p:nvSpPr>
          <p:cNvPr id="9222" name="TextBox 6"/>
          <p:cNvSpPr txBox="1">
            <a:spLocks noChangeArrowheads="1"/>
          </p:cNvSpPr>
          <p:nvPr/>
        </p:nvSpPr>
        <p:spPr bwMode="auto">
          <a:xfrm>
            <a:off x="3012295" y="4980514"/>
            <a:ext cx="60357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800" dirty="0">
                <a:solidFill>
                  <a:srgbClr val="F5BD47"/>
                </a:solidFill>
                <a:latin typeface="+mn-lt"/>
                <a:cs typeface="Miriam Fixed" panose="020B0509050101010101" pitchFamily="49" charset="-79"/>
              </a:rPr>
              <a:t>Include company-wide goals for progress </a:t>
            </a:r>
            <a:r>
              <a:rPr lang="en-GB" altLang="da-DK" sz="1800" dirty="0" smtClean="0">
                <a:solidFill>
                  <a:srgbClr val="F5BD47"/>
                </a:solidFill>
                <a:latin typeface="+mn-lt"/>
                <a:cs typeface="Miriam Fixed" panose="020B0509050101010101" pitchFamily="49" charset="-79"/>
              </a:rPr>
              <a:t>toward </a:t>
            </a:r>
            <a:r>
              <a:rPr lang="en-GB" altLang="da-DK" sz="1800" dirty="0">
                <a:solidFill>
                  <a:srgbClr val="F5BD47"/>
                </a:solidFill>
                <a:latin typeface="+mn-lt"/>
                <a:cs typeface="Miriam Fixed" panose="020B0509050101010101" pitchFamily="49" charset="-79"/>
              </a:rPr>
              <a:t>gender equality in job descriptions and performance reviews</a:t>
            </a:r>
          </a:p>
        </p:txBody>
      </p:sp>
      <p:sp>
        <p:nvSpPr>
          <p:cNvPr id="9" name="TextBox 8"/>
          <p:cNvSpPr txBox="1">
            <a:spLocks noChangeArrowheads="1"/>
          </p:cNvSpPr>
          <p:nvPr/>
        </p:nvSpPr>
        <p:spPr bwMode="auto">
          <a:xfrm>
            <a:off x="840127" y="2008574"/>
            <a:ext cx="8207911" cy="380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da-DK" sz="1800" b="1" dirty="0" smtClean="0">
                <a:latin typeface="Arial" panose="020B0604020202020204" pitchFamily="34" charset="0"/>
              </a:rPr>
              <a:t>Important to take the time needed</a:t>
            </a:r>
            <a:endParaRPr lang="en-GB" altLang="da-DK" sz="1800" b="1" dirty="0">
              <a:latin typeface="Arial" panose="020B0604020202020204" pitchFamily="34" charset="0"/>
            </a:endParaRPr>
          </a:p>
        </p:txBody>
      </p:sp>
      <p:sp>
        <p:nvSpPr>
          <p:cNvPr id="9225" name="Rectangle 7"/>
          <p:cNvSpPr>
            <a:spLocks noChangeArrowheads="1"/>
          </p:cNvSpPr>
          <p:nvPr/>
        </p:nvSpPr>
        <p:spPr bwMode="auto">
          <a:xfrm>
            <a:off x="654075" y="6261381"/>
            <a:ext cx="5076825"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da-DK" sz="1350" dirty="0">
                <a:latin typeface="Arial" panose="020B0604020202020204" pitchFamily="34" charset="0"/>
                <a:hlinkClick r:id="rId8"/>
              </a:rPr>
              <a:t>http://weprinciples.org/Site/MakingAndMeasuringProgress/</a:t>
            </a:r>
            <a:endParaRPr lang="en-GB" altLang="da-DK" sz="1350" dirty="0">
              <a:latin typeface="Arial" panose="020B0604020202020204" pitchFamily="34" charset="0"/>
            </a:endParaRPr>
          </a:p>
        </p:txBody>
      </p:sp>
      <p:sp>
        <p:nvSpPr>
          <p:cNvPr id="7" name="Content Placeholder 6"/>
          <p:cNvSpPr>
            <a:spLocks noGrp="1"/>
          </p:cNvSpPr>
          <p:nvPr>
            <p:ph idx="1"/>
          </p:nvPr>
        </p:nvSpPr>
        <p:spPr/>
        <p:txBody>
          <a:bodyPr/>
          <a:lstStyle/>
          <a:p>
            <a:r>
              <a:rPr lang="en-GB" altLang="da-DK" sz="1800" b="1" dirty="0">
                <a:cs typeface="Open Sans" panose="020B0606030504020204" pitchFamily="34" charset="0"/>
              </a:rPr>
              <a:t>Establish high-level corporate leadership for gender equality</a:t>
            </a:r>
          </a:p>
          <a:p>
            <a:endParaRPr lang="en-US" dirty="0"/>
          </a:p>
        </p:txBody>
      </p:sp>
      <p:sp>
        <p:nvSpPr>
          <p:cNvPr id="3" name="Title 2"/>
          <p:cNvSpPr>
            <a:spLocks noGrp="1"/>
          </p:cNvSpPr>
          <p:nvPr>
            <p:ph type="title"/>
          </p:nvPr>
        </p:nvSpPr>
        <p:spPr/>
        <p:txBody>
          <a:bodyPr>
            <a:normAutofit fontScale="90000"/>
          </a:bodyPr>
          <a:lstStyle/>
          <a:p>
            <a:r>
              <a:rPr lang="en-US" dirty="0" smtClean="0"/>
              <a:t>Principle 1</a:t>
            </a:r>
            <a:endParaRPr lang="en-US" dirty="0"/>
          </a:p>
        </p:txBody>
      </p:sp>
    </p:spTree>
    <p:extLst>
      <p:ext uri="{BB962C8B-B14F-4D97-AF65-F5344CB8AC3E}">
        <p14:creationId xmlns:p14="http://schemas.microsoft.com/office/powerpoint/2010/main" val="2109801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ZontaInternational_PowerPoint_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ZontaInternational_PowerPoint_TE</Template>
  <TotalTime>3881</TotalTime>
  <Words>1578</Words>
  <Application>Microsoft Office PowerPoint</Application>
  <PresentationFormat>On-screen Show (4:3)</PresentationFormat>
  <Paragraphs>168</Paragraphs>
  <Slides>26</Slides>
  <Notes>26</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ZontaInternational_PowerPoint_TE</vt:lpstr>
      <vt:lpstr>1_Custom Design</vt:lpstr>
      <vt:lpstr>Custom Design</vt:lpstr>
      <vt:lpstr>ADVOCACY</vt:lpstr>
      <vt:lpstr>UN Global Compact</vt:lpstr>
      <vt:lpstr>Sustainable Development Goals</vt:lpstr>
      <vt:lpstr>Gender Equality – Why?</vt:lpstr>
      <vt:lpstr>Gender Equality – How far are we today?</vt:lpstr>
      <vt:lpstr>Women’s Empowerment Principles</vt:lpstr>
      <vt:lpstr>WEPs Impact</vt:lpstr>
      <vt:lpstr>How to Sign</vt:lpstr>
      <vt:lpstr>Principle 1</vt:lpstr>
      <vt:lpstr>Principle 2</vt:lpstr>
      <vt:lpstr>Principle 3</vt:lpstr>
      <vt:lpstr>Principle 4</vt:lpstr>
      <vt:lpstr>Principle 5</vt:lpstr>
      <vt:lpstr>Principle 6</vt:lpstr>
      <vt:lpstr>Principle 7</vt:lpstr>
      <vt:lpstr>Testimonials</vt:lpstr>
      <vt:lpstr>PowerPoint Presentation</vt:lpstr>
      <vt:lpstr>Principle 1</vt:lpstr>
      <vt:lpstr>Principle 2</vt:lpstr>
      <vt:lpstr>Principle 3</vt:lpstr>
      <vt:lpstr>Principle 4</vt:lpstr>
      <vt:lpstr>Principle 5</vt:lpstr>
      <vt:lpstr>Principle 6</vt:lpstr>
      <vt:lpstr>Principle 7</vt:lpstr>
      <vt:lpstr>Reporting</vt:lpstr>
      <vt:lpstr>WEPs Events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mjlo@topsoe.dk</dc:creator>
  <cp:lastModifiedBy>Kate Edrinn</cp:lastModifiedBy>
  <cp:revision>264</cp:revision>
  <dcterms:created xsi:type="dcterms:W3CDTF">2015-04-15T23:18:04Z</dcterms:created>
  <dcterms:modified xsi:type="dcterms:W3CDTF">2017-06-15T17:54:52Z</dcterms:modified>
</cp:coreProperties>
</file>