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4"/>
  </p:sldMasterIdLst>
  <p:notesMasterIdLst>
    <p:notesMasterId r:id="rId26"/>
  </p:notesMasterIdLst>
  <p:sldIdLst>
    <p:sldId id="259" r:id="rId5"/>
    <p:sldId id="263" r:id="rId6"/>
    <p:sldId id="264" r:id="rId7"/>
    <p:sldId id="265" r:id="rId8"/>
    <p:sldId id="266" r:id="rId9"/>
    <p:sldId id="267" r:id="rId10"/>
    <p:sldId id="268" r:id="rId11"/>
    <p:sldId id="262" r:id="rId12"/>
    <p:sldId id="269" r:id="rId13"/>
    <p:sldId id="270" r:id="rId14"/>
    <p:sldId id="271" r:id="rId15"/>
    <p:sldId id="280" r:id="rId16"/>
    <p:sldId id="272" r:id="rId17"/>
    <p:sldId id="275" r:id="rId18"/>
    <p:sldId id="276" r:id="rId19"/>
    <p:sldId id="277" r:id="rId20"/>
    <p:sldId id="278" r:id="rId21"/>
    <p:sldId id="282" r:id="rId22"/>
    <p:sldId id="281" r:id="rId23"/>
    <p:sldId id="261" r:id="rId24"/>
    <p:sldId id="279" r:id="rId25"/>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73"/>
    <a:srgbClr val="000000"/>
    <a:srgbClr val="FFFFFF"/>
    <a:srgbClr val="9D514D"/>
    <a:srgbClr val="D1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411" autoAdjust="0"/>
  </p:normalViewPr>
  <p:slideViewPr>
    <p:cSldViewPr>
      <p:cViewPr varScale="1">
        <p:scale>
          <a:sx n="83" d="100"/>
          <a:sy n="83" d="100"/>
        </p:scale>
        <p:origin x="800" y="4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6B6198-17F7-4000-B8B2-397B210215D8}" type="doc">
      <dgm:prSet loTypeId="urn:microsoft.com/office/officeart/2005/8/layout/vList2" loCatId="list" qsTypeId="urn:microsoft.com/office/officeart/2005/8/quickstyle/simple2" qsCatId="simple" csTypeId="urn:microsoft.com/office/officeart/2005/8/colors/colorful4" csCatId="colorful" phldr="1"/>
      <dgm:spPr/>
      <dgm:t>
        <a:bodyPr/>
        <a:lstStyle/>
        <a:p>
          <a:endParaRPr lang="en-GB"/>
        </a:p>
      </dgm:t>
    </dgm:pt>
    <dgm:pt modelId="{7A7BEC4B-03E2-4647-914D-50298028D0E1}">
      <dgm:prSet phldrT="[Text]"/>
      <dgm:spPr>
        <a:solidFill>
          <a:srgbClr val="802528"/>
        </a:solidFill>
        <a:ln>
          <a:noFill/>
        </a:ln>
      </dgm:spPr>
      <dgm:t>
        <a:bodyPr/>
        <a:lstStyle/>
        <a:p>
          <a:r>
            <a:rPr lang="en-GB" dirty="0"/>
            <a:t>The Conference of International Non-governmental Organizations (INGOs) is recognized as an institution of the </a:t>
          </a:r>
          <a:r>
            <a:rPr lang="en-GB" dirty="0" err="1"/>
            <a:t>CoE</a:t>
          </a:r>
          <a:endParaRPr lang="en-GB" dirty="0"/>
        </a:p>
      </dgm:t>
    </dgm:pt>
    <dgm:pt modelId="{F101BE1D-D8CB-425C-AAA4-99B2498140DC}" type="parTrans" cxnId="{ADF1BD95-F376-41A1-BFD3-8E52AD381A1E}">
      <dgm:prSet/>
      <dgm:spPr/>
      <dgm:t>
        <a:bodyPr/>
        <a:lstStyle/>
        <a:p>
          <a:endParaRPr lang="en-GB"/>
        </a:p>
      </dgm:t>
    </dgm:pt>
    <dgm:pt modelId="{FE28C42D-CB99-4DFB-A27F-B7D7788D59BD}" type="sibTrans" cxnId="{ADF1BD95-F376-41A1-BFD3-8E52AD381A1E}">
      <dgm:prSet/>
      <dgm:spPr/>
      <dgm:t>
        <a:bodyPr/>
        <a:lstStyle/>
        <a:p>
          <a:endParaRPr lang="en-GB"/>
        </a:p>
      </dgm:t>
    </dgm:pt>
    <dgm:pt modelId="{BAF99E0F-2A8D-4A8E-8AC8-73534309025D}">
      <dgm:prSet phldrT="[Text]"/>
      <dgm:spPr>
        <a:solidFill>
          <a:srgbClr val="F5BD47"/>
        </a:solidFill>
        <a:ln>
          <a:noFill/>
        </a:ln>
      </dgm:spPr>
      <dgm:t>
        <a:bodyPr/>
        <a:lstStyle/>
        <a:p>
          <a:r>
            <a:rPr lang="en-GB" dirty="0"/>
            <a:t>The Conference is one of the four institutional pillars of the Council of Europe “</a:t>
          </a:r>
          <a:r>
            <a:rPr lang="en-GB" dirty="0" err="1"/>
            <a:t>quadrilogue</a:t>
          </a:r>
          <a:r>
            <a:rPr lang="en-GB" dirty="0"/>
            <a:t>” and is composed of about 320 INGOs</a:t>
          </a:r>
        </a:p>
      </dgm:t>
    </dgm:pt>
    <dgm:pt modelId="{3B8FE512-453C-49B6-8A5A-12198EB93104}" type="sibTrans" cxnId="{B829F656-9BF1-4267-AF5C-790993A3B2B5}">
      <dgm:prSet/>
      <dgm:spPr/>
      <dgm:t>
        <a:bodyPr/>
        <a:lstStyle/>
        <a:p>
          <a:endParaRPr lang="en-GB"/>
        </a:p>
      </dgm:t>
    </dgm:pt>
    <dgm:pt modelId="{E7246FD3-AD37-4528-85C0-F1D94BDF5C60}" type="parTrans" cxnId="{B829F656-9BF1-4267-AF5C-790993A3B2B5}">
      <dgm:prSet/>
      <dgm:spPr/>
      <dgm:t>
        <a:bodyPr/>
        <a:lstStyle/>
        <a:p>
          <a:endParaRPr lang="en-GB"/>
        </a:p>
      </dgm:t>
    </dgm:pt>
    <dgm:pt modelId="{98452198-A015-471B-8387-80C9042E7407}">
      <dgm:prSet phldrT="[Text]"/>
      <dgm:spPr>
        <a:solidFill>
          <a:srgbClr val="005F71"/>
        </a:solidFill>
        <a:ln>
          <a:noFill/>
        </a:ln>
      </dgm:spPr>
      <dgm:t>
        <a:bodyPr/>
        <a:lstStyle/>
        <a:p>
          <a:r>
            <a:rPr lang="en-GB" dirty="0"/>
            <a:t>The Conference is the chief body representing INGOs with participatory status, the official voice of Europe’s civil society</a:t>
          </a:r>
        </a:p>
      </dgm:t>
    </dgm:pt>
    <dgm:pt modelId="{9032C4D6-0D64-448D-B28C-8F06F13F4C0E}" type="parTrans" cxnId="{6292DBED-F002-4F5E-A432-9E0121245BC3}">
      <dgm:prSet/>
      <dgm:spPr/>
      <dgm:t>
        <a:bodyPr/>
        <a:lstStyle/>
        <a:p>
          <a:endParaRPr lang="fr-LU"/>
        </a:p>
      </dgm:t>
    </dgm:pt>
    <dgm:pt modelId="{F83F51DE-BD4A-4557-8A07-6C204AB2C2DB}" type="sibTrans" cxnId="{6292DBED-F002-4F5E-A432-9E0121245BC3}">
      <dgm:prSet/>
      <dgm:spPr/>
      <dgm:t>
        <a:bodyPr/>
        <a:lstStyle/>
        <a:p>
          <a:endParaRPr lang="fr-LU"/>
        </a:p>
      </dgm:t>
    </dgm:pt>
    <dgm:pt modelId="{9007A8C2-6D6F-4726-A0BA-76AF891F6CA4}" type="pres">
      <dgm:prSet presAssocID="{C96B6198-17F7-4000-B8B2-397B210215D8}" presName="linear" presStyleCnt="0">
        <dgm:presLayoutVars>
          <dgm:animLvl val="lvl"/>
          <dgm:resizeHandles val="exact"/>
        </dgm:presLayoutVars>
      </dgm:prSet>
      <dgm:spPr/>
    </dgm:pt>
    <dgm:pt modelId="{FA9AA71A-F15F-4CA8-A06D-23347F3A1259}" type="pres">
      <dgm:prSet presAssocID="{7A7BEC4B-03E2-4647-914D-50298028D0E1}" presName="parentText" presStyleLbl="node1" presStyleIdx="0" presStyleCnt="3" custLinFactNeighborY="81941">
        <dgm:presLayoutVars>
          <dgm:chMax val="0"/>
          <dgm:bulletEnabled val="1"/>
        </dgm:presLayoutVars>
      </dgm:prSet>
      <dgm:spPr/>
    </dgm:pt>
    <dgm:pt modelId="{D81EC980-79D1-48AC-A854-246CFD7A2C97}" type="pres">
      <dgm:prSet presAssocID="{FE28C42D-CB99-4DFB-A27F-B7D7788D59BD}" presName="spacer" presStyleCnt="0"/>
      <dgm:spPr/>
    </dgm:pt>
    <dgm:pt modelId="{B290BB24-5FDF-4423-A8C2-5444F0BCF77D}" type="pres">
      <dgm:prSet presAssocID="{BAF99E0F-2A8D-4A8E-8AC8-73534309025D}" presName="parentText" presStyleLbl="node1" presStyleIdx="1" presStyleCnt="3" custScaleY="90829" custLinFactNeighborY="36924">
        <dgm:presLayoutVars>
          <dgm:chMax val="0"/>
          <dgm:bulletEnabled val="1"/>
        </dgm:presLayoutVars>
      </dgm:prSet>
      <dgm:spPr/>
    </dgm:pt>
    <dgm:pt modelId="{39CE49F2-A42D-4A57-860E-2D08743CD099}" type="pres">
      <dgm:prSet presAssocID="{3B8FE512-453C-49B6-8A5A-12198EB93104}" presName="spacer" presStyleCnt="0"/>
      <dgm:spPr/>
    </dgm:pt>
    <dgm:pt modelId="{EF144204-E030-4994-9219-0D469EF95F14}" type="pres">
      <dgm:prSet presAssocID="{98452198-A015-471B-8387-80C9042E7407}" presName="parentText" presStyleLbl="node1" presStyleIdx="2" presStyleCnt="3" custAng="0" custScaleY="96140" custLinFactNeighborY="136">
        <dgm:presLayoutVars>
          <dgm:chMax val="0"/>
          <dgm:bulletEnabled val="1"/>
        </dgm:presLayoutVars>
      </dgm:prSet>
      <dgm:spPr/>
    </dgm:pt>
  </dgm:ptLst>
  <dgm:cxnLst>
    <dgm:cxn modelId="{CBD97728-C2B8-45B4-B5E5-55ACD55C4CF0}" type="presOf" srcId="{7A7BEC4B-03E2-4647-914D-50298028D0E1}" destId="{FA9AA71A-F15F-4CA8-A06D-23347F3A1259}" srcOrd="0" destOrd="0" presId="urn:microsoft.com/office/officeart/2005/8/layout/vList2"/>
    <dgm:cxn modelId="{B829F656-9BF1-4267-AF5C-790993A3B2B5}" srcId="{C96B6198-17F7-4000-B8B2-397B210215D8}" destId="{BAF99E0F-2A8D-4A8E-8AC8-73534309025D}" srcOrd="1" destOrd="0" parTransId="{E7246FD3-AD37-4528-85C0-F1D94BDF5C60}" sibTransId="{3B8FE512-453C-49B6-8A5A-12198EB93104}"/>
    <dgm:cxn modelId="{35883E80-E829-4B9E-A94A-0160FB7638B2}" type="presOf" srcId="{98452198-A015-471B-8387-80C9042E7407}" destId="{EF144204-E030-4994-9219-0D469EF95F14}" srcOrd="0" destOrd="0" presId="urn:microsoft.com/office/officeart/2005/8/layout/vList2"/>
    <dgm:cxn modelId="{2FA73F85-3472-49CB-8C21-896D5F5C440B}" type="presOf" srcId="{BAF99E0F-2A8D-4A8E-8AC8-73534309025D}" destId="{B290BB24-5FDF-4423-A8C2-5444F0BCF77D}" srcOrd="0" destOrd="0" presId="urn:microsoft.com/office/officeart/2005/8/layout/vList2"/>
    <dgm:cxn modelId="{ADF1BD95-F376-41A1-BFD3-8E52AD381A1E}" srcId="{C96B6198-17F7-4000-B8B2-397B210215D8}" destId="{7A7BEC4B-03E2-4647-914D-50298028D0E1}" srcOrd="0" destOrd="0" parTransId="{F101BE1D-D8CB-425C-AAA4-99B2498140DC}" sibTransId="{FE28C42D-CB99-4DFB-A27F-B7D7788D59BD}"/>
    <dgm:cxn modelId="{522229EC-2423-4C22-8B99-851F2AE9E86F}" type="presOf" srcId="{C96B6198-17F7-4000-B8B2-397B210215D8}" destId="{9007A8C2-6D6F-4726-A0BA-76AF891F6CA4}" srcOrd="0" destOrd="0" presId="urn:microsoft.com/office/officeart/2005/8/layout/vList2"/>
    <dgm:cxn modelId="{6292DBED-F002-4F5E-A432-9E0121245BC3}" srcId="{C96B6198-17F7-4000-B8B2-397B210215D8}" destId="{98452198-A015-471B-8387-80C9042E7407}" srcOrd="2" destOrd="0" parTransId="{9032C4D6-0D64-448D-B28C-8F06F13F4C0E}" sibTransId="{F83F51DE-BD4A-4557-8A07-6C204AB2C2DB}"/>
    <dgm:cxn modelId="{98CF2070-A0F5-499D-8F25-2A6B78ABA8F4}" type="presParOf" srcId="{9007A8C2-6D6F-4726-A0BA-76AF891F6CA4}" destId="{FA9AA71A-F15F-4CA8-A06D-23347F3A1259}" srcOrd="0" destOrd="0" presId="urn:microsoft.com/office/officeart/2005/8/layout/vList2"/>
    <dgm:cxn modelId="{FAA2884D-993B-4C38-BA93-989297BD1D8B}" type="presParOf" srcId="{9007A8C2-6D6F-4726-A0BA-76AF891F6CA4}" destId="{D81EC980-79D1-48AC-A854-246CFD7A2C97}" srcOrd="1" destOrd="0" presId="urn:microsoft.com/office/officeart/2005/8/layout/vList2"/>
    <dgm:cxn modelId="{F02963C7-AA16-4965-9A71-97B194F6B797}" type="presParOf" srcId="{9007A8C2-6D6F-4726-A0BA-76AF891F6CA4}" destId="{B290BB24-5FDF-4423-A8C2-5444F0BCF77D}" srcOrd="2" destOrd="0" presId="urn:microsoft.com/office/officeart/2005/8/layout/vList2"/>
    <dgm:cxn modelId="{8F6920D7-7EFE-4AC9-AF76-2D3D49B647BC}" type="presParOf" srcId="{9007A8C2-6D6F-4726-A0BA-76AF891F6CA4}" destId="{39CE49F2-A42D-4A57-860E-2D08743CD099}" srcOrd="3" destOrd="0" presId="urn:microsoft.com/office/officeart/2005/8/layout/vList2"/>
    <dgm:cxn modelId="{2A298814-3EFA-496D-932A-34475BA6A108}" type="presParOf" srcId="{9007A8C2-6D6F-4726-A0BA-76AF891F6CA4}" destId="{EF144204-E030-4994-9219-0D469EF95F1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2066C9-3EF6-4082-8ED4-1BF3441C8AE1}" type="doc">
      <dgm:prSet loTypeId="urn:microsoft.com/office/officeart/2005/8/layout/hList3" loCatId="list" qsTypeId="urn:microsoft.com/office/officeart/2005/8/quickstyle/3d7" qsCatId="3D" csTypeId="urn:microsoft.com/office/officeart/2005/8/colors/colorful3" csCatId="colorful" phldr="1"/>
      <dgm:spPr/>
      <dgm:t>
        <a:bodyPr/>
        <a:lstStyle/>
        <a:p>
          <a:endParaRPr lang="en-GB"/>
        </a:p>
      </dgm:t>
    </dgm:pt>
    <dgm:pt modelId="{A6D6C291-EC88-4478-94F2-9DCE7B033F48}">
      <dgm:prSet phldrT="[Text]" custT="1"/>
      <dgm:spPr>
        <a:solidFill>
          <a:srgbClr val="005F71"/>
        </a:solidFill>
      </dgm:spPr>
      <dgm:t>
        <a:bodyPr/>
        <a:lstStyle/>
        <a:p>
          <a:r>
            <a:rPr lang="en-GB" sz="2400" dirty="0"/>
            <a:t>Identifies the general action needed to organize its participation</a:t>
          </a:r>
        </a:p>
      </dgm:t>
    </dgm:pt>
    <dgm:pt modelId="{3323A69E-4FB8-4575-AED8-16736D8A041E}" type="parTrans" cxnId="{C084336F-4980-42B7-BEC6-E1AC2ABDC928}">
      <dgm:prSet/>
      <dgm:spPr/>
      <dgm:t>
        <a:bodyPr/>
        <a:lstStyle/>
        <a:p>
          <a:endParaRPr lang="en-GB"/>
        </a:p>
      </dgm:t>
    </dgm:pt>
    <dgm:pt modelId="{4CE910DE-E023-496A-A079-6B7927434AE6}" type="sibTrans" cxnId="{C084336F-4980-42B7-BEC6-E1AC2ABDC928}">
      <dgm:prSet/>
      <dgm:spPr/>
      <dgm:t>
        <a:bodyPr/>
        <a:lstStyle/>
        <a:p>
          <a:endParaRPr lang="en-GB"/>
        </a:p>
      </dgm:t>
    </dgm:pt>
    <dgm:pt modelId="{FA7D6DFB-EFE1-4E07-8057-1054FAFD913F}">
      <dgm:prSet phldrT="[Text]" custT="1"/>
      <dgm:spPr>
        <a:solidFill>
          <a:srgbClr val="F5BD47"/>
        </a:solidFill>
      </dgm:spPr>
      <dgm:t>
        <a:bodyPr/>
        <a:lstStyle/>
        <a:p>
          <a:r>
            <a:rPr lang="en-GB" sz="2400" dirty="0"/>
            <a:t>Decides on policy lines and defines and adopts action programs</a:t>
          </a:r>
        </a:p>
      </dgm:t>
    </dgm:pt>
    <dgm:pt modelId="{B3062DDF-9B2B-46D8-A87A-B0805D862AD0}" type="parTrans" cxnId="{DFCE189A-F023-43CB-A8E5-8788D97BFD02}">
      <dgm:prSet/>
      <dgm:spPr/>
      <dgm:t>
        <a:bodyPr/>
        <a:lstStyle/>
        <a:p>
          <a:endParaRPr lang="en-GB"/>
        </a:p>
      </dgm:t>
    </dgm:pt>
    <dgm:pt modelId="{708DB420-8D6E-4245-95FC-A62CC7A12567}" type="sibTrans" cxnId="{DFCE189A-F023-43CB-A8E5-8788D97BFD02}">
      <dgm:prSet/>
      <dgm:spPr/>
      <dgm:t>
        <a:bodyPr/>
        <a:lstStyle/>
        <a:p>
          <a:endParaRPr lang="en-GB"/>
        </a:p>
      </dgm:t>
    </dgm:pt>
    <dgm:pt modelId="{C53FC422-9CC8-47FE-8A9B-FE2EE864F9AC}">
      <dgm:prSet phldrT="[Text]" custT="1"/>
      <dgm:spPr>
        <a:solidFill>
          <a:srgbClr val="A9A8A9"/>
        </a:solidFill>
      </dgm:spPr>
      <dgm:t>
        <a:bodyPr/>
        <a:lstStyle/>
        <a:p>
          <a:r>
            <a:rPr lang="en-GB" sz="2400" dirty="0"/>
            <a:t>Helps to affirm the political role of civil society at the CoE</a:t>
          </a:r>
        </a:p>
      </dgm:t>
    </dgm:pt>
    <dgm:pt modelId="{CD1CD026-D79E-417D-94F2-AD3A416FDF19}" type="sibTrans" cxnId="{61ADE19A-0325-4C11-BAAB-1EDB7852703E}">
      <dgm:prSet/>
      <dgm:spPr/>
      <dgm:t>
        <a:bodyPr/>
        <a:lstStyle/>
        <a:p>
          <a:endParaRPr lang="en-GB"/>
        </a:p>
      </dgm:t>
    </dgm:pt>
    <dgm:pt modelId="{AD91B520-687E-475F-BD2E-569A7441B89F}" type="parTrans" cxnId="{61ADE19A-0325-4C11-BAAB-1EDB7852703E}">
      <dgm:prSet/>
      <dgm:spPr/>
      <dgm:t>
        <a:bodyPr/>
        <a:lstStyle/>
        <a:p>
          <a:endParaRPr lang="en-GB"/>
        </a:p>
      </dgm:t>
    </dgm:pt>
    <dgm:pt modelId="{4C11C872-8656-4013-BDC4-CB3547BB55F4}">
      <dgm:prSet phldrT="[Text]" custT="1"/>
      <dgm:spPr>
        <a:solidFill>
          <a:srgbClr val="802528"/>
        </a:solidFill>
      </dgm:spPr>
      <dgm:t>
        <a:bodyPr/>
        <a:lstStyle/>
        <a:p>
          <a:r>
            <a:rPr lang="en-GB" sz="3600" b="1" dirty="0"/>
            <a:t>The Conference of INGOs</a:t>
          </a:r>
        </a:p>
      </dgm:t>
    </dgm:pt>
    <dgm:pt modelId="{A7AAB4F0-AA6B-4063-B0CA-7EA568AD4263}" type="sibTrans" cxnId="{AF2372C9-CF0B-450A-B669-554502CEAF2F}">
      <dgm:prSet/>
      <dgm:spPr/>
      <dgm:t>
        <a:bodyPr/>
        <a:lstStyle/>
        <a:p>
          <a:endParaRPr lang="en-GB"/>
        </a:p>
      </dgm:t>
    </dgm:pt>
    <dgm:pt modelId="{59164DDA-918E-44CB-A7D2-E41F1E6D396A}" type="parTrans" cxnId="{AF2372C9-CF0B-450A-B669-554502CEAF2F}">
      <dgm:prSet/>
      <dgm:spPr/>
      <dgm:t>
        <a:bodyPr/>
        <a:lstStyle/>
        <a:p>
          <a:endParaRPr lang="en-GB"/>
        </a:p>
      </dgm:t>
    </dgm:pt>
    <dgm:pt modelId="{50E8290E-EB6D-4F4A-91C1-24C39FD658CC}" type="pres">
      <dgm:prSet presAssocID="{322066C9-3EF6-4082-8ED4-1BF3441C8AE1}" presName="composite" presStyleCnt="0">
        <dgm:presLayoutVars>
          <dgm:chMax val="1"/>
          <dgm:dir/>
          <dgm:resizeHandles val="exact"/>
        </dgm:presLayoutVars>
      </dgm:prSet>
      <dgm:spPr/>
    </dgm:pt>
    <dgm:pt modelId="{26C68C29-E329-4C8E-8E34-4CF92F2E9D46}" type="pres">
      <dgm:prSet presAssocID="{4C11C872-8656-4013-BDC4-CB3547BB55F4}" presName="roof" presStyleLbl="dkBgShp" presStyleIdx="0" presStyleCnt="2"/>
      <dgm:spPr/>
    </dgm:pt>
    <dgm:pt modelId="{D251CC35-12E4-4E81-82FA-ABE1905AB4BC}" type="pres">
      <dgm:prSet presAssocID="{4C11C872-8656-4013-BDC4-CB3547BB55F4}" presName="pillars" presStyleCnt="0"/>
      <dgm:spPr/>
    </dgm:pt>
    <dgm:pt modelId="{31684827-9057-49C0-A132-A1E0F90648A1}" type="pres">
      <dgm:prSet presAssocID="{4C11C872-8656-4013-BDC4-CB3547BB55F4}" presName="pillar1" presStyleLbl="node1" presStyleIdx="0" presStyleCnt="3">
        <dgm:presLayoutVars>
          <dgm:bulletEnabled val="1"/>
        </dgm:presLayoutVars>
      </dgm:prSet>
      <dgm:spPr/>
    </dgm:pt>
    <dgm:pt modelId="{32070C5A-DB6A-4457-BECD-FB657D45626C}" type="pres">
      <dgm:prSet presAssocID="{C53FC422-9CC8-47FE-8A9B-FE2EE864F9AC}" presName="pillarX" presStyleLbl="node1" presStyleIdx="1" presStyleCnt="3">
        <dgm:presLayoutVars>
          <dgm:bulletEnabled val="1"/>
        </dgm:presLayoutVars>
      </dgm:prSet>
      <dgm:spPr/>
    </dgm:pt>
    <dgm:pt modelId="{08C07807-6809-45DE-97D4-B33971F89609}" type="pres">
      <dgm:prSet presAssocID="{FA7D6DFB-EFE1-4E07-8057-1054FAFD913F}" presName="pillarX" presStyleLbl="node1" presStyleIdx="2" presStyleCnt="3">
        <dgm:presLayoutVars>
          <dgm:bulletEnabled val="1"/>
        </dgm:presLayoutVars>
      </dgm:prSet>
      <dgm:spPr/>
    </dgm:pt>
    <dgm:pt modelId="{52A50DB6-EA03-465F-8D84-6B9A5394219B}" type="pres">
      <dgm:prSet presAssocID="{4C11C872-8656-4013-BDC4-CB3547BB55F4}" presName="base" presStyleLbl="dkBgShp" presStyleIdx="1" presStyleCnt="2"/>
      <dgm:spPr>
        <a:solidFill>
          <a:srgbClr val="802528"/>
        </a:solidFill>
      </dgm:spPr>
    </dgm:pt>
  </dgm:ptLst>
  <dgm:cxnLst>
    <dgm:cxn modelId="{BEC59737-EE43-4165-AF76-0F960DF0BE04}" type="presOf" srcId="{C53FC422-9CC8-47FE-8A9B-FE2EE864F9AC}" destId="{32070C5A-DB6A-4457-BECD-FB657D45626C}" srcOrd="0" destOrd="0" presId="urn:microsoft.com/office/officeart/2005/8/layout/hList3"/>
    <dgm:cxn modelId="{14E07B4E-E2D1-4BD9-BFE5-845C51521573}" type="presOf" srcId="{322066C9-3EF6-4082-8ED4-1BF3441C8AE1}" destId="{50E8290E-EB6D-4F4A-91C1-24C39FD658CC}" srcOrd="0" destOrd="0" presId="urn:microsoft.com/office/officeart/2005/8/layout/hList3"/>
    <dgm:cxn modelId="{C084336F-4980-42B7-BEC6-E1AC2ABDC928}" srcId="{4C11C872-8656-4013-BDC4-CB3547BB55F4}" destId="{A6D6C291-EC88-4478-94F2-9DCE7B033F48}" srcOrd="0" destOrd="0" parTransId="{3323A69E-4FB8-4575-AED8-16736D8A041E}" sibTransId="{4CE910DE-E023-496A-A079-6B7927434AE6}"/>
    <dgm:cxn modelId="{51CDE277-1294-4513-A911-9023825FC062}" type="presOf" srcId="{FA7D6DFB-EFE1-4E07-8057-1054FAFD913F}" destId="{08C07807-6809-45DE-97D4-B33971F89609}" srcOrd="0" destOrd="0" presId="urn:microsoft.com/office/officeart/2005/8/layout/hList3"/>
    <dgm:cxn modelId="{1ACC6C8D-5D52-4BEB-B0BE-4CF45855400B}" type="presOf" srcId="{4C11C872-8656-4013-BDC4-CB3547BB55F4}" destId="{26C68C29-E329-4C8E-8E34-4CF92F2E9D46}" srcOrd="0" destOrd="0" presId="urn:microsoft.com/office/officeart/2005/8/layout/hList3"/>
    <dgm:cxn modelId="{DFCE189A-F023-43CB-A8E5-8788D97BFD02}" srcId="{4C11C872-8656-4013-BDC4-CB3547BB55F4}" destId="{FA7D6DFB-EFE1-4E07-8057-1054FAFD913F}" srcOrd="2" destOrd="0" parTransId="{B3062DDF-9B2B-46D8-A87A-B0805D862AD0}" sibTransId="{708DB420-8D6E-4245-95FC-A62CC7A12567}"/>
    <dgm:cxn modelId="{61ADE19A-0325-4C11-BAAB-1EDB7852703E}" srcId="{4C11C872-8656-4013-BDC4-CB3547BB55F4}" destId="{C53FC422-9CC8-47FE-8A9B-FE2EE864F9AC}" srcOrd="1" destOrd="0" parTransId="{AD91B520-687E-475F-BD2E-569A7441B89F}" sibTransId="{CD1CD026-D79E-417D-94F2-AD3A416FDF19}"/>
    <dgm:cxn modelId="{84A777C7-2549-479A-8FD2-035CDD0B0EF3}" type="presOf" srcId="{A6D6C291-EC88-4478-94F2-9DCE7B033F48}" destId="{31684827-9057-49C0-A132-A1E0F90648A1}" srcOrd="0" destOrd="0" presId="urn:microsoft.com/office/officeart/2005/8/layout/hList3"/>
    <dgm:cxn modelId="{AF2372C9-CF0B-450A-B669-554502CEAF2F}" srcId="{322066C9-3EF6-4082-8ED4-1BF3441C8AE1}" destId="{4C11C872-8656-4013-BDC4-CB3547BB55F4}" srcOrd="0" destOrd="0" parTransId="{59164DDA-918E-44CB-A7D2-E41F1E6D396A}" sibTransId="{A7AAB4F0-AA6B-4063-B0CA-7EA568AD4263}"/>
    <dgm:cxn modelId="{36C50322-C52F-492E-8E39-22084629F076}" type="presParOf" srcId="{50E8290E-EB6D-4F4A-91C1-24C39FD658CC}" destId="{26C68C29-E329-4C8E-8E34-4CF92F2E9D46}" srcOrd="0" destOrd="0" presId="urn:microsoft.com/office/officeart/2005/8/layout/hList3"/>
    <dgm:cxn modelId="{2FE88FAD-D2E2-457D-B747-51C5AF0FE382}" type="presParOf" srcId="{50E8290E-EB6D-4F4A-91C1-24C39FD658CC}" destId="{D251CC35-12E4-4E81-82FA-ABE1905AB4BC}" srcOrd="1" destOrd="0" presId="urn:microsoft.com/office/officeart/2005/8/layout/hList3"/>
    <dgm:cxn modelId="{12CEBFB0-5940-4AEA-AB85-179952CD62DA}" type="presParOf" srcId="{D251CC35-12E4-4E81-82FA-ABE1905AB4BC}" destId="{31684827-9057-49C0-A132-A1E0F90648A1}" srcOrd="0" destOrd="0" presId="urn:microsoft.com/office/officeart/2005/8/layout/hList3"/>
    <dgm:cxn modelId="{A83C39AF-95E8-4D68-8718-1581043A39F1}" type="presParOf" srcId="{D251CC35-12E4-4E81-82FA-ABE1905AB4BC}" destId="{32070C5A-DB6A-4457-BECD-FB657D45626C}" srcOrd="1" destOrd="0" presId="urn:microsoft.com/office/officeart/2005/8/layout/hList3"/>
    <dgm:cxn modelId="{7B110EE9-59F3-47B4-B2F8-CA6EC16B0D12}" type="presParOf" srcId="{D251CC35-12E4-4E81-82FA-ABE1905AB4BC}" destId="{08C07807-6809-45DE-97D4-B33971F89609}" srcOrd="2" destOrd="0" presId="urn:microsoft.com/office/officeart/2005/8/layout/hList3"/>
    <dgm:cxn modelId="{FF4F76F2-6758-46BF-8205-56A6360C7E57}" type="presParOf" srcId="{50E8290E-EB6D-4F4A-91C1-24C39FD658CC}" destId="{52A50DB6-EA03-465F-8D84-6B9A5394219B}"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322066C9-3EF6-4082-8ED4-1BF3441C8AE1}" type="doc">
      <dgm:prSet loTypeId="urn:microsoft.com/office/officeart/2005/8/layout/hList3" loCatId="list" qsTypeId="urn:microsoft.com/office/officeart/2005/8/quickstyle/3d7" qsCatId="3D" csTypeId="urn:microsoft.com/office/officeart/2005/8/colors/colorful3" csCatId="colorful" phldr="1"/>
      <dgm:spPr/>
      <dgm:t>
        <a:bodyPr/>
        <a:lstStyle/>
        <a:p>
          <a:endParaRPr lang="en-GB"/>
        </a:p>
      </dgm:t>
    </dgm:pt>
    <dgm:pt modelId="{FA7D6DFB-EFE1-4E07-8057-1054FAFD913F}">
      <dgm:prSet phldrT="[Text]" custT="1"/>
      <dgm:spPr>
        <a:solidFill>
          <a:srgbClr val="F5BD47"/>
        </a:solidFill>
      </dgm:spPr>
      <dgm:t>
        <a:bodyPr/>
        <a:lstStyle/>
        <a:p>
          <a:r>
            <a:rPr lang="en-GB" sz="2400" dirty="0"/>
            <a:t>Education and Culture</a:t>
          </a:r>
        </a:p>
      </dgm:t>
    </dgm:pt>
    <dgm:pt modelId="{B3062DDF-9B2B-46D8-A87A-B0805D862AD0}" type="parTrans" cxnId="{DFCE189A-F023-43CB-A8E5-8788D97BFD02}">
      <dgm:prSet/>
      <dgm:spPr/>
      <dgm:t>
        <a:bodyPr/>
        <a:lstStyle/>
        <a:p>
          <a:endParaRPr lang="en-GB"/>
        </a:p>
      </dgm:t>
    </dgm:pt>
    <dgm:pt modelId="{708DB420-8D6E-4245-95FC-A62CC7A12567}" type="sibTrans" cxnId="{DFCE189A-F023-43CB-A8E5-8788D97BFD02}">
      <dgm:prSet/>
      <dgm:spPr/>
      <dgm:t>
        <a:bodyPr/>
        <a:lstStyle/>
        <a:p>
          <a:endParaRPr lang="en-GB"/>
        </a:p>
      </dgm:t>
    </dgm:pt>
    <dgm:pt modelId="{4C11C872-8656-4013-BDC4-CB3547BB55F4}">
      <dgm:prSet phldrT="[Text]" custT="1"/>
      <dgm:spPr>
        <a:solidFill>
          <a:srgbClr val="802528"/>
        </a:solidFill>
      </dgm:spPr>
      <dgm:t>
        <a:bodyPr/>
        <a:lstStyle/>
        <a:p>
          <a:r>
            <a:rPr lang="en-GB" sz="3600" b="1" dirty="0"/>
            <a:t>Thematic Committees</a:t>
          </a:r>
        </a:p>
      </dgm:t>
    </dgm:pt>
    <dgm:pt modelId="{A7AAB4F0-AA6B-4063-B0CA-7EA568AD4263}" type="sibTrans" cxnId="{AF2372C9-CF0B-450A-B669-554502CEAF2F}">
      <dgm:prSet/>
      <dgm:spPr/>
      <dgm:t>
        <a:bodyPr/>
        <a:lstStyle/>
        <a:p>
          <a:endParaRPr lang="en-GB"/>
        </a:p>
      </dgm:t>
    </dgm:pt>
    <dgm:pt modelId="{59164DDA-918E-44CB-A7D2-E41F1E6D396A}" type="parTrans" cxnId="{AF2372C9-CF0B-450A-B669-554502CEAF2F}">
      <dgm:prSet/>
      <dgm:spPr/>
      <dgm:t>
        <a:bodyPr/>
        <a:lstStyle/>
        <a:p>
          <a:endParaRPr lang="en-GB"/>
        </a:p>
      </dgm:t>
    </dgm:pt>
    <dgm:pt modelId="{C53FC422-9CC8-47FE-8A9B-FE2EE864F9AC}">
      <dgm:prSet phldrT="[Text]" custT="1"/>
      <dgm:spPr>
        <a:solidFill>
          <a:srgbClr val="A9A8A9"/>
        </a:solidFill>
      </dgm:spPr>
      <dgm:t>
        <a:bodyPr/>
        <a:lstStyle/>
        <a:p>
          <a:r>
            <a:rPr lang="en-GB" sz="2400" dirty="0"/>
            <a:t>Democracy, Social Cohesion and Global Challenges</a:t>
          </a:r>
        </a:p>
      </dgm:t>
    </dgm:pt>
    <dgm:pt modelId="{CD1CD026-D79E-417D-94F2-AD3A416FDF19}" type="sibTrans" cxnId="{61ADE19A-0325-4C11-BAAB-1EDB7852703E}">
      <dgm:prSet/>
      <dgm:spPr/>
      <dgm:t>
        <a:bodyPr/>
        <a:lstStyle/>
        <a:p>
          <a:endParaRPr lang="en-GB"/>
        </a:p>
      </dgm:t>
    </dgm:pt>
    <dgm:pt modelId="{AD91B520-687E-475F-BD2E-569A7441B89F}" type="parTrans" cxnId="{61ADE19A-0325-4C11-BAAB-1EDB7852703E}">
      <dgm:prSet/>
      <dgm:spPr/>
      <dgm:t>
        <a:bodyPr/>
        <a:lstStyle/>
        <a:p>
          <a:endParaRPr lang="en-GB"/>
        </a:p>
      </dgm:t>
    </dgm:pt>
    <dgm:pt modelId="{A6D6C291-EC88-4478-94F2-9DCE7B033F48}">
      <dgm:prSet phldrT="[Text]" custT="1"/>
      <dgm:spPr>
        <a:solidFill>
          <a:srgbClr val="005F71"/>
        </a:solidFill>
      </dgm:spPr>
      <dgm:t>
        <a:bodyPr/>
        <a:lstStyle/>
        <a:p>
          <a:r>
            <a:rPr lang="en-GB" sz="2400" dirty="0"/>
            <a:t>Human Rights </a:t>
          </a:r>
        </a:p>
      </dgm:t>
    </dgm:pt>
    <dgm:pt modelId="{4CE910DE-E023-496A-A079-6B7927434AE6}" type="sibTrans" cxnId="{C084336F-4980-42B7-BEC6-E1AC2ABDC928}">
      <dgm:prSet/>
      <dgm:spPr/>
      <dgm:t>
        <a:bodyPr/>
        <a:lstStyle/>
        <a:p>
          <a:endParaRPr lang="en-GB"/>
        </a:p>
      </dgm:t>
    </dgm:pt>
    <dgm:pt modelId="{3323A69E-4FB8-4575-AED8-16736D8A041E}" type="parTrans" cxnId="{C084336F-4980-42B7-BEC6-E1AC2ABDC928}">
      <dgm:prSet/>
      <dgm:spPr/>
      <dgm:t>
        <a:bodyPr/>
        <a:lstStyle/>
        <a:p>
          <a:endParaRPr lang="en-GB"/>
        </a:p>
      </dgm:t>
    </dgm:pt>
    <dgm:pt modelId="{50E8290E-EB6D-4F4A-91C1-24C39FD658CC}" type="pres">
      <dgm:prSet presAssocID="{322066C9-3EF6-4082-8ED4-1BF3441C8AE1}" presName="composite" presStyleCnt="0">
        <dgm:presLayoutVars>
          <dgm:chMax val="1"/>
          <dgm:dir/>
          <dgm:resizeHandles val="exact"/>
        </dgm:presLayoutVars>
      </dgm:prSet>
      <dgm:spPr/>
    </dgm:pt>
    <dgm:pt modelId="{26C68C29-E329-4C8E-8E34-4CF92F2E9D46}" type="pres">
      <dgm:prSet presAssocID="{4C11C872-8656-4013-BDC4-CB3547BB55F4}" presName="roof" presStyleLbl="dkBgShp" presStyleIdx="0" presStyleCnt="2"/>
      <dgm:spPr/>
    </dgm:pt>
    <dgm:pt modelId="{D251CC35-12E4-4E81-82FA-ABE1905AB4BC}" type="pres">
      <dgm:prSet presAssocID="{4C11C872-8656-4013-BDC4-CB3547BB55F4}" presName="pillars" presStyleCnt="0"/>
      <dgm:spPr/>
    </dgm:pt>
    <dgm:pt modelId="{31684827-9057-49C0-A132-A1E0F90648A1}" type="pres">
      <dgm:prSet presAssocID="{4C11C872-8656-4013-BDC4-CB3547BB55F4}" presName="pillar1" presStyleLbl="node1" presStyleIdx="0" presStyleCnt="3">
        <dgm:presLayoutVars>
          <dgm:bulletEnabled val="1"/>
        </dgm:presLayoutVars>
      </dgm:prSet>
      <dgm:spPr/>
    </dgm:pt>
    <dgm:pt modelId="{32070C5A-DB6A-4457-BECD-FB657D45626C}" type="pres">
      <dgm:prSet presAssocID="{C53FC422-9CC8-47FE-8A9B-FE2EE864F9AC}" presName="pillarX" presStyleLbl="node1" presStyleIdx="1" presStyleCnt="3">
        <dgm:presLayoutVars>
          <dgm:bulletEnabled val="1"/>
        </dgm:presLayoutVars>
      </dgm:prSet>
      <dgm:spPr/>
    </dgm:pt>
    <dgm:pt modelId="{08C07807-6809-45DE-97D4-B33971F89609}" type="pres">
      <dgm:prSet presAssocID="{FA7D6DFB-EFE1-4E07-8057-1054FAFD913F}" presName="pillarX" presStyleLbl="node1" presStyleIdx="2" presStyleCnt="3">
        <dgm:presLayoutVars>
          <dgm:bulletEnabled val="1"/>
        </dgm:presLayoutVars>
      </dgm:prSet>
      <dgm:spPr/>
    </dgm:pt>
    <dgm:pt modelId="{52A50DB6-EA03-465F-8D84-6B9A5394219B}" type="pres">
      <dgm:prSet presAssocID="{4C11C872-8656-4013-BDC4-CB3547BB55F4}" presName="base" presStyleLbl="dkBgShp" presStyleIdx="1" presStyleCnt="2"/>
      <dgm:spPr>
        <a:solidFill>
          <a:srgbClr val="802528"/>
        </a:solidFill>
      </dgm:spPr>
    </dgm:pt>
  </dgm:ptLst>
  <dgm:cxnLst>
    <dgm:cxn modelId="{4ADBE634-3A68-43CC-89E3-6923B12C1967}" type="presOf" srcId="{A6D6C291-EC88-4478-94F2-9DCE7B033F48}" destId="{31684827-9057-49C0-A132-A1E0F90648A1}" srcOrd="0" destOrd="0" presId="urn:microsoft.com/office/officeart/2005/8/layout/hList3"/>
    <dgm:cxn modelId="{EDF3114C-866A-4E71-9D9E-E4568BB81963}" type="presOf" srcId="{FA7D6DFB-EFE1-4E07-8057-1054FAFD913F}" destId="{08C07807-6809-45DE-97D4-B33971F89609}" srcOrd="0" destOrd="0" presId="urn:microsoft.com/office/officeart/2005/8/layout/hList3"/>
    <dgm:cxn modelId="{C084336F-4980-42B7-BEC6-E1AC2ABDC928}" srcId="{4C11C872-8656-4013-BDC4-CB3547BB55F4}" destId="{A6D6C291-EC88-4478-94F2-9DCE7B033F48}" srcOrd="0" destOrd="0" parTransId="{3323A69E-4FB8-4575-AED8-16736D8A041E}" sibTransId="{4CE910DE-E023-496A-A079-6B7927434AE6}"/>
    <dgm:cxn modelId="{DFCE189A-F023-43CB-A8E5-8788D97BFD02}" srcId="{4C11C872-8656-4013-BDC4-CB3547BB55F4}" destId="{FA7D6DFB-EFE1-4E07-8057-1054FAFD913F}" srcOrd="2" destOrd="0" parTransId="{B3062DDF-9B2B-46D8-A87A-B0805D862AD0}" sibTransId="{708DB420-8D6E-4245-95FC-A62CC7A12567}"/>
    <dgm:cxn modelId="{61ADE19A-0325-4C11-BAAB-1EDB7852703E}" srcId="{4C11C872-8656-4013-BDC4-CB3547BB55F4}" destId="{C53FC422-9CC8-47FE-8A9B-FE2EE864F9AC}" srcOrd="1" destOrd="0" parTransId="{AD91B520-687E-475F-BD2E-569A7441B89F}" sibTransId="{CD1CD026-D79E-417D-94F2-AD3A416FDF19}"/>
    <dgm:cxn modelId="{A9E6B09B-6E7A-4E72-9E9D-2DCF8570F737}" type="presOf" srcId="{322066C9-3EF6-4082-8ED4-1BF3441C8AE1}" destId="{50E8290E-EB6D-4F4A-91C1-24C39FD658CC}" srcOrd="0" destOrd="0" presId="urn:microsoft.com/office/officeart/2005/8/layout/hList3"/>
    <dgm:cxn modelId="{AF2372C9-CF0B-450A-B669-554502CEAF2F}" srcId="{322066C9-3EF6-4082-8ED4-1BF3441C8AE1}" destId="{4C11C872-8656-4013-BDC4-CB3547BB55F4}" srcOrd="0" destOrd="0" parTransId="{59164DDA-918E-44CB-A7D2-E41F1E6D396A}" sibTransId="{A7AAB4F0-AA6B-4063-B0CA-7EA568AD4263}"/>
    <dgm:cxn modelId="{6095D1DC-82FD-41D1-BF36-29079926A14F}" type="presOf" srcId="{4C11C872-8656-4013-BDC4-CB3547BB55F4}" destId="{26C68C29-E329-4C8E-8E34-4CF92F2E9D46}" srcOrd="0" destOrd="0" presId="urn:microsoft.com/office/officeart/2005/8/layout/hList3"/>
    <dgm:cxn modelId="{B6ACF0F6-756A-4D99-A1E7-13D598C523C2}" type="presOf" srcId="{C53FC422-9CC8-47FE-8A9B-FE2EE864F9AC}" destId="{32070C5A-DB6A-4457-BECD-FB657D45626C}" srcOrd="0" destOrd="0" presId="urn:microsoft.com/office/officeart/2005/8/layout/hList3"/>
    <dgm:cxn modelId="{AF4904F7-71CD-4970-98A1-3094D40698F9}" type="presParOf" srcId="{50E8290E-EB6D-4F4A-91C1-24C39FD658CC}" destId="{26C68C29-E329-4C8E-8E34-4CF92F2E9D46}" srcOrd="0" destOrd="0" presId="urn:microsoft.com/office/officeart/2005/8/layout/hList3"/>
    <dgm:cxn modelId="{B76785B2-5EEE-4C26-B285-F12F712DF735}" type="presParOf" srcId="{50E8290E-EB6D-4F4A-91C1-24C39FD658CC}" destId="{D251CC35-12E4-4E81-82FA-ABE1905AB4BC}" srcOrd="1" destOrd="0" presId="urn:microsoft.com/office/officeart/2005/8/layout/hList3"/>
    <dgm:cxn modelId="{608B19DD-0CFD-4A8F-B2F0-0DFB2E967149}" type="presParOf" srcId="{D251CC35-12E4-4E81-82FA-ABE1905AB4BC}" destId="{31684827-9057-49C0-A132-A1E0F90648A1}" srcOrd="0" destOrd="0" presId="urn:microsoft.com/office/officeart/2005/8/layout/hList3"/>
    <dgm:cxn modelId="{78D7A415-271A-4BE3-923B-0A50615B5F4D}" type="presParOf" srcId="{D251CC35-12E4-4E81-82FA-ABE1905AB4BC}" destId="{32070C5A-DB6A-4457-BECD-FB657D45626C}" srcOrd="1" destOrd="0" presId="urn:microsoft.com/office/officeart/2005/8/layout/hList3"/>
    <dgm:cxn modelId="{72068766-D1E9-4A27-B88F-C29238E7566B}" type="presParOf" srcId="{D251CC35-12E4-4E81-82FA-ABE1905AB4BC}" destId="{08C07807-6809-45DE-97D4-B33971F89609}" srcOrd="2" destOrd="0" presId="urn:microsoft.com/office/officeart/2005/8/layout/hList3"/>
    <dgm:cxn modelId="{24315851-C021-4C19-A20E-E49CB46075A4}" type="presParOf" srcId="{50E8290E-EB6D-4F4A-91C1-24C39FD658CC}" destId="{52A50DB6-EA03-465F-8D84-6B9A5394219B}"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360C9F56-7BA1-403A-A81D-B18EA4A55FF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DEDBD28E-E6C4-4F63-BA32-072DE86649AE}">
      <dgm:prSet phldrT="[Text]" custT="1"/>
      <dgm:spPr>
        <a:solidFill>
          <a:srgbClr val="802528"/>
        </a:solidFill>
      </dgm:spPr>
      <dgm:t>
        <a:bodyPr/>
        <a:lstStyle/>
        <a:p>
          <a:r>
            <a:rPr lang="en-GB" sz="1400" dirty="0"/>
            <a:t>Visibility and trust</a:t>
          </a:r>
        </a:p>
      </dgm:t>
    </dgm:pt>
    <dgm:pt modelId="{E4CFA546-CD08-4696-8CCD-CF155599C7D2}" type="parTrans" cxnId="{CFC64B78-F0F3-4F20-859A-625BDA08B648}">
      <dgm:prSet/>
      <dgm:spPr/>
      <dgm:t>
        <a:bodyPr/>
        <a:lstStyle/>
        <a:p>
          <a:endParaRPr lang="en-GB"/>
        </a:p>
      </dgm:t>
    </dgm:pt>
    <dgm:pt modelId="{BE59E754-5191-4F0D-8814-9A82D164B85A}" type="sibTrans" cxnId="{CFC64B78-F0F3-4F20-859A-625BDA08B648}">
      <dgm:prSet/>
      <dgm:spPr/>
      <dgm:t>
        <a:bodyPr/>
        <a:lstStyle/>
        <a:p>
          <a:endParaRPr lang="en-GB"/>
        </a:p>
      </dgm:t>
    </dgm:pt>
    <dgm:pt modelId="{E1782BCB-1A95-4447-B714-B74FEC967998}">
      <dgm:prSet phldrT="[Text]" custT="1"/>
      <dgm:spPr>
        <a:solidFill>
          <a:srgbClr val="802528"/>
        </a:solidFill>
      </dgm:spPr>
      <dgm:t>
        <a:bodyPr/>
        <a:lstStyle/>
        <a:p>
          <a:r>
            <a:rPr lang="en-GB" sz="1400" dirty="0"/>
            <a:t>Contributes directly to debates, resolutions or recommendations</a:t>
          </a:r>
        </a:p>
      </dgm:t>
    </dgm:pt>
    <dgm:pt modelId="{C8A3B98D-6275-4C59-A972-58E2F3ABA97D}" type="parTrans" cxnId="{B3F9600A-54D0-4DE3-B2AA-50218DA4D60C}">
      <dgm:prSet/>
      <dgm:spPr/>
      <dgm:t>
        <a:bodyPr/>
        <a:lstStyle/>
        <a:p>
          <a:endParaRPr lang="en-GB"/>
        </a:p>
      </dgm:t>
    </dgm:pt>
    <dgm:pt modelId="{0272E223-AB51-4E33-AD01-54245055D6DB}" type="sibTrans" cxnId="{B3F9600A-54D0-4DE3-B2AA-50218DA4D60C}">
      <dgm:prSet/>
      <dgm:spPr/>
      <dgm:t>
        <a:bodyPr/>
        <a:lstStyle/>
        <a:p>
          <a:endParaRPr lang="en-GB"/>
        </a:p>
      </dgm:t>
    </dgm:pt>
    <dgm:pt modelId="{8F8B747A-B0A7-4B79-A161-D6CDA2C127CC}">
      <dgm:prSet phldrT="[Text]" custT="1"/>
      <dgm:spPr>
        <a:solidFill>
          <a:srgbClr val="802528"/>
        </a:solidFill>
      </dgm:spPr>
      <dgm:t>
        <a:bodyPr/>
        <a:lstStyle/>
        <a:p>
          <a:r>
            <a:rPr lang="en-GB" sz="1400" dirty="0"/>
            <a:t>Part of the consultation processes</a:t>
          </a:r>
        </a:p>
      </dgm:t>
    </dgm:pt>
    <dgm:pt modelId="{E1692340-BCAD-441C-8ED8-654CF9FFED0B}" type="parTrans" cxnId="{AB74265F-47DF-41A5-9102-802446B007C3}">
      <dgm:prSet/>
      <dgm:spPr/>
      <dgm:t>
        <a:bodyPr/>
        <a:lstStyle/>
        <a:p>
          <a:endParaRPr lang="en-GB"/>
        </a:p>
      </dgm:t>
    </dgm:pt>
    <dgm:pt modelId="{E4B158F3-58EC-46F9-8119-ED69CD4EFBAB}" type="sibTrans" cxnId="{AB74265F-47DF-41A5-9102-802446B007C3}">
      <dgm:prSet/>
      <dgm:spPr/>
      <dgm:t>
        <a:bodyPr/>
        <a:lstStyle/>
        <a:p>
          <a:endParaRPr lang="en-GB"/>
        </a:p>
      </dgm:t>
    </dgm:pt>
    <dgm:pt modelId="{7C854DF4-F42D-4529-A735-4816A75D9ED6}">
      <dgm:prSet phldrT="[Text]" custT="1"/>
      <dgm:spPr>
        <a:solidFill>
          <a:srgbClr val="802528"/>
        </a:solidFill>
      </dgm:spPr>
      <dgm:t>
        <a:bodyPr/>
        <a:lstStyle/>
        <a:p>
          <a:r>
            <a:rPr lang="en-GB" sz="1400" dirty="0"/>
            <a:t>Participates in international conferences, seminars and projects</a:t>
          </a:r>
        </a:p>
      </dgm:t>
    </dgm:pt>
    <dgm:pt modelId="{4E06B289-23C6-484D-8EA3-6425470BD90C}" type="parTrans" cxnId="{0166D51A-3236-4087-A54B-9364A6A67E1E}">
      <dgm:prSet/>
      <dgm:spPr/>
      <dgm:t>
        <a:bodyPr/>
        <a:lstStyle/>
        <a:p>
          <a:endParaRPr lang="en-GB"/>
        </a:p>
      </dgm:t>
    </dgm:pt>
    <dgm:pt modelId="{75C7C364-CC67-4F4D-B0D2-FCE351B48195}" type="sibTrans" cxnId="{0166D51A-3236-4087-A54B-9364A6A67E1E}">
      <dgm:prSet/>
      <dgm:spPr/>
      <dgm:t>
        <a:bodyPr/>
        <a:lstStyle/>
        <a:p>
          <a:endParaRPr lang="en-GB"/>
        </a:p>
      </dgm:t>
    </dgm:pt>
    <dgm:pt modelId="{6320530A-6290-4EB9-B747-A7B171230735}">
      <dgm:prSet phldrT="[Text]" custT="1"/>
      <dgm:spPr>
        <a:solidFill>
          <a:srgbClr val="802528"/>
        </a:solidFill>
      </dgm:spPr>
      <dgm:t>
        <a:bodyPr/>
        <a:lstStyle/>
        <a:p>
          <a:r>
            <a:rPr lang="en-GB" sz="1400" dirty="0"/>
            <a:t>Participates in the World Forum of Democracy</a:t>
          </a:r>
        </a:p>
      </dgm:t>
    </dgm:pt>
    <dgm:pt modelId="{DAC276A3-40CD-4B87-BF7B-5042B2291088}" type="parTrans" cxnId="{3DBACBF9-5E38-49D0-9C4A-244AD275833F}">
      <dgm:prSet/>
      <dgm:spPr/>
      <dgm:t>
        <a:bodyPr/>
        <a:lstStyle/>
        <a:p>
          <a:endParaRPr lang="en-GB"/>
        </a:p>
      </dgm:t>
    </dgm:pt>
    <dgm:pt modelId="{86C46DB2-33E4-41E9-A757-AB1E4E5019BA}" type="sibTrans" cxnId="{3DBACBF9-5E38-49D0-9C4A-244AD275833F}">
      <dgm:prSet/>
      <dgm:spPr/>
      <dgm:t>
        <a:bodyPr/>
        <a:lstStyle/>
        <a:p>
          <a:endParaRPr lang="en-GB"/>
        </a:p>
      </dgm:t>
    </dgm:pt>
    <dgm:pt modelId="{7CB3695E-20F6-43D7-ACAD-70110A854236}">
      <dgm:prSet phldrT="[Text]" custT="1"/>
      <dgm:spPr>
        <a:solidFill>
          <a:srgbClr val="802528"/>
        </a:solidFill>
      </dgm:spPr>
      <dgm:t>
        <a:bodyPr/>
        <a:lstStyle/>
        <a:p>
          <a:r>
            <a:rPr lang="en-GB" sz="1400" dirty="0"/>
            <a:t>Introduces specific themes to be raised/discussed at INGO Conference</a:t>
          </a:r>
        </a:p>
      </dgm:t>
    </dgm:pt>
    <dgm:pt modelId="{E89BDD62-03F8-4454-AD71-4379CAD539F7}" type="parTrans" cxnId="{7C8CE309-F7AC-4FC7-876B-F8A80BB4EAD3}">
      <dgm:prSet/>
      <dgm:spPr/>
      <dgm:t>
        <a:bodyPr/>
        <a:lstStyle/>
        <a:p>
          <a:endParaRPr lang="en-GB"/>
        </a:p>
      </dgm:t>
    </dgm:pt>
    <dgm:pt modelId="{1E922A61-A06A-43F4-8E46-7393D31B4AC9}" type="sibTrans" cxnId="{7C8CE309-F7AC-4FC7-876B-F8A80BB4EAD3}">
      <dgm:prSet/>
      <dgm:spPr/>
      <dgm:t>
        <a:bodyPr/>
        <a:lstStyle/>
        <a:p>
          <a:endParaRPr lang="en-GB"/>
        </a:p>
      </dgm:t>
    </dgm:pt>
    <dgm:pt modelId="{0881742E-FBB9-4F10-9A96-B0A36CB17E5F}">
      <dgm:prSet phldrT="[Text]" custT="1"/>
      <dgm:spPr>
        <a:solidFill>
          <a:srgbClr val="802528"/>
        </a:solidFill>
      </dgm:spPr>
      <dgm:t>
        <a:bodyPr/>
        <a:lstStyle/>
        <a:p>
          <a:r>
            <a:rPr lang="en-GB" sz="1400" dirty="0"/>
            <a:t>Votes and influences decisions</a:t>
          </a:r>
        </a:p>
      </dgm:t>
    </dgm:pt>
    <dgm:pt modelId="{FA9F583D-810F-46DB-AFF9-E092DCDCCA9D}" type="parTrans" cxnId="{6259F364-328A-4A38-82AB-7EF5F816BEBC}">
      <dgm:prSet/>
      <dgm:spPr/>
      <dgm:t>
        <a:bodyPr/>
        <a:lstStyle/>
        <a:p>
          <a:endParaRPr lang="en-GB"/>
        </a:p>
      </dgm:t>
    </dgm:pt>
    <dgm:pt modelId="{6B71F205-C0B6-48BA-B4E7-9B0860B250CA}" type="sibTrans" cxnId="{6259F364-328A-4A38-82AB-7EF5F816BEBC}">
      <dgm:prSet/>
      <dgm:spPr/>
      <dgm:t>
        <a:bodyPr/>
        <a:lstStyle/>
        <a:p>
          <a:endParaRPr lang="en-GB"/>
        </a:p>
      </dgm:t>
    </dgm:pt>
    <dgm:pt modelId="{60255E6E-2FF1-41E6-9312-271D44BB6DAE}">
      <dgm:prSet phldrT="[Text]" custT="1"/>
      <dgm:spPr>
        <a:solidFill>
          <a:srgbClr val="802528"/>
        </a:solidFill>
      </dgm:spPr>
      <dgm:t>
        <a:bodyPr/>
        <a:lstStyle/>
        <a:p>
          <a:r>
            <a:rPr lang="en-GB" sz="1400" dirty="0"/>
            <a:t>Actively supports gender equality issues amongst the most important representatives of Europe’s civil society</a:t>
          </a:r>
        </a:p>
      </dgm:t>
    </dgm:pt>
    <dgm:pt modelId="{5AC1239D-10EB-4B4A-B1D8-1E79E69CF982}" type="parTrans" cxnId="{2FA5D48B-BF0F-49AD-9368-4657399FFED3}">
      <dgm:prSet/>
      <dgm:spPr/>
      <dgm:t>
        <a:bodyPr/>
        <a:lstStyle/>
        <a:p>
          <a:endParaRPr lang="en-GB"/>
        </a:p>
      </dgm:t>
    </dgm:pt>
    <dgm:pt modelId="{C74EBF3B-D2AB-470C-82F1-F5B89D3F8EF1}" type="sibTrans" cxnId="{2FA5D48B-BF0F-49AD-9368-4657399FFED3}">
      <dgm:prSet/>
      <dgm:spPr/>
      <dgm:t>
        <a:bodyPr/>
        <a:lstStyle/>
        <a:p>
          <a:endParaRPr lang="en-GB"/>
        </a:p>
      </dgm:t>
    </dgm:pt>
    <dgm:pt modelId="{07112B26-94E1-42BB-89B4-65517B8A37CE}" type="pres">
      <dgm:prSet presAssocID="{360C9F56-7BA1-403A-A81D-B18EA4A55FF1}" presName="cycle" presStyleCnt="0">
        <dgm:presLayoutVars>
          <dgm:dir/>
          <dgm:resizeHandles val="exact"/>
        </dgm:presLayoutVars>
      </dgm:prSet>
      <dgm:spPr/>
    </dgm:pt>
    <dgm:pt modelId="{C91BEC8F-7404-49D7-B28E-EE37B3611899}" type="pres">
      <dgm:prSet presAssocID="{DEDBD28E-E6C4-4F63-BA32-072DE86649AE}" presName="node" presStyleLbl="node1" presStyleIdx="0" presStyleCnt="8" custScaleX="214938" custScaleY="146528" custRadScaleRad="86772" custRadScaleInc="-1848">
        <dgm:presLayoutVars>
          <dgm:bulletEnabled val="1"/>
        </dgm:presLayoutVars>
      </dgm:prSet>
      <dgm:spPr/>
    </dgm:pt>
    <dgm:pt modelId="{85CF569E-7A6B-4D1B-BC70-5E32C6DD75C8}" type="pres">
      <dgm:prSet presAssocID="{BE59E754-5191-4F0D-8814-9A82D164B85A}" presName="sibTrans" presStyleLbl="sibTrans2D1" presStyleIdx="0" presStyleCnt="8"/>
      <dgm:spPr/>
    </dgm:pt>
    <dgm:pt modelId="{F61F109D-D6C8-476A-87AB-43F899BE2138}" type="pres">
      <dgm:prSet presAssocID="{BE59E754-5191-4F0D-8814-9A82D164B85A}" presName="connectorText" presStyleLbl="sibTrans2D1" presStyleIdx="0" presStyleCnt="8"/>
      <dgm:spPr/>
    </dgm:pt>
    <dgm:pt modelId="{5E627E67-665C-4B6B-91EE-B4B5329328DE}" type="pres">
      <dgm:prSet presAssocID="{E1782BCB-1A95-4447-B714-B74FEC967998}" presName="node" presStyleLbl="node1" presStyleIdx="1" presStyleCnt="8" custScaleX="210221" custScaleY="176689" custRadScaleRad="113652" custRadScaleInc="29003">
        <dgm:presLayoutVars>
          <dgm:bulletEnabled val="1"/>
        </dgm:presLayoutVars>
      </dgm:prSet>
      <dgm:spPr/>
    </dgm:pt>
    <dgm:pt modelId="{80BCAD9F-CD6F-442E-8092-1BCFF63EF68F}" type="pres">
      <dgm:prSet presAssocID="{0272E223-AB51-4E33-AD01-54245055D6DB}" presName="sibTrans" presStyleLbl="sibTrans2D1" presStyleIdx="1" presStyleCnt="8"/>
      <dgm:spPr/>
    </dgm:pt>
    <dgm:pt modelId="{CCDB47C4-873C-4EEA-AB5B-332AC6D1689A}" type="pres">
      <dgm:prSet presAssocID="{0272E223-AB51-4E33-AD01-54245055D6DB}" presName="connectorText" presStyleLbl="sibTrans2D1" presStyleIdx="1" presStyleCnt="8"/>
      <dgm:spPr/>
    </dgm:pt>
    <dgm:pt modelId="{5DE1BCF2-6005-4AEE-BF5B-27EEA7D2A56C}" type="pres">
      <dgm:prSet presAssocID="{8F8B747A-B0A7-4B79-A161-D6CDA2C127CC}" presName="node" presStyleLbl="node1" presStyleIdx="2" presStyleCnt="8" custScaleX="214938" custScaleY="146528" custRadScaleRad="105670">
        <dgm:presLayoutVars>
          <dgm:bulletEnabled val="1"/>
        </dgm:presLayoutVars>
      </dgm:prSet>
      <dgm:spPr/>
    </dgm:pt>
    <dgm:pt modelId="{E6DED172-2C6C-453E-9566-29D20A2612BA}" type="pres">
      <dgm:prSet presAssocID="{E4B158F3-58EC-46F9-8119-ED69CD4EFBAB}" presName="sibTrans" presStyleLbl="sibTrans2D1" presStyleIdx="2" presStyleCnt="8"/>
      <dgm:spPr/>
    </dgm:pt>
    <dgm:pt modelId="{A792E59A-708A-47F2-AC80-36A2D7BEACCD}" type="pres">
      <dgm:prSet presAssocID="{E4B158F3-58EC-46F9-8119-ED69CD4EFBAB}" presName="connectorText" presStyleLbl="sibTrans2D1" presStyleIdx="2" presStyleCnt="8"/>
      <dgm:spPr/>
    </dgm:pt>
    <dgm:pt modelId="{7CA8557A-9665-48C2-90D2-591459F03727}" type="pres">
      <dgm:prSet presAssocID="{7C854DF4-F42D-4529-A735-4816A75D9ED6}" presName="node" presStyleLbl="node1" presStyleIdx="3" presStyleCnt="8" custScaleX="214938" custScaleY="154153" custRadScaleRad="113652" custRadScaleInc="-29003">
        <dgm:presLayoutVars>
          <dgm:bulletEnabled val="1"/>
        </dgm:presLayoutVars>
      </dgm:prSet>
      <dgm:spPr/>
    </dgm:pt>
    <dgm:pt modelId="{CF81D220-A2D5-4146-A24A-2218C76AA91B}" type="pres">
      <dgm:prSet presAssocID="{75C7C364-CC67-4F4D-B0D2-FCE351B48195}" presName="sibTrans" presStyleLbl="sibTrans2D1" presStyleIdx="3" presStyleCnt="8"/>
      <dgm:spPr/>
    </dgm:pt>
    <dgm:pt modelId="{39BC2B10-E3B0-4FAE-B5B3-4CB0EC155E42}" type="pres">
      <dgm:prSet presAssocID="{75C7C364-CC67-4F4D-B0D2-FCE351B48195}" presName="connectorText" presStyleLbl="sibTrans2D1" presStyleIdx="3" presStyleCnt="8"/>
      <dgm:spPr/>
    </dgm:pt>
    <dgm:pt modelId="{B43ECBEB-2193-4D4A-B82D-A4B575EFCDC7}" type="pres">
      <dgm:prSet presAssocID="{6320530A-6290-4EB9-B747-A7B171230735}" presName="node" presStyleLbl="node1" presStyleIdx="4" presStyleCnt="8" custScaleX="214938" custScaleY="146528" custRadScaleRad="88662" custRadScaleInc="1809">
        <dgm:presLayoutVars>
          <dgm:bulletEnabled val="1"/>
        </dgm:presLayoutVars>
      </dgm:prSet>
      <dgm:spPr/>
    </dgm:pt>
    <dgm:pt modelId="{29610BE2-8418-4FD1-AC63-B91946A0D647}" type="pres">
      <dgm:prSet presAssocID="{86C46DB2-33E4-41E9-A757-AB1E4E5019BA}" presName="sibTrans" presStyleLbl="sibTrans2D1" presStyleIdx="4" presStyleCnt="8"/>
      <dgm:spPr/>
    </dgm:pt>
    <dgm:pt modelId="{F0D52122-C884-4C01-AE15-6B9248C7C6FF}" type="pres">
      <dgm:prSet presAssocID="{86C46DB2-33E4-41E9-A757-AB1E4E5019BA}" presName="connectorText" presStyleLbl="sibTrans2D1" presStyleIdx="4" presStyleCnt="8"/>
      <dgm:spPr/>
    </dgm:pt>
    <dgm:pt modelId="{9AB352AB-C2C1-409D-9D70-F60BEAF361C7}" type="pres">
      <dgm:prSet presAssocID="{7CB3695E-20F6-43D7-ACAD-70110A854236}" presName="node" presStyleLbl="node1" presStyleIdx="5" presStyleCnt="8" custScaleX="214938" custScaleY="192592" custRadScaleRad="116876" custRadScaleInc="34552">
        <dgm:presLayoutVars>
          <dgm:bulletEnabled val="1"/>
        </dgm:presLayoutVars>
      </dgm:prSet>
      <dgm:spPr/>
    </dgm:pt>
    <dgm:pt modelId="{558B0D59-4FFA-4ACC-9AAE-3261713F0DEC}" type="pres">
      <dgm:prSet presAssocID="{1E922A61-A06A-43F4-8E46-7393D31B4AC9}" presName="sibTrans" presStyleLbl="sibTrans2D1" presStyleIdx="5" presStyleCnt="8"/>
      <dgm:spPr/>
    </dgm:pt>
    <dgm:pt modelId="{B66BA3F1-1E59-4CC7-AD2C-93FDBF87AA2C}" type="pres">
      <dgm:prSet presAssocID="{1E922A61-A06A-43F4-8E46-7393D31B4AC9}" presName="connectorText" presStyleLbl="sibTrans2D1" presStyleIdx="5" presStyleCnt="8"/>
      <dgm:spPr/>
    </dgm:pt>
    <dgm:pt modelId="{5AC06747-D3A2-4939-B7D1-EC681DCA0055}" type="pres">
      <dgm:prSet presAssocID="{0881742E-FBB9-4F10-9A96-B0A36CB17E5F}" presName="node" presStyleLbl="node1" presStyleIdx="6" presStyleCnt="8" custScaleX="214938" custScaleY="122493" custRadScaleRad="131908" custRadScaleInc="-9731">
        <dgm:presLayoutVars>
          <dgm:bulletEnabled val="1"/>
        </dgm:presLayoutVars>
      </dgm:prSet>
      <dgm:spPr/>
    </dgm:pt>
    <dgm:pt modelId="{F561E095-599F-47BF-9857-529008E61D2F}" type="pres">
      <dgm:prSet presAssocID="{6B71F205-C0B6-48BA-B4E7-9B0860B250CA}" presName="sibTrans" presStyleLbl="sibTrans2D1" presStyleIdx="6" presStyleCnt="8"/>
      <dgm:spPr/>
    </dgm:pt>
    <dgm:pt modelId="{B51B7F65-01E4-456C-B1B9-BBDBB7EC31E4}" type="pres">
      <dgm:prSet presAssocID="{6B71F205-C0B6-48BA-B4E7-9B0860B250CA}" presName="connectorText" presStyleLbl="sibTrans2D1" presStyleIdx="6" presStyleCnt="8"/>
      <dgm:spPr/>
    </dgm:pt>
    <dgm:pt modelId="{299B796F-541A-489F-8F43-FD68AA147E63}" type="pres">
      <dgm:prSet presAssocID="{60255E6E-2FF1-41E6-9312-271D44BB6DAE}" presName="node" presStyleLbl="node1" presStyleIdx="7" presStyleCnt="8" custScaleX="321198" custScaleY="174743" custRadScaleRad="122886" custRadScaleInc="-54881">
        <dgm:presLayoutVars>
          <dgm:bulletEnabled val="1"/>
        </dgm:presLayoutVars>
      </dgm:prSet>
      <dgm:spPr/>
    </dgm:pt>
    <dgm:pt modelId="{45D6AC8C-F59A-411E-A4EC-C0EAA48C8F48}" type="pres">
      <dgm:prSet presAssocID="{C74EBF3B-D2AB-470C-82F1-F5B89D3F8EF1}" presName="sibTrans" presStyleLbl="sibTrans2D1" presStyleIdx="7" presStyleCnt="8"/>
      <dgm:spPr/>
    </dgm:pt>
    <dgm:pt modelId="{FC2711B7-0C12-4107-9721-DE4E07732F73}" type="pres">
      <dgm:prSet presAssocID="{C74EBF3B-D2AB-470C-82F1-F5B89D3F8EF1}" presName="connectorText" presStyleLbl="sibTrans2D1" presStyleIdx="7" presStyleCnt="8"/>
      <dgm:spPr/>
    </dgm:pt>
  </dgm:ptLst>
  <dgm:cxnLst>
    <dgm:cxn modelId="{775B9505-68FB-4D7D-8E1B-766F74906E99}" type="presOf" srcId="{BE59E754-5191-4F0D-8814-9A82D164B85A}" destId="{85CF569E-7A6B-4D1B-BC70-5E32C6DD75C8}" srcOrd="0" destOrd="0" presId="urn:microsoft.com/office/officeart/2005/8/layout/cycle2"/>
    <dgm:cxn modelId="{7C8CE309-F7AC-4FC7-876B-F8A80BB4EAD3}" srcId="{360C9F56-7BA1-403A-A81D-B18EA4A55FF1}" destId="{7CB3695E-20F6-43D7-ACAD-70110A854236}" srcOrd="5" destOrd="0" parTransId="{E89BDD62-03F8-4454-AD71-4379CAD539F7}" sibTransId="{1E922A61-A06A-43F4-8E46-7393D31B4AC9}"/>
    <dgm:cxn modelId="{B3F9600A-54D0-4DE3-B2AA-50218DA4D60C}" srcId="{360C9F56-7BA1-403A-A81D-B18EA4A55FF1}" destId="{E1782BCB-1A95-4447-B714-B74FEC967998}" srcOrd="1" destOrd="0" parTransId="{C8A3B98D-6275-4C59-A972-58E2F3ABA97D}" sibTransId="{0272E223-AB51-4E33-AD01-54245055D6DB}"/>
    <dgm:cxn modelId="{0166D51A-3236-4087-A54B-9364A6A67E1E}" srcId="{360C9F56-7BA1-403A-A81D-B18EA4A55FF1}" destId="{7C854DF4-F42D-4529-A735-4816A75D9ED6}" srcOrd="3" destOrd="0" parTransId="{4E06B289-23C6-484D-8EA3-6425470BD90C}" sibTransId="{75C7C364-CC67-4F4D-B0D2-FCE351B48195}"/>
    <dgm:cxn modelId="{3101481E-0B60-4A96-9A58-B0400B025990}" type="presOf" srcId="{C74EBF3B-D2AB-470C-82F1-F5B89D3F8EF1}" destId="{FC2711B7-0C12-4107-9721-DE4E07732F73}" srcOrd="1" destOrd="0" presId="urn:microsoft.com/office/officeart/2005/8/layout/cycle2"/>
    <dgm:cxn modelId="{2DC8C433-5AE7-43CA-89E9-222A93082702}" type="presOf" srcId="{7C854DF4-F42D-4529-A735-4816A75D9ED6}" destId="{7CA8557A-9665-48C2-90D2-591459F03727}" srcOrd="0" destOrd="0" presId="urn:microsoft.com/office/officeart/2005/8/layout/cycle2"/>
    <dgm:cxn modelId="{FAB38B3B-1900-4184-B5D0-D431EC98A10D}" type="presOf" srcId="{BE59E754-5191-4F0D-8814-9A82D164B85A}" destId="{F61F109D-D6C8-476A-87AB-43F899BE2138}" srcOrd="1" destOrd="0" presId="urn:microsoft.com/office/officeart/2005/8/layout/cycle2"/>
    <dgm:cxn modelId="{DB1B593D-1119-43FC-81C5-DC172D2C417A}" type="presOf" srcId="{75C7C364-CC67-4F4D-B0D2-FCE351B48195}" destId="{39BC2B10-E3B0-4FAE-B5B3-4CB0EC155E42}" srcOrd="1" destOrd="0" presId="urn:microsoft.com/office/officeart/2005/8/layout/cycle2"/>
    <dgm:cxn modelId="{AB74265F-47DF-41A5-9102-802446B007C3}" srcId="{360C9F56-7BA1-403A-A81D-B18EA4A55FF1}" destId="{8F8B747A-B0A7-4B79-A161-D6CDA2C127CC}" srcOrd="2" destOrd="0" parTransId="{E1692340-BCAD-441C-8ED8-654CF9FFED0B}" sibTransId="{E4B158F3-58EC-46F9-8119-ED69CD4EFBAB}"/>
    <dgm:cxn modelId="{B97AEB5F-A168-4085-99E9-AFE782A2F451}" type="presOf" srcId="{86C46DB2-33E4-41E9-A757-AB1E4E5019BA}" destId="{29610BE2-8418-4FD1-AC63-B91946A0D647}" srcOrd="0" destOrd="0" presId="urn:microsoft.com/office/officeart/2005/8/layout/cycle2"/>
    <dgm:cxn modelId="{DBB97064-6623-413D-9274-C0F5D40E088B}" type="presOf" srcId="{8F8B747A-B0A7-4B79-A161-D6CDA2C127CC}" destId="{5DE1BCF2-6005-4AEE-BF5B-27EEA7D2A56C}" srcOrd="0" destOrd="0" presId="urn:microsoft.com/office/officeart/2005/8/layout/cycle2"/>
    <dgm:cxn modelId="{6259F364-328A-4A38-82AB-7EF5F816BEBC}" srcId="{360C9F56-7BA1-403A-A81D-B18EA4A55FF1}" destId="{0881742E-FBB9-4F10-9A96-B0A36CB17E5F}" srcOrd="6" destOrd="0" parTransId="{FA9F583D-810F-46DB-AFF9-E092DCDCCA9D}" sibTransId="{6B71F205-C0B6-48BA-B4E7-9B0860B250CA}"/>
    <dgm:cxn modelId="{D391E14E-C920-488F-BD08-19E59E2FA317}" type="presOf" srcId="{7CB3695E-20F6-43D7-ACAD-70110A854236}" destId="{9AB352AB-C2C1-409D-9D70-F60BEAF361C7}" srcOrd="0" destOrd="0" presId="urn:microsoft.com/office/officeart/2005/8/layout/cycle2"/>
    <dgm:cxn modelId="{CFC64B78-F0F3-4F20-859A-625BDA08B648}" srcId="{360C9F56-7BA1-403A-A81D-B18EA4A55FF1}" destId="{DEDBD28E-E6C4-4F63-BA32-072DE86649AE}" srcOrd="0" destOrd="0" parTransId="{E4CFA546-CD08-4696-8CCD-CF155599C7D2}" sibTransId="{BE59E754-5191-4F0D-8814-9A82D164B85A}"/>
    <dgm:cxn modelId="{5886B979-70D1-437F-97DD-AA9D813CE8B0}" type="presOf" srcId="{1E922A61-A06A-43F4-8E46-7393D31B4AC9}" destId="{B66BA3F1-1E59-4CC7-AD2C-93FDBF87AA2C}" srcOrd="1" destOrd="0" presId="urn:microsoft.com/office/officeart/2005/8/layout/cycle2"/>
    <dgm:cxn modelId="{2FA5D48B-BF0F-49AD-9368-4657399FFED3}" srcId="{360C9F56-7BA1-403A-A81D-B18EA4A55FF1}" destId="{60255E6E-2FF1-41E6-9312-271D44BB6DAE}" srcOrd="7" destOrd="0" parTransId="{5AC1239D-10EB-4B4A-B1D8-1E79E69CF982}" sibTransId="{C74EBF3B-D2AB-470C-82F1-F5B89D3F8EF1}"/>
    <dgm:cxn modelId="{0032428C-E14B-4FF7-900F-4A2FFAA085EA}" type="presOf" srcId="{DEDBD28E-E6C4-4F63-BA32-072DE86649AE}" destId="{C91BEC8F-7404-49D7-B28E-EE37B3611899}" srcOrd="0" destOrd="0" presId="urn:microsoft.com/office/officeart/2005/8/layout/cycle2"/>
    <dgm:cxn modelId="{9147FF92-C9AB-4FD5-B4EE-6B33E9EBA66F}" type="presOf" srcId="{86C46DB2-33E4-41E9-A757-AB1E4E5019BA}" destId="{F0D52122-C884-4C01-AE15-6B9248C7C6FF}" srcOrd="1" destOrd="0" presId="urn:microsoft.com/office/officeart/2005/8/layout/cycle2"/>
    <dgm:cxn modelId="{F48FE793-E971-470D-9135-C12BD2C42750}" type="presOf" srcId="{E1782BCB-1A95-4447-B714-B74FEC967998}" destId="{5E627E67-665C-4B6B-91EE-B4B5329328DE}" srcOrd="0" destOrd="0" presId="urn:microsoft.com/office/officeart/2005/8/layout/cycle2"/>
    <dgm:cxn modelId="{1338859D-F692-470A-801D-C1D622AFC624}" type="presOf" srcId="{0272E223-AB51-4E33-AD01-54245055D6DB}" destId="{CCDB47C4-873C-4EEA-AB5B-332AC6D1689A}" srcOrd="1" destOrd="0" presId="urn:microsoft.com/office/officeart/2005/8/layout/cycle2"/>
    <dgm:cxn modelId="{E7AE17A4-2F73-4D07-A674-01091DBA612A}" type="presOf" srcId="{75C7C364-CC67-4F4D-B0D2-FCE351B48195}" destId="{CF81D220-A2D5-4146-A24A-2218C76AA91B}" srcOrd="0" destOrd="0" presId="urn:microsoft.com/office/officeart/2005/8/layout/cycle2"/>
    <dgm:cxn modelId="{88B7A1A4-9176-4B5B-91E4-4B4D9506DF2B}" type="presOf" srcId="{360C9F56-7BA1-403A-A81D-B18EA4A55FF1}" destId="{07112B26-94E1-42BB-89B4-65517B8A37CE}" srcOrd="0" destOrd="0" presId="urn:microsoft.com/office/officeart/2005/8/layout/cycle2"/>
    <dgm:cxn modelId="{2FB067A8-4F6E-4690-BBAE-6502AADA865B}" type="presOf" srcId="{E4B158F3-58EC-46F9-8119-ED69CD4EFBAB}" destId="{E6DED172-2C6C-453E-9566-29D20A2612BA}" srcOrd="0" destOrd="0" presId="urn:microsoft.com/office/officeart/2005/8/layout/cycle2"/>
    <dgm:cxn modelId="{599EEFC2-C4A6-4278-A166-4DEE967058DE}" type="presOf" srcId="{C74EBF3B-D2AB-470C-82F1-F5B89D3F8EF1}" destId="{45D6AC8C-F59A-411E-A4EC-C0EAA48C8F48}" srcOrd="0" destOrd="0" presId="urn:microsoft.com/office/officeart/2005/8/layout/cycle2"/>
    <dgm:cxn modelId="{CD9C5EC8-E3E9-4217-BFF0-28818FF9E069}" type="presOf" srcId="{0881742E-FBB9-4F10-9A96-B0A36CB17E5F}" destId="{5AC06747-D3A2-4939-B7D1-EC681DCA0055}" srcOrd="0" destOrd="0" presId="urn:microsoft.com/office/officeart/2005/8/layout/cycle2"/>
    <dgm:cxn modelId="{DA5012C9-6975-494A-A6A1-37BA7A0773C6}" type="presOf" srcId="{6320530A-6290-4EB9-B747-A7B171230735}" destId="{B43ECBEB-2193-4D4A-B82D-A4B575EFCDC7}" srcOrd="0" destOrd="0" presId="urn:microsoft.com/office/officeart/2005/8/layout/cycle2"/>
    <dgm:cxn modelId="{A0E989CD-BEC9-4020-8841-1AD64A8990B7}" type="presOf" srcId="{1E922A61-A06A-43F4-8E46-7393D31B4AC9}" destId="{558B0D59-4FFA-4ACC-9AAE-3261713F0DEC}" srcOrd="0" destOrd="0" presId="urn:microsoft.com/office/officeart/2005/8/layout/cycle2"/>
    <dgm:cxn modelId="{E9D120D8-D585-434A-A122-CD2CA9FF2F7A}" type="presOf" srcId="{0272E223-AB51-4E33-AD01-54245055D6DB}" destId="{80BCAD9F-CD6F-442E-8092-1BCFF63EF68F}" srcOrd="0" destOrd="0" presId="urn:microsoft.com/office/officeart/2005/8/layout/cycle2"/>
    <dgm:cxn modelId="{8914E0EB-0484-47F1-B686-23CF56AFCF1C}" type="presOf" srcId="{6B71F205-C0B6-48BA-B4E7-9B0860B250CA}" destId="{B51B7F65-01E4-456C-B1B9-BBDBB7EC31E4}" srcOrd="1" destOrd="0" presId="urn:microsoft.com/office/officeart/2005/8/layout/cycle2"/>
    <dgm:cxn modelId="{057D73EF-4413-4150-B6AF-FEC0B67715EB}" type="presOf" srcId="{6B71F205-C0B6-48BA-B4E7-9B0860B250CA}" destId="{F561E095-599F-47BF-9857-529008E61D2F}" srcOrd="0" destOrd="0" presId="urn:microsoft.com/office/officeart/2005/8/layout/cycle2"/>
    <dgm:cxn modelId="{3DBACBF9-5E38-49D0-9C4A-244AD275833F}" srcId="{360C9F56-7BA1-403A-A81D-B18EA4A55FF1}" destId="{6320530A-6290-4EB9-B747-A7B171230735}" srcOrd="4" destOrd="0" parTransId="{DAC276A3-40CD-4B87-BF7B-5042B2291088}" sibTransId="{86C46DB2-33E4-41E9-A757-AB1E4E5019BA}"/>
    <dgm:cxn modelId="{EFAE2FFA-487F-40AD-86E4-BA7C79E72F9C}" type="presOf" srcId="{60255E6E-2FF1-41E6-9312-271D44BB6DAE}" destId="{299B796F-541A-489F-8F43-FD68AA147E63}" srcOrd="0" destOrd="0" presId="urn:microsoft.com/office/officeart/2005/8/layout/cycle2"/>
    <dgm:cxn modelId="{A3442EFE-06D0-4F54-99D0-3CF35D5413BB}" type="presOf" srcId="{E4B158F3-58EC-46F9-8119-ED69CD4EFBAB}" destId="{A792E59A-708A-47F2-AC80-36A2D7BEACCD}" srcOrd="1" destOrd="0" presId="urn:microsoft.com/office/officeart/2005/8/layout/cycle2"/>
    <dgm:cxn modelId="{0AA4E0D2-D7F7-45DF-933F-BFD83FB3F687}" type="presParOf" srcId="{07112B26-94E1-42BB-89B4-65517B8A37CE}" destId="{C91BEC8F-7404-49D7-B28E-EE37B3611899}" srcOrd="0" destOrd="0" presId="urn:microsoft.com/office/officeart/2005/8/layout/cycle2"/>
    <dgm:cxn modelId="{A7B9B74A-B964-49DB-9B09-48FA4A8F2F1A}" type="presParOf" srcId="{07112B26-94E1-42BB-89B4-65517B8A37CE}" destId="{85CF569E-7A6B-4D1B-BC70-5E32C6DD75C8}" srcOrd="1" destOrd="0" presId="urn:microsoft.com/office/officeart/2005/8/layout/cycle2"/>
    <dgm:cxn modelId="{938CB6D5-7CFE-4475-9659-5CD38300839A}" type="presParOf" srcId="{85CF569E-7A6B-4D1B-BC70-5E32C6DD75C8}" destId="{F61F109D-D6C8-476A-87AB-43F899BE2138}" srcOrd="0" destOrd="0" presId="urn:microsoft.com/office/officeart/2005/8/layout/cycle2"/>
    <dgm:cxn modelId="{BC0EF9CC-8483-412A-AD0F-33568AE7ADED}" type="presParOf" srcId="{07112B26-94E1-42BB-89B4-65517B8A37CE}" destId="{5E627E67-665C-4B6B-91EE-B4B5329328DE}" srcOrd="2" destOrd="0" presId="urn:microsoft.com/office/officeart/2005/8/layout/cycle2"/>
    <dgm:cxn modelId="{A0506E45-0AB3-41D6-B746-D09AF6DFDEA9}" type="presParOf" srcId="{07112B26-94E1-42BB-89B4-65517B8A37CE}" destId="{80BCAD9F-CD6F-442E-8092-1BCFF63EF68F}" srcOrd="3" destOrd="0" presId="urn:microsoft.com/office/officeart/2005/8/layout/cycle2"/>
    <dgm:cxn modelId="{A8FF000A-2027-4154-A8A3-95C09D51A9DA}" type="presParOf" srcId="{80BCAD9F-CD6F-442E-8092-1BCFF63EF68F}" destId="{CCDB47C4-873C-4EEA-AB5B-332AC6D1689A}" srcOrd="0" destOrd="0" presId="urn:microsoft.com/office/officeart/2005/8/layout/cycle2"/>
    <dgm:cxn modelId="{C2297D26-7A80-41C4-A1BE-E9EA167F98D6}" type="presParOf" srcId="{07112B26-94E1-42BB-89B4-65517B8A37CE}" destId="{5DE1BCF2-6005-4AEE-BF5B-27EEA7D2A56C}" srcOrd="4" destOrd="0" presId="urn:microsoft.com/office/officeart/2005/8/layout/cycle2"/>
    <dgm:cxn modelId="{091389EB-B6FE-4588-A0A0-79704755A5C1}" type="presParOf" srcId="{07112B26-94E1-42BB-89B4-65517B8A37CE}" destId="{E6DED172-2C6C-453E-9566-29D20A2612BA}" srcOrd="5" destOrd="0" presId="urn:microsoft.com/office/officeart/2005/8/layout/cycle2"/>
    <dgm:cxn modelId="{C657699C-6115-4890-98D0-441BFDAEDC2D}" type="presParOf" srcId="{E6DED172-2C6C-453E-9566-29D20A2612BA}" destId="{A792E59A-708A-47F2-AC80-36A2D7BEACCD}" srcOrd="0" destOrd="0" presId="urn:microsoft.com/office/officeart/2005/8/layout/cycle2"/>
    <dgm:cxn modelId="{7A9A8EDD-8EBE-4463-918D-29F6D40F1C2F}" type="presParOf" srcId="{07112B26-94E1-42BB-89B4-65517B8A37CE}" destId="{7CA8557A-9665-48C2-90D2-591459F03727}" srcOrd="6" destOrd="0" presId="urn:microsoft.com/office/officeart/2005/8/layout/cycle2"/>
    <dgm:cxn modelId="{92A56C5C-903B-4B1E-95CE-04E34D92FAFD}" type="presParOf" srcId="{07112B26-94E1-42BB-89B4-65517B8A37CE}" destId="{CF81D220-A2D5-4146-A24A-2218C76AA91B}" srcOrd="7" destOrd="0" presId="urn:microsoft.com/office/officeart/2005/8/layout/cycle2"/>
    <dgm:cxn modelId="{66B833A7-D5FA-47A6-B9E6-D9488B1A314C}" type="presParOf" srcId="{CF81D220-A2D5-4146-A24A-2218C76AA91B}" destId="{39BC2B10-E3B0-4FAE-B5B3-4CB0EC155E42}" srcOrd="0" destOrd="0" presId="urn:microsoft.com/office/officeart/2005/8/layout/cycle2"/>
    <dgm:cxn modelId="{27D3F3C3-84B3-4EF2-BB44-8867D5301326}" type="presParOf" srcId="{07112B26-94E1-42BB-89B4-65517B8A37CE}" destId="{B43ECBEB-2193-4D4A-B82D-A4B575EFCDC7}" srcOrd="8" destOrd="0" presId="urn:microsoft.com/office/officeart/2005/8/layout/cycle2"/>
    <dgm:cxn modelId="{B9969FAC-3C67-4890-B94D-472EBB60ECFF}" type="presParOf" srcId="{07112B26-94E1-42BB-89B4-65517B8A37CE}" destId="{29610BE2-8418-4FD1-AC63-B91946A0D647}" srcOrd="9" destOrd="0" presId="urn:microsoft.com/office/officeart/2005/8/layout/cycle2"/>
    <dgm:cxn modelId="{FFEC91B0-FFDC-4FF2-B1C7-F20EEC024095}" type="presParOf" srcId="{29610BE2-8418-4FD1-AC63-B91946A0D647}" destId="{F0D52122-C884-4C01-AE15-6B9248C7C6FF}" srcOrd="0" destOrd="0" presId="urn:microsoft.com/office/officeart/2005/8/layout/cycle2"/>
    <dgm:cxn modelId="{67C77CF3-732E-466D-9419-66AD2DBD4E1C}" type="presParOf" srcId="{07112B26-94E1-42BB-89B4-65517B8A37CE}" destId="{9AB352AB-C2C1-409D-9D70-F60BEAF361C7}" srcOrd="10" destOrd="0" presId="urn:microsoft.com/office/officeart/2005/8/layout/cycle2"/>
    <dgm:cxn modelId="{24738C00-5C6D-4AD8-A995-0B1D7B972064}" type="presParOf" srcId="{07112B26-94E1-42BB-89B4-65517B8A37CE}" destId="{558B0D59-4FFA-4ACC-9AAE-3261713F0DEC}" srcOrd="11" destOrd="0" presId="urn:microsoft.com/office/officeart/2005/8/layout/cycle2"/>
    <dgm:cxn modelId="{E25F91B0-B404-4BBF-BF12-B30CB3FF41A1}" type="presParOf" srcId="{558B0D59-4FFA-4ACC-9AAE-3261713F0DEC}" destId="{B66BA3F1-1E59-4CC7-AD2C-93FDBF87AA2C}" srcOrd="0" destOrd="0" presId="urn:microsoft.com/office/officeart/2005/8/layout/cycle2"/>
    <dgm:cxn modelId="{B2AFE372-B139-4FE3-8A58-63DAF2C7A60E}" type="presParOf" srcId="{07112B26-94E1-42BB-89B4-65517B8A37CE}" destId="{5AC06747-D3A2-4939-B7D1-EC681DCA0055}" srcOrd="12" destOrd="0" presId="urn:microsoft.com/office/officeart/2005/8/layout/cycle2"/>
    <dgm:cxn modelId="{97206987-D9E8-413C-91CE-A6D4B5F3AD14}" type="presParOf" srcId="{07112B26-94E1-42BB-89B4-65517B8A37CE}" destId="{F561E095-599F-47BF-9857-529008E61D2F}" srcOrd="13" destOrd="0" presId="urn:microsoft.com/office/officeart/2005/8/layout/cycle2"/>
    <dgm:cxn modelId="{B3195585-EA3B-419E-B7DB-73ED52EAA830}" type="presParOf" srcId="{F561E095-599F-47BF-9857-529008E61D2F}" destId="{B51B7F65-01E4-456C-B1B9-BBDBB7EC31E4}" srcOrd="0" destOrd="0" presId="urn:microsoft.com/office/officeart/2005/8/layout/cycle2"/>
    <dgm:cxn modelId="{7A6E09BD-12AD-4D45-BD3A-9C6594936800}" type="presParOf" srcId="{07112B26-94E1-42BB-89B4-65517B8A37CE}" destId="{299B796F-541A-489F-8F43-FD68AA147E63}" srcOrd="14" destOrd="0" presId="urn:microsoft.com/office/officeart/2005/8/layout/cycle2"/>
    <dgm:cxn modelId="{8FD3895F-402C-4702-B8A8-AADCFEF08FA3}" type="presParOf" srcId="{07112B26-94E1-42BB-89B4-65517B8A37CE}" destId="{45D6AC8C-F59A-411E-A4EC-C0EAA48C8F48}" srcOrd="15" destOrd="0" presId="urn:microsoft.com/office/officeart/2005/8/layout/cycle2"/>
    <dgm:cxn modelId="{49074D6E-C216-43D4-86A9-9B62B3F16791}" type="presParOf" srcId="{45D6AC8C-F59A-411E-A4EC-C0EAA48C8F48}" destId="{FC2711B7-0C12-4107-9721-DE4E07732F7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6C04CC-ED82-4A60-9E65-95F40341AF9D}" type="doc">
      <dgm:prSet loTypeId="urn:microsoft.com/office/officeart/2005/8/layout/hList6" loCatId="list" qsTypeId="urn:microsoft.com/office/officeart/2005/8/quickstyle/3d2" qsCatId="3D" csTypeId="urn:microsoft.com/office/officeart/2005/8/colors/accent1_2" csCatId="accent1" phldr="1"/>
      <dgm:spPr/>
      <dgm:t>
        <a:bodyPr/>
        <a:lstStyle/>
        <a:p>
          <a:endParaRPr lang="en-GB"/>
        </a:p>
      </dgm:t>
    </dgm:pt>
    <dgm:pt modelId="{1D092A42-0736-4514-9143-2E2DA9D29EBD}">
      <dgm:prSet phldrT="[Text]"/>
      <dgm:spPr>
        <a:solidFill>
          <a:srgbClr val="802528"/>
        </a:solidFill>
      </dgm:spPr>
      <dgm:t>
        <a:bodyPr/>
        <a:lstStyle/>
        <a:p>
          <a:r>
            <a:rPr lang="en-US" altLang="fr-FR" dirty="0">
              <a:latin typeface="+mn-lt"/>
              <a:ea typeface="Times New Roman" panose="02020603050405020304" pitchFamily="18" charset="0"/>
              <a:cs typeface="Arial" panose="020B0604020202020204" pitchFamily="34" charset="0"/>
            </a:rPr>
            <a:t>Zonta International strives to promote and protect the human rights of all women/girls and to reduce violence against women.</a:t>
          </a:r>
          <a:endParaRPr lang="en-GB" dirty="0">
            <a:latin typeface="+mn-lt"/>
          </a:endParaRPr>
        </a:p>
      </dgm:t>
    </dgm:pt>
    <dgm:pt modelId="{389D84E0-7C88-4DBF-A718-EAA61AB14BC5}" type="parTrans" cxnId="{7623CFF3-9420-45F8-9723-14313CA068F9}">
      <dgm:prSet/>
      <dgm:spPr/>
      <dgm:t>
        <a:bodyPr/>
        <a:lstStyle/>
        <a:p>
          <a:endParaRPr lang="en-GB"/>
        </a:p>
      </dgm:t>
    </dgm:pt>
    <dgm:pt modelId="{40DAF966-9217-4984-B1CB-22B4CF7D66A8}" type="sibTrans" cxnId="{7623CFF3-9420-45F8-9723-14313CA068F9}">
      <dgm:prSet/>
      <dgm:spPr/>
      <dgm:t>
        <a:bodyPr/>
        <a:lstStyle/>
        <a:p>
          <a:endParaRPr lang="en-GB"/>
        </a:p>
      </dgm:t>
    </dgm:pt>
    <dgm:pt modelId="{2FF52673-1E7E-4154-8700-141F9695CEDA}">
      <dgm:prSet phldrT="[Text]"/>
      <dgm:spPr>
        <a:solidFill>
          <a:srgbClr val="802528"/>
        </a:solidFill>
      </dgm:spPr>
      <dgm:t>
        <a:bodyPr/>
        <a:lstStyle/>
        <a:p>
          <a:r>
            <a:rPr lang="en-US" altLang="fr-FR" dirty="0">
              <a:latin typeface="+mn-lt"/>
              <a:ea typeface="Calibri" panose="020F0502020204030204" pitchFamily="34" charset="0"/>
              <a:cs typeface="Times New Roman" panose="02020603050405020304" pitchFamily="18" charset="0"/>
            </a:rPr>
            <a:t>Whether in Europe or anywhere else in the world</a:t>
          </a:r>
          <a:r>
            <a:rPr lang="en-GB" altLang="fr-FR" dirty="0">
              <a:latin typeface="+mn-lt"/>
              <a:ea typeface="Calibri" panose="020F0502020204030204" pitchFamily="34" charset="0"/>
              <a:cs typeface="Times New Roman" panose="02020603050405020304" pitchFamily="18" charset="0"/>
            </a:rPr>
            <a:t>, </a:t>
          </a:r>
          <a:r>
            <a:rPr lang="en-GB" altLang="fr-FR" dirty="0" err="1">
              <a:latin typeface="+mn-lt"/>
              <a:ea typeface="Calibri" panose="020F0502020204030204" pitchFamily="34" charset="0"/>
              <a:cs typeface="Times New Roman" panose="02020603050405020304" pitchFamily="18" charset="0"/>
            </a:rPr>
            <a:t>Zontians</a:t>
          </a:r>
          <a:r>
            <a:rPr lang="en-GB" altLang="fr-FR" dirty="0">
              <a:latin typeface="+mn-lt"/>
              <a:ea typeface="Calibri" panose="020F0502020204030204" pitchFamily="34" charset="0"/>
              <a:cs typeface="Times New Roman" panose="02020603050405020304" pitchFamily="18" charset="0"/>
            </a:rPr>
            <a:t> can use the Istanbul Convention as a tool for advocacy! </a:t>
          </a:r>
          <a:endParaRPr lang="en-GB" dirty="0">
            <a:latin typeface="+mn-lt"/>
          </a:endParaRPr>
        </a:p>
      </dgm:t>
    </dgm:pt>
    <dgm:pt modelId="{BCEBAC3E-3843-4E6A-87B6-234B4C3D4855}" type="parTrans" cxnId="{242324BB-B112-4E70-992A-1411AEEAC060}">
      <dgm:prSet/>
      <dgm:spPr/>
      <dgm:t>
        <a:bodyPr/>
        <a:lstStyle/>
        <a:p>
          <a:endParaRPr lang="en-GB"/>
        </a:p>
      </dgm:t>
    </dgm:pt>
    <dgm:pt modelId="{7345C59C-9725-4523-9678-9B2B1BAA7FC5}" type="sibTrans" cxnId="{242324BB-B112-4E70-992A-1411AEEAC060}">
      <dgm:prSet/>
      <dgm:spPr/>
      <dgm:t>
        <a:bodyPr/>
        <a:lstStyle/>
        <a:p>
          <a:endParaRPr lang="en-GB"/>
        </a:p>
      </dgm:t>
    </dgm:pt>
    <dgm:pt modelId="{5ADC5FFD-F3B7-483D-B847-587029B854DB}">
      <dgm:prSet phldrT="[Text]"/>
      <dgm:spPr>
        <a:solidFill>
          <a:srgbClr val="802528"/>
        </a:solidFill>
      </dgm:spPr>
      <dgm:t>
        <a:bodyPr/>
        <a:lstStyle/>
        <a:p>
          <a:r>
            <a:rPr lang="en-US" altLang="fr-FR" b="0">
              <a:latin typeface="+mn-lt"/>
              <a:ea typeface="Calibri" panose="020F0502020204030204" pitchFamily="34" charset="0"/>
              <a:cs typeface="Arial" panose="020B0604020202020204" pitchFamily="34" charset="0"/>
            </a:rPr>
            <a:t>The Istanbul Convention will give more strength to the ‘Zonta says NO!’ </a:t>
          </a:r>
          <a:r>
            <a:rPr lang="fr-FR" altLang="fr-FR" b="0">
              <a:latin typeface="+mn-lt"/>
              <a:ea typeface="Calibri" panose="020F0502020204030204" pitchFamily="34" charset="0"/>
              <a:cs typeface="Helvetica" panose="020B0604020202020204" pitchFamily="34" charset="0"/>
            </a:rPr>
            <a:t>campaign</a:t>
          </a:r>
          <a:r>
            <a:rPr lang="en-US" altLang="fr-FR" b="0">
              <a:latin typeface="+mn-lt"/>
              <a:ea typeface="Calibri" panose="020F0502020204030204" pitchFamily="34" charset="0"/>
              <a:cs typeface="Arial" panose="020B0604020202020204" pitchFamily="34" charset="0"/>
            </a:rPr>
            <a:t>!</a:t>
          </a:r>
          <a:endParaRPr lang="en-GB" b="0" dirty="0">
            <a:latin typeface="+mn-lt"/>
          </a:endParaRPr>
        </a:p>
      </dgm:t>
    </dgm:pt>
    <dgm:pt modelId="{D64CD87C-025C-4A90-93D1-79D559A87799}" type="parTrans" cxnId="{0E7BF486-66F4-4B79-B582-D10A32B06D00}">
      <dgm:prSet/>
      <dgm:spPr/>
      <dgm:t>
        <a:bodyPr/>
        <a:lstStyle/>
        <a:p>
          <a:endParaRPr lang="en-GB"/>
        </a:p>
      </dgm:t>
    </dgm:pt>
    <dgm:pt modelId="{C22E4348-17B6-4E29-8F6C-3C5EF573B6A9}" type="sibTrans" cxnId="{0E7BF486-66F4-4B79-B582-D10A32B06D00}">
      <dgm:prSet/>
      <dgm:spPr/>
      <dgm:t>
        <a:bodyPr/>
        <a:lstStyle/>
        <a:p>
          <a:endParaRPr lang="en-GB"/>
        </a:p>
      </dgm:t>
    </dgm:pt>
    <dgm:pt modelId="{184D8819-F26F-40D4-B24F-359A5FFE480B}" type="pres">
      <dgm:prSet presAssocID="{986C04CC-ED82-4A60-9E65-95F40341AF9D}" presName="Name0" presStyleCnt="0">
        <dgm:presLayoutVars>
          <dgm:dir/>
          <dgm:resizeHandles val="exact"/>
        </dgm:presLayoutVars>
      </dgm:prSet>
      <dgm:spPr/>
    </dgm:pt>
    <dgm:pt modelId="{7FAD3E01-F5D7-461F-9A8A-4AEB2D1B1474}" type="pres">
      <dgm:prSet presAssocID="{1D092A42-0736-4514-9143-2E2DA9D29EBD}" presName="node" presStyleLbl="node1" presStyleIdx="0" presStyleCnt="3" custLinFactX="-34549" custLinFactNeighborX="-100000" custLinFactNeighborY="-3153">
        <dgm:presLayoutVars>
          <dgm:bulletEnabled val="1"/>
        </dgm:presLayoutVars>
      </dgm:prSet>
      <dgm:spPr/>
    </dgm:pt>
    <dgm:pt modelId="{1C8D6ED8-5EBD-4F56-B7F1-AF531D7D696C}" type="pres">
      <dgm:prSet presAssocID="{40DAF966-9217-4984-B1CB-22B4CF7D66A8}" presName="sibTrans" presStyleCnt="0"/>
      <dgm:spPr/>
    </dgm:pt>
    <dgm:pt modelId="{0E1966E7-B897-45F2-B08E-CDA697C34A22}" type="pres">
      <dgm:prSet presAssocID="{2FF52673-1E7E-4154-8700-141F9695CEDA}" presName="node" presStyleLbl="node1" presStyleIdx="1" presStyleCnt="3" custLinFactNeighborX="1" custLinFactNeighborY="154">
        <dgm:presLayoutVars>
          <dgm:bulletEnabled val="1"/>
        </dgm:presLayoutVars>
      </dgm:prSet>
      <dgm:spPr/>
    </dgm:pt>
    <dgm:pt modelId="{E74B6A76-DCB0-472E-925B-0D16E63976B9}" type="pres">
      <dgm:prSet presAssocID="{7345C59C-9725-4523-9678-9B2B1BAA7FC5}" presName="sibTrans" presStyleCnt="0"/>
      <dgm:spPr/>
    </dgm:pt>
    <dgm:pt modelId="{039EB27B-72D1-420B-9646-8B7D08CAD039}" type="pres">
      <dgm:prSet presAssocID="{5ADC5FFD-F3B7-483D-B847-587029B854DB}" presName="node" presStyleLbl="node1" presStyleIdx="2" presStyleCnt="3">
        <dgm:presLayoutVars>
          <dgm:bulletEnabled val="1"/>
        </dgm:presLayoutVars>
      </dgm:prSet>
      <dgm:spPr/>
    </dgm:pt>
  </dgm:ptLst>
  <dgm:cxnLst>
    <dgm:cxn modelId="{0E7BF486-66F4-4B79-B582-D10A32B06D00}" srcId="{986C04CC-ED82-4A60-9E65-95F40341AF9D}" destId="{5ADC5FFD-F3B7-483D-B847-587029B854DB}" srcOrd="2" destOrd="0" parTransId="{D64CD87C-025C-4A90-93D1-79D559A87799}" sibTransId="{C22E4348-17B6-4E29-8F6C-3C5EF573B6A9}"/>
    <dgm:cxn modelId="{2A9E778C-CA9D-462C-A797-E8A76E4F8112}" type="presOf" srcId="{986C04CC-ED82-4A60-9E65-95F40341AF9D}" destId="{184D8819-F26F-40D4-B24F-359A5FFE480B}" srcOrd="0" destOrd="0" presId="urn:microsoft.com/office/officeart/2005/8/layout/hList6"/>
    <dgm:cxn modelId="{2CBE02A9-C857-4746-84CE-16BE8A70D12D}" type="presOf" srcId="{1D092A42-0736-4514-9143-2E2DA9D29EBD}" destId="{7FAD3E01-F5D7-461F-9A8A-4AEB2D1B1474}" srcOrd="0" destOrd="0" presId="urn:microsoft.com/office/officeart/2005/8/layout/hList6"/>
    <dgm:cxn modelId="{A73FA3AE-C343-4BE7-961A-7404EC7DA13A}" type="presOf" srcId="{2FF52673-1E7E-4154-8700-141F9695CEDA}" destId="{0E1966E7-B897-45F2-B08E-CDA697C34A22}" srcOrd="0" destOrd="0" presId="urn:microsoft.com/office/officeart/2005/8/layout/hList6"/>
    <dgm:cxn modelId="{242324BB-B112-4E70-992A-1411AEEAC060}" srcId="{986C04CC-ED82-4A60-9E65-95F40341AF9D}" destId="{2FF52673-1E7E-4154-8700-141F9695CEDA}" srcOrd="1" destOrd="0" parTransId="{BCEBAC3E-3843-4E6A-87B6-234B4C3D4855}" sibTransId="{7345C59C-9725-4523-9678-9B2B1BAA7FC5}"/>
    <dgm:cxn modelId="{7AAE50C3-8E31-4276-A586-CC6CC226BA0F}" type="presOf" srcId="{5ADC5FFD-F3B7-483D-B847-587029B854DB}" destId="{039EB27B-72D1-420B-9646-8B7D08CAD039}" srcOrd="0" destOrd="0" presId="urn:microsoft.com/office/officeart/2005/8/layout/hList6"/>
    <dgm:cxn modelId="{7623CFF3-9420-45F8-9723-14313CA068F9}" srcId="{986C04CC-ED82-4A60-9E65-95F40341AF9D}" destId="{1D092A42-0736-4514-9143-2E2DA9D29EBD}" srcOrd="0" destOrd="0" parTransId="{389D84E0-7C88-4DBF-A718-EAA61AB14BC5}" sibTransId="{40DAF966-9217-4984-B1CB-22B4CF7D66A8}"/>
    <dgm:cxn modelId="{278CD7B3-CF5C-4821-98F7-327AE1699627}" type="presParOf" srcId="{184D8819-F26F-40D4-B24F-359A5FFE480B}" destId="{7FAD3E01-F5D7-461F-9A8A-4AEB2D1B1474}" srcOrd="0" destOrd="0" presId="urn:microsoft.com/office/officeart/2005/8/layout/hList6"/>
    <dgm:cxn modelId="{7052D784-1FF7-4F84-BEAA-EABFB69F80D2}" type="presParOf" srcId="{184D8819-F26F-40D4-B24F-359A5FFE480B}" destId="{1C8D6ED8-5EBD-4F56-B7F1-AF531D7D696C}" srcOrd="1" destOrd="0" presId="urn:microsoft.com/office/officeart/2005/8/layout/hList6"/>
    <dgm:cxn modelId="{251CAB36-39D3-4530-92BF-5A3AEF1C2993}" type="presParOf" srcId="{184D8819-F26F-40D4-B24F-359A5FFE480B}" destId="{0E1966E7-B897-45F2-B08E-CDA697C34A22}" srcOrd="2" destOrd="0" presId="urn:microsoft.com/office/officeart/2005/8/layout/hList6"/>
    <dgm:cxn modelId="{B8C3171F-AB02-4A15-B018-B7C94A331B45}" type="presParOf" srcId="{184D8819-F26F-40D4-B24F-359A5FFE480B}" destId="{E74B6A76-DCB0-472E-925B-0D16E63976B9}" srcOrd="3" destOrd="0" presId="urn:microsoft.com/office/officeart/2005/8/layout/hList6"/>
    <dgm:cxn modelId="{98C64632-D48A-49DE-928C-E7A14F06765A}" type="presParOf" srcId="{184D8819-F26F-40D4-B24F-359A5FFE480B}" destId="{039EB27B-72D1-420B-9646-8B7D08CAD039}"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9AA71A-F15F-4CA8-A06D-23347F3A1259}">
      <dsp:nvSpPr>
        <dsp:cNvPr id="0" name=""/>
        <dsp:cNvSpPr/>
      </dsp:nvSpPr>
      <dsp:spPr>
        <a:xfrm>
          <a:off x="0" y="78009"/>
          <a:ext cx="5505719" cy="562770"/>
        </a:xfrm>
        <a:prstGeom prst="roundRect">
          <a:avLst/>
        </a:prstGeom>
        <a:solidFill>
          <a:srgbClr val="802528"/>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t>The Conference of International Non-governmental Organizations (INGOs) is recognized as an institution of the </a:t>
          </a:r>
          <a:r>
            <a:rPr lang="en-GB" sz="1200" kern="1200" dirty="0" err="1"/>
            <a:t>CoE</a:t>
          </a:r>
          <a:endParaRPr lang="en-GB" sz="1200" kern="1200" dirty="0"/>
        </a:p>
      </dsp:txBody>
      <dsp:txXfrm>
        <a:off x="27472" y="105481"/>
        <a:ext cx="5450775" cy="507826"/>
      </dsp:txXfrm>
    </dsp:sp>
    <dsp:sp modelId="{B290BB24-5FDF-4423-A8C2-5444F0BCF77D}">
      <dsp:nvSpPr>
        <dsp:cNvPr id="0" name=""/>
        <dsp:cNvSpPr/>
      </dsp:nvSpPr>
      <dsp:spPr>
        <a:xfrm>
          <a:off x="0" y="661365"/>
          <a:ext cx="5505719" cy="511158"/>
        </a:xfrm>
        <a:prstGeom prst="roundRect">
          <a:avLst/>
        </a:prstGeom>
        <a:solidFill>
          <a:srgbClr val="F5BD47"/>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t>The Conference is one of the four institutional pillars of the Council of Europe “</a:t>
          </a:r>
          <a:r>
            <a:rPr lang="en-GB" sz="1200" kern="1200" dirty="0" err="1"/>
            <a:t>quadrilogue</a:t>
          </a:r>
          <a:r>
            <a:rPr lang="en-GB" sz="1200" kern="1200" dirty="0"/>
            <a:t>” and is composed of about 320 INGOs</a:t>
          </a:r>
        </a:p>
      </dsp:txBody>
      <dsp:txXfrm>
        <a:off x="24953" y="686318"/>
        <a:ext cx="5455813" cy="461252"/>
      </dsp:txXfrm>
    </dsp:sp>
    <dsp:sp modelId="{EF144204-E030-4994-9219-0D469EF95F14}">
      <dsp:nvSpPr>
        <dsp:cNvPr id="0" name=""/>
        <dsp:cNvSpPr/>
      </dsp:nvSpPr>
      <dsp:spPr>
        <a:xfrm>
          <a:off x="0" y="1196190"/>
          <a:ext cx="5505719" cy="541047"/>
        </a:xfrm>
        <a:prstGeom prst="roundRect">
          <a:avLst/>
        </a:prstGeom>
        <a:solidFill>
          <a:srgbClr val="005F71"/>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t>The Conference is the chief body representing INGOs with participatory status, the official voice of Europe’s civil society</a:t>
          </a:r>
        </a:p>
      </dsp:txBody>
      <dsp:txXfrm>
        <a:off x="26412" y="1222602"/>
        <a:ext cx="5452895" cy="488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68C29-E329-4C8E-8E34-4CF92F2E9D46}">
      <dsp:nvSpPr>
        <dsp:cNvPr id="0" name=""/>
        <dsp:cNvSpPr/>
      </dsp:nvSpPr>
      <dsp:spPr>
        <a:xfrm>
          <a:off x="0" y="0"/>
          <a:ext cx="5815652" cy="1157294"/>
        </a:xfrm>
        <a:prstGeom prst="rect">
          <a:avLst/>
        </a:prstGeom>
        <a:solidFill>
          <a:srgbClr val="802528"/>
        </a:solidFill>
        <a:ln>
          <a:noFill/>
        </a:ln>
        <a:effectLst/>
        <a:sp3d extrusionH="50600">
          <a:bevelT w="80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b="1" kern="1200" dirty="0"/>
            <a:t>The Conference of INGOs</a:t>
          </a:r>
        </a:p>
      </dsp:txBody>
      <dsp:txXfrm>
        <a:off x="0" y="0"/>
        <a:ext cx="5815652" cy="1157294"/>
      </dsp:txXfrm>
    </dsp:sp>
    <dsp:sp modelId="{31684827-9057-49C0-A132-A1E0F90648A1}">
      <dsp:nvSpPr>
        <dsp:cNvPr id="0" name=""/>
        <dsp:cNvSpPr/>
      </dsp:nvSpPr>
      <dsp:spPr>
        <a:xfrm>
          <a:off x="2839" y="1157294"/>
          <a:ext cx="1936657" cy="2430318"/>
        </a:xfrm>
        <a:prstGeom prst="rect">
          <a:avLst/>
        </a:prstGeom>
        <a:solidFill>
          <a:srgbClr val="005F71"/>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Identifies the general action needed to organize its participation</a:t>
          </a:r>
        </a:p>
      </dsp:txBody>
      <dsp:txXfrm>
        <a:off x="2839" y="1157294"/>
        <a:ext cx="1936657" cy="2430318"/>
      </dsp:txXfrm>
    </dsp:sp>
    <dsp:sp modelId="{32070C5A-DB6A-4457-BECD-FB657D45626C}">
      <dsp:nvSpPr>
        <dsp:cNvPr id="0" name=""/>
        <dsp:cNvSpPr/>
      </dsp:nvSpPr>
      <dsp:spPr>
        <a:xfrm>
          <a:off x="1939497" y="1157294"/>
          <a:ext cx="1936657" cy="2430318"/>
        </a:xfrm>
        <a:prstGeom prst="rect">
          <a:avLst/>
        </a:prstGeom>
        <a:solidFill>
          <a:srgbClr val="A9A8A9"/>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Helps to affirm the political role of civil society at the CoE</a:t>
          </a:r>
        </a:p>
      </dsp:txBody>
      <dsp:txXfrm>
        <a:off x="1939497" y="1157294"/>
        <a:ext cx="1936657" cy="2430318"/>
      </dsp:txXfrm>
    </dsp:sp>
    <dsp:sp modelId="{08C07807-6809-45DE-97D4-B33971F89609}">
      <dsp:nvSpPr>
        <dsp:cNvPr id="0" name=""/>
        <dsp:cNvSpPr/>
      </dsp:nvSpPr>
      <dsp:spPr>
        <a:xfrm>
          <a:off x="3876154" y="1157294"/>
          <a:ext cx="1936657" cy="2430318"/>
        </a:xfrm>
        <a:prstGeom prst="rect">
          <a:avLst/>
        </a:prstGeom>
        <a:solidFill>
          <a:srgbClr val="F5BD47"/>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Decides on policy lines and defines and adopts action programs</a:t>
          </a:r>
        </a:p>
      </dsp:txBody>
      <dsp:txXfrm>
        <a:off x="3876154" y="1157294"/>
        <a:ext cx="1936657" cy="2430318"/>
      </dsp:txXfrm>
    </dsp:sp>
    <dsp:sp modelId="{52A50DB6-EA03-465F-8D84-6B9A5394219B}">
      <dsp:nvSpPr>
        <dsp:cNvPr id="0" name=""/>
        <dsp:cNvSpPr/>
      </dsp:nvSpPr>
      <dsp:spPr>
        <a:xfrm>
          <a:off x="0" y="3587613"/>
          <a:ext cx="5815652" cy="270035"/>
        </a:xfrm>
        <a:prstGeom prst="rect">
          <a:avLst/>
        </a:prstGeom>
        <a:solidFill>
          <a:srgbClr val="802528"/>
        </a:solidFill>
        <a:ln>
          <a:noFill/>
        </a:ln>
        <a:effectLst/>
        <a:sp3d extrusionH="50600">
          <a:bevelT w="80600" h="80600" prst="relaxedInset"/>
          <a:bevelB w="80600" h="80600" prst="relaxedInset"/>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68C29-E329-4C8E-8E34-4CF92F2E9D46}">
      <dsp:nvSpPr>
        <dsp:cNvPr id="0" name=""/>
        <dsp:cNvSpPr/>
      </dsp:nvSpPr>
      <dsp:spPr>
        <a:xfrm>
          <a:off x="0" y="0"/>
          <a:ext cx="5815652" cy="1157294"/>
        </a:xfrm>
        <a:prstGeom prst="rect">
          <a:avLst/>
        </a:prstGeom>
        <a:solidFill>
          <a:srgbClr val="802528"/>
        </a:solidFill>
        <a:ln>
          <a:noFill/>
        </a:ln>
        <a:effectLst/>
        <a:sp3d extrusionH="50600">
          <a:bevelT w="80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b="1" kern="1200" dirty="0"/>
            <a:t>Thematic Committees</a:t>
          </a:r>
        </a:p>
      </dsp:txBody>
      <dsp:txXfrm>
        <a:off x="0" y="0"/>
        <a:ext cx="5815652" cy="1157294"/>
      </dsp:txXfrm>
    </dsp:sp>
    <dsp:sp modelId="{31684827-9057-49C0-A132-A1E0F90648A1}">
      <dsp:nvSpPr>
        <dsp:cNvPr id="0" name=""/>
        <dsp:cNvSpPr/>
      </dsp:nvSpPr>
      <dsp:spPr>
        <a:xfrm>
          <a:off x="2839" y="1157294"/>
          <a:ext cx="1936657" cy="2430318"/>
        </a:xfrm>
        <a:prstGeom prst="rect">
          <a:avLst/>
        </a:prstGeom>
        <a:solidFill>
          <a:srgbClr val="005F71"/>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Human Rights </a:t>
          </a:r>
        </a:p>
      </dsp:txBody>
      <dsp:txXfrm>
        <a:off x="2839" y="1157294"/>
        <a:ext cx="1936657" cy="2430318"/>
      </dsp:txXfrm>
    </dsp:sp>
    <dsp:sp modelId="{32070C5A-DB6A-4457-BECD-FB657D45626C}">
      <dsp:nvSpPr>
        <dsp:cNvPr id="0" name=""/>
        <dsp:cNvSpPr/>
      </dsp:nvSpPr>
      <dsp:spPr>
        <a:xfrm>
          <a:off x="1939497" y="1157294"/>
          <a:ext cx="1936657" cy="2430318"/>
        </a:xfrm>
        <a:prstGeom prst="rect">
          <a:avLst/>
        </a:prstGeom>
        <a:solidFill>
          <a:srgbClr val="A9A8A9"/>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Democracy, Social Cohesion and Global Challenges</a:t>
          </a:r>
        </a:p>
      </dsp:txBody>
      <dsp:txXfrm>
        <a:off x="1939497" y="1157294"/>
        <a:ext cx="1936657" cy="2430318"/>
      </dsp:txXfrm>
    </dsp:sp>
    <dsp:sp modelId="{08C07807-6809-45DE-97D4-B33971F89609}">
      <dsp:nvSpPr>
        <dsp:cNvPr id="0" name=""/>
        <dsp:cNvSpPr/>
      </dsp:nvSpPr>
      <dsp:spPr>
        <a:xfrm>
          <a:off x="3876154" y="1157294"/>
          <a:ext cx="1936657" cy="2430318"/>
        </a:xfrm>
        <a:prstGeom prst="rect">
          <a:avLst/>
        </a:prstGeom>
        <a:solidFill>
          <a:srgbClr val="F5BD47"/>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Education and Culture</a:t>
          </a:r>
        </a:p>
      </dsp:txBody>
      <dsp:txXfrm>
        <a:off x="3876154" y="1157294"/>
        <a:ext cx="1936657" cy="2430318"/>
      </dsp:txXfrm>
    </dsp:sp>
    <dsp:sp modelId="{52A50DB6-EA03-465F-8D84-6B9A5394219B}">
      <dsp:nvSpPr>
        <dsp:cNvPr id="0" name=""/>
        <dsp:cNvSpPr/>
      </dsp:nvSpPr>
      <dsp:spPr>
        <a:xfrm>
          <a:off x="0" y="3587613"/>
          <a:ext cx="5815652" cy="270035"/>
        </a:xfrm>
        <a:prstGeom prst="rect">
          <a:avLst/>
        </a:prstGeom>
        <a:solidFill>
          <a:srgbClr val="802528"/>
        </a:solidFill>
        <a:ln>
          <a:noFill/>
        </a:ln>
        <a:effectLst/>
        <a:sp3d extrusionH="50600">
          <a:bevelT w="80600" h="80600" prst="relaxedInset"/>
          <a:bevelB w="80600" h="80600" prst="relaxedInset"/>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BEC8F-7404-49D7-B28E-EE37B3611899}">
      <dsp:nvSpPr>
        <dsp:cNvPr id="0" name=""/>
        <dsp:cNvSpPr/>
      </dsp:nvSpPr>
      <dsp:spPr>
        <a:xfrm>
          <a:off x="2570039" y="22467"/>
          <a:ext cx="1703475" cy="1161296"/>
        </a:xfrm>
        <a:prstGeom prst="ellipse">
          <a:avLst/>
        </a:prstGeom>
        <a:solidFill>
          <a:srgbClr val="8025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Visibility and trust</a:t>
          </a:r>
        </a:p>
      </dsp:txBody>
      <dsp:txXfrm>
        <a:off x="2819507" y="192535"/>
        <a:ext cx="1204539" cy="821160"/>
      </dsp:txXfrm>
    </dsp:sp>
    <dsp:sp modelId="{85CF569E-7A6B-4D1B-BC70-5E32C6DD75C8}">
      <dsp:nvSpPr>
        <dsp:cNvPr id="0" name=""/>
        <dsp:cNvSpPr/>
      </dsp:nvSpPr>
      <dsp:spPr>
        <a:xfrm rot="11409652">
          <a:off x="4059525" y="595572"/>
          <a:ext cx="132785" cy="2674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4099048" y="652583"/>
        <a:ext cx="92950" cy="160489"/>
      </dsp:txXfrm>
    </dsp:sp>
    <dsp:sp modelId="{5E627E67-665C-4B6B-91EE-B4B5329328DE}">
      <dsp:nvSpPr>
        <dsp:cNvPr id="0" name=""/>
        <dsp:cNvSpPr/>
      </dsp:nvSpPr>
      <dsp:spPr>
        <a:xfrm>
          <a:off x="3980597" y="152402"/>
          <a:ext cx="1666090" cy="1400335"/>
        </a:xfrm>
        <a:prstGeom prst="ellipse">
          <a:avLst/>
        </a:prstGeom>
        <a:solidFill>
          <a:srgbClr val="8025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Contributes directly to debates, resolutions or recommendations</a:t>
          </a:r>
        </a:p>
      </dsp:txBody>
      <dsp:txXfrm>
        <a:off x="4224590" y="357476"/>
        <a:ext cx="1178104" cy="990187"/>
      </dsp:txXfrm>
    </dsp:sp>
    <dsp:sp modelId="{80BCAD9F-CD6F-442E-8092-1BCFF63EF68F}">
      <dsp:nvSpPr>
        <dsp:cNvPr id="0" name=""/>
        <dsp:cNvSpPr/>
      </dsp:nvSpPr>
      <dsp:spPr>
        <a:xfrm rot="15403006">
          <a:off x="4913234" y="1327182"/>
          <a:ext cx="88057" cy="2674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4929477" y="1393534"/>
        <a:ext cx="61640" cy="160489"/>
      </dsp:txXfrm>
    </dsp:sp>
    <dsp:sp modelId="{5DE1BCF2-6005-4AEE-BF5B-27EEA7D2A56C}">
      <dsp:nvSpPr>
        <dsp:cNvPr id="0" name=""/>
        <dsp:cNvSpPr/>
      </dsp:nvSpPr>
      <dsp:spPr>
        <a:xfrm>
          <a:off x="4221204" y="1370271"/>
          <a:ext cx="1703475" cy="1161296"/>
        </a:xfrm>
        <a:prstGeom prst="ellipse">
          <a:avLst/>
        </a:prstGeom>
        <a:solidFill>
          <a:srgbClr val="8025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Part of the consultation processes</a:t>
          </a:r>
        </a:p>
      </dsp:txBody>
      <dsp:txXfrm>
        <a:off x="4470672" y="1540339"/>
        <a:ext cx="1204539" cy="821160"/>
      </dsp:txXfrm>
    </dsp:sp>
    <dsp:sp modelId="{E6DED172-2C6C-453E-9566-29D20A2612BA}">
      <dsp:nvSpPr>
        <dsp:cNvPr id="0" name=""/>
        <dsp:cNvSpPr/>
      </dsp:nvSpPr>
      <dsp:spPr>
        <a:xfrm rot="16996994">
          <a:off x="4925420" y="2353000"/>
          <a:ext cx="42048" cy="2674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4930278" y="2412635"/>
        <a:ext cx="29434" cy="160489"/>
      </dsp:txXfrm>
    </dsp:sp>
    <dsp:sp modelId="{7CA8557A-9665-48C2-90D2-591459F03727}">
      <dsp:nvSpPr>
        <dsp:cNvPr id="0" name=""/>
        <dsp:cNvSpPr/>
      </dsp:nvSpPr>
      <dsp:spPr>
        <a:xfrm>
          <a:off x="3961905" y="2438404"/>
          <a:ext cx="1703475" cy="1221728"/>
        </a:xfrm>
        <a:prstGeom prst="ellipse">
          <a:avLst/>
        </a:prstGeom>
        <a:solidFill>
          <a:srgbClr val="8025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Participates in international conferences, seminars and projects</a:t>
          </a:r>
        </a:p>
      </dsp:txBody>
      <dsp:txXfrm>
        <a:off x="4211373" y="2617322"/>
        <a:ext cx="1204539" cy="863892"/>
      </dsp:txXfrm>
    </dsp:sp>
    <dsp:sp modelId="{CF81D220-A2D5-4146-A24A-2218C76AA91B}">
      <dsp:nvSpPr>
        <dsp:cNvPr id="0" name=""/>
        <dsp:cNvSpPr/>
      </dsp:nvSpPr>
      <dsp:spPr>
        <a:xfrm rot="20920361">
          <a:off x="4046054" y="3055987"/>
          <a:ext cx="132787" cy="2674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4046442" y="3113396"/>
        <a:ext cx="92951" cy="160489"/>
      </dsp:txXfrm>
    </dsp:sp>
    <dsp:sp modelId="{B43ECBEB-2193-4D4A-B82D-A4B575EFCDC7}">
      <dsp:nvSpPr>
        <dsp:cNvPr id="0" name=""/>
        <dsp:cNvSpPr/>
      </dsp:nvSpPr>
      <dsp:spPr>
        <a:xfrm>
          <a:off x="2570037" y="2747432"/>
          <a:ext cx="1703475" cy="1161296"/>
        </a:xfrm>
        <a:prstGeom prst="ellipse">
          <a:avLst/>
        </a:prstGeom>
        <a:solidFill>
          <a:srgbClr val="8025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Participates in the World Forum of Democracy</a:t>
          </a:r>
        </a:p>
      </dsp:txBody>
      <dsp:txXfrm>
        <a:off x="2819505" y="2917500"/>
        <a:ext cx="1204539" cy="821160"/>
      </dsp:txXfrm>
    </dsp:sp>
    <dsp:sp modelId="{29610BE2-8418-4FD1-AC63-B91946A0D647}">
      <dsp:nvSpPr>
        <dsp:cNvPr id="0" name=""/>
        <dsp:cNvSpPr/>
      </dsp:nvSpPr>
      <dsp:spPr>
        <a:xfrm rot="659551">
          <a:off x="2649037" y="3055553"/>
          <a:ext cx="116488" cy="2674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2649358" y="3105718"/>
        <a:ext cx="81542" cy="160489"/>
      </dsp:txXfrm>
    </dsp:sp>
    <dsp:sp modelId="{9AB352AB-C2C1-409D-9D70-F60BEAF361C7}">
      <dsp:nvSpPr>
        <dsp:cNvPr id="0" name=""/>
        <dsp:cNvSpPr/>
      </dsp:nvSpPr>
      <dsp:spPr>
        <a:xfrm>
          <a:off x="1134256" y="2286001"/>
          <a:ext cx="1703475" cy="1526373"/>
        </a:xfrm>
        <a:prstGeom prst="ellipse">
          <a:avLst/>
        </a:prstGeom>
        <a:solidFill>
          <a:srgbClr val="8025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Introduces specific themes to be raised/discussed at INGO Conference</a:t>
          </a:r>
        </a:p>
      </dsp:txBody>
      <dsp:txXfrm>
        <a:off x="1383724" y="2509533"/>
        <a:ext cx="1204539" cy="1079309"/>
      </dsp:txXfrm>
    </dsp:sp>
    <dsp:sp modelId="{558B0D59-4FFA-4ACC-9AAE-3261713F0DEC}">
      <dsp:nvSpPr>
        <dsp:cNvPr id="0" name=""/>
        <dsp:cNvSpPr/>
      </dsp:nvSpPr>
      <dsp:spPr>
        <a:xfrm rot="3567346">
          <a:off x="1585405" y="2296431"/>
          <a:ext cx="70633" cy="2674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1590616" y="2340803"/>
        <a:ext cx="49443" cy="160489"/>
      </dsp:txXfrm>
    </dsp:sp>
    <dsp:sp modelId="{5AC06747-D3A2-4939-B7D1-EC681DCA0055}">
      <dsp:nvSpPr>
        <dsp:cNvPr id="0" name=""/>
        <dsp:cNvSpPr/>
      </dsp:nvSpPr>
      <dsp:spPr>
        <a:xfrm>
          <a:off x="532375" y="1543793"/>
          <a:ext cx="1703475" cy="970809"/>
        </a:xfrm>
        <a:prstGeom prst="ellipse">
          <a:avLst/>
        </a:prstGeom>
        <a:solidFill>
          <a:srgbClr val="8025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Votes and influences decisions</a:t>
          </a:r>
        </a:p>
      </dsp:txBody>
      <dsp:txXfrm>
        <a:off x="781843" y="1685965"/>
        <a:ext cx="1204539" cy="686465"/>
      </dsp:txXfrm>
    </dsp:sp>
    <dsp:sp modelId="{F561E095-599F-47BF-9857-529008E61D2F}">
      <dsp:nvSpPr>
        <dsp:cNvPr id="0" name=""/>
        <dsp:cNvSpPr/>
      </dsp:nvSpPr>
      <dsp:spPr>
        <a:xfrm rot="6700177">
          <a:off x="1552098" y="1442458"/>
          <a:ext cx="24012" cy="2674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1557030" y="1492608"/>
        <a:ext cx="16808" cy="160489"/>
      </dsp:txXfrm>
    </dsp:sp>
    <dsp:sp modelId="{299B796F-541A-489F-8F43-FD68AA147E63}">
      <dsp:nvSpPr>
        <dsp:cNvPr id="0" name=""/>
        <dsp:cNvSpPr/>
      </dsp:nvSpPr>
      <dsp:spPr>
        <a:xfrm>
          <a:off x="551598" y="228603"/>
          <a:ext cx="2545630" cy="1384912"/>
        </a:xfrm>
        <a:prstGeom prst="ellipse">
          <a:avLst/>
        </a:prstGeom>
        <a:solidFill>
          <a:srgbClr val="8025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Actively supports gender equality issues amongst the most important representatives of Europe’s civil society</a:t>
          </a:r>
        </a:p>
      </dsp:txBody>
      <dsp:txXfrm>
        <a:off x="924397" y="431419"/>
        <a:ext cx="1800032" cy="979280"/>
      </dsp:txXfrm>
    </dsp:sp>
    <dsp:sp modelId="{45D6AC8C-F59A-411E-A4EC-C0EAA48C8F48}">
      <dsp:nvSpPr>
        <dsp:cNvPr id="0" name=""/>
        <dsp:cNvSpPr/>
      </dsp:nvSpPr>
      <dsp:spPr>
        <a:xfrm rot="10124568">
          <a:off x="2705906" y="589514"/>
          <a:ext cx="224569" cy="2674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2772629" y="636435"/>
        <a:ext cx="157198" cy="1604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D3E01-F5D7-461F-9A8A-4AEB2D1B1474}">
      <dsp:nvSpPr>
        <dsp:cNvPr id="0" name=""/>
        <dsp:cNvSpPr/>
      </dsp:nvSpPr>
      <dsp:spPr>
        <a:xfrm rot="16200000">
          <a:off x="-749572" y="749572"/>
          <a:ext cx="3119510" cy="1620366"/>
        </a:xfrm>
        <a:prstGeom prst="flowChartManualOperation">
          <a:avLst/>
        </a:prstGeom>
        <a:solidFill>
          <a:srgbClr val="802528"/>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0" tIns="0" rIns="84956" bIns="0" numCol="1" spcCol="1270" anchor="ctr" anchorCtr="0">
          <a:noAutofit/>
        </a:bodyPr>
        <a:lstStyle/>
        <a:p>
          <a:pPr marL="0" lvl="0" indent="0" algn="ctr" defTabSz="577850">
            <a:lnSpc>
              <a:spcPct val="90000"/>
            </a:lnSpc>
            <a:spcBef>
              <a:spcPct val="0"/>
            </a:spcBef>
            <a:spcAft>
              <a:spcPct val="35000"/>
            </a:spcAft>
            <a:buNone/>
          </a:pPr>
          <a:r>
            <a:rPr lang="en-US" altLang="fr-FR" sz="1300" kern="1200" dirty="0">
              <a:latin typeface="+mn-lt"/>
              <a:ea typeface="Times New Roman" panose="02020603050405020304" pitchFamily="18" charset="0"/>
              <a:cs typeface="Arial" panose="020B0604020202020204" pitchFamily="34" charset="0"/>
            </a:rPr>
            <a:t>Zonta International strives to promote and protect the human rights of all women/girls and to reduce violence against women.</a:t>
          </a:r>
          <a:endParaRPr lang="en-GB" sz="1300" kern="1200" dirty="0">
            <a:latin typeface="+mn-lt"/>
          </a:endParaRPr>
        </a:p>
      </dsp:txBody>
      <dsp:txXfrm rot="5400000">
        <a:off x="0" y="623902"/>
        <a:ext cx="1620366" cy="1871706"/>
      </dsp:txXfrm>
    </dsp:sp>
    <dsp:sp modelId="{0E1966E7-B897-45F2-B08E-CDA697C34A22}">
      <dsp:nvSpPr>
        <dsp:cNvPr id="0" name=""/>
        <dsp:cNvSpPr/>
      </dsp:nvSpPr>
      <dsp:spPr>
        <a:xfrm rot="16200000">
          <a:off x="992945" y="749572"/>
          <a:ext cx="3119510" cy="1620366"/>
        </a:xfrm>
        <a:prstGeom prst="flowChartManualOperation">
          <a:avLst/>
        </a:prstGeom>
        <a:solidFill>
          <a:srgbClr val="802528"/>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0" tIns="0" rIns="84956" bIns="0" numCol="1" spcCol="1270" anchor="ctr" anchorCtr="0">
          <a:noAutofit/>
        </a:bodyPr>
        <a:lstStyle/>
        <a:p>
          <a:pPr marL="0" lvl="0" indent="0" algn="ctr" defTabSz="577850">
            <a:lnSpc>
              <a:spcPct val="90000"/>
            </a:lnSpc>
            <a:spcBef>
              <a:spcPct val="0"/>
            </a:spcBef>
            <a:spcAft>
              <a:spcPct val="35000"/>
            </a:spcAft>
            <a:buNone/>
          </a:pPr>
          <a:r>
            <a:rPr lang="en-US" altLang="fr-FR" sz="1300" kern="1200" dirty="0">
              <a:latin typeface="+mn-lt"/>
              <a:ea typeface="Calibri" panose="020F0502020204030204" pitchFamily="34" charset="0"/>
              <a:cs typeface="Times New Roman" panose="02020603050405020304" pitchFamily="18" charset="0"/>
            </a:rPr>
            <a:t>Whether in Europe or anywhere else in the world</a:t>
          </a:r>
          <a:r>
            <a:rPr lang="en-GB" altLang="fr-FR" sz="1300" kern="1200" dirty="0">
              <a:latin typeface="+mn-lt"/>
              <a:ea typeface="Calibri" panose="020F0502020204030204" pitchFamily="34" charset="0"/>
              <a:cs typeface="Times New Roman" panose="02020603050405020304" pitchFamily="18" charset="0"/>
            </a:rPr>
            <a:t>, </a:t>
          </a:r>
          <a:r>
            <a:rPr lang="en-GB" altLang="fr-FR" sz="1300" kern="1200" dirty="0" err="1">
              <a:latin typeface="+mn-lt"/>
              <a:ea typeface="Calibri" panose="020F0502020204030204" pitchFamily="34" charset="0"/>
              <a:cs typeface="Times New Roman" panose="02020603050405020304" pitchFamily="18" charset="0"/>
            </a:rPr>
            <a:t>Zontians</a:t>
          </a:r>
          <a:r>
            <a:rPr lang="en-GB" altLang="fr-FR" sz="1300" kern="1200" dirty="0">
              <a:latin typeface="+mn-lt"/>
              <a:ea typeface="Calibri" panose="020F0502020204030204" pitchFamily="34" charset="0"/>
              <a:cs typeface="Times New Roman" panose="02020603050405020304" pitchFamily="18" charset="0"/>
            </a:rPr>
            <a:t> can use the Istanbul Convention as a tool for advocacy! </a:t>
          </a:r>
          <a:endParaRPr lang="en-GB" sz="1300" kern="1200" dirty="0">
            <a:latin typeface="+mn-lt"/>
          </a:endParaRPr>
        </a:p>
      </dsp:txBody>
      <dsp:txXfrm rot="5400000">
        <a:off x="1742517" y="623902"/>
        <a:ext cx="1620366" cy="1871706"/>
      </dsp:txXfrm>
    </dsp:sp>
    <dsp:sp modelId="{039EB27B-72D1-420B-9646-8B7D08CAD039}">
      <dsp:nvSpPr>
        <dsp:cNvPr id="0" name=""/>
        <dsp:cNvSpPr/>
      </dsp:nvSpPr>
      <dsp:spPr>
        <a:xfrm rot="16200000">
          <a:off x="2734838" y="749572"/>
          <a:ext cx="3119510" cy="1620366"/>
        </a:xfrm>
        <a:prstGeom prst="flowChartManualOperation">
          <a:avLst/>
        </a:prstGeom>
        <a:solidFill>
          <a:srgbClr val="802528"/>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0" tIns="0" rIns="84956" bIns="0" numCol="1" spcCol="1270" anchor="ctr" anchorCtr="0">
          <a:noAutofit/>
        </a:bodyPr>
        <a:lstStyle/>
        <a:p>
          <a:pPr marL="0" lvl="0" indent="0" algn="ctr" defTabSz="577850">
            <a:lnSpc>
              <a:spcPct val="90000"/>
            </a:lnSpc>
            <a:spcBef>
              <a:spcPct val="0"/>
            </a:spcBef>
            <a:spcAft>
              <a:spcPct val="35000"/>
            </a:spcAft>
            <a:buNone/>
          </a:pPr>
          <a:r>
            <a:rPr lang="en-US" altLang="fr-FR" sz="1300" b="0" kern="1200">
              <a:latin typeface="+mn-lt"/>
              <a:ea typeface="Calibri" panose="020F0502020204030204" pitchFamily="34" charset="0"/>
              <a:cs typeface="Arial" panose="020B0604020202020204" pitchFamily="34" charset="0"/>
            </a:rPr>
            <a:t>The Istanbul Convention will give more strength to the ‘Zonta says NO!’ </a:t>
          </a:r>
          <a:r>
            <a:rPr lang="fr-FR" altLang="fr-FR" sz="1300" b="0" kern="1200">
              <a:latin typeface="+mn-lt"/>
              <a:ea typeface="Calibri" panose="020F0502020204030204" pitchFamily="34" charset="0"/>
              <a:cs typeface="Helvetica" panose="020B0604020202020204" pitchFamily="34" charset="0"/>
            </a:rPr>
            <a:t>campaign</a:t>
          </a:r>
          <a:r>
            <a:rPr lang="en-US" altLang="fr-FR" sz="1300" b="0" kern="1200">
              <a:latin typeface="+mn-lt"/>
              <a:ea typeface="Calibri" panose="020F0502020204030204" pitchFamily="34" charset="0"/>
              <a:cs typeface="Arial" panose="020B0604020202020204" pitchFamily="34" charset="0"/>
            </a:rPr>
            <a:t>!</a:t>
          </a:r>
          <a:endParaRPr lang="en-GB" sz="1300" b="0" kern="1200" dirty="0">
            <a:latin typeface="+mn-lt"/>
          </a:endParaRPr>
        </a:p>
      </dsp:txBody>
      <dsp:txXfrm rot="5400000">
        <a:off x="3484410" y="623902"/>
        <a:ext cx="1620366" cy="18717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1B2346C-36C8-4EC1-AE00-8270E0B90B59}" type="datetimeFigureOut">
              <a:rPr lang="en-US" smtClean="0"/>
              <a:t>4/9/2020</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C1D958E-762A-4944-944E-1463BC016FDB}" type="slidenum">
              <a:rPr lang="en-US" smtClean="0"/>
              <a:t>‹#›</a:t>
            </a:fld>
            <a:endParaRPr lang="en-US"/>
          </a:p>
        </p:txBody>
      </p:sp>
    </p:spTree>
    <p:extLst>
      <p:ext uri="{BB962C8B-B14F-4D97-AF65-F5344CB8AC3E}">
        <p14:creationId xmlns:p14="http://schemas.microsoft.com/office/powerpoint/2010/main" val="2723140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C1D958E-762A-4944-944E-1463BC016FDB}" type="slidenum">
              <a:rPr lang="en-US" smtClean="0"/>
              <a:t>0</a:t>
            </a:fld>
            <a:endParaRPr lang="en-US"/>
          </a:p>
        </p:txBody>
      </p:sp>
    </p:spTree>
    <p:extLst>
      <p:ext uri="{BB962C8B-B14F-4D97-AF65-F5344CB8AC3E}">
        <p14:creationId xmlns:p14="http://schemas.microsoft.com/office/powerpoint/2010/main" val="52204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 Conference </a:t>
            </a:r>
            <a:r>
              <a:rPr lang="de-DE" dirty="0" err="1"/>
              <a:t>of</a:t>
            </a:r>
            <a:r>
              <a:rPr lang="de-DE" dirty="0"/>
              <a:t> INGOs </a:t>
            </a:r>
            <a:r>
              <a:rPr lang="de-DE" dirty="0" err="1"/>
              <a:t>takes</a:t>
            </a:r>
            <a:r>
              <a:rPr lang="de-DE" dirty="0"/>
              <a:t> a vital </a:t>
            </a:r>
            <a:r>
              <a:rPr lang="de-DE" dirty="0" err="1"/>
              <a:t>part</a:t>
            </a:r>
            <a:r>
              <a:rPr lang="de-DE" dirty="0"/>
              <a:t> in </a:t>
            </a:r>
            <a:r>
              <a:rPr lang="de-DE" dirty="0" err="1"/>
              <a:t>the</a:t>
            </a:r>
            <a:r>
              <a:rPr lang="de-DE" dirty="0"/>
              <a:t> CoE and</a:t>
            </a:r>
            <a:r>
              <a:rPr lang="de-DE" baseline="0" dirty="0"/>
              <a:t> </a:t>
            </a:r>
            <a:r>
              <a:rPr lang="de-DE" baseline="0" dirty="0" err="1"/>
              <a:t>asserts</a:t>
            </a:r>
            <a:r>
              <a:rPr lang="de-DE" baseline="0" dirty="0"/>
              <a:t> </a:t>
            </a:r>
            <a:r>
              <a:rPr lang="de-DE" baseline="0" dirty="0" err="1"/>
              <a:t>the</a:t>
            </a:r>
            <a:r>
              <a:rPr lang="de-DE" baseline="0" dirty="0"/>
              <a:t> </a:t>
            </a:r>
            <a:r>
              <a:rPr lang="de-DE" baseline="0" dirty="0" err="1"/>
              <a:t>political</a:t>
            </a:r>
            <a:r>
              <a:rPr lang="de-DE" baseline="0" dirty="0"/>
              <a:t> </a:t>
            </a:r>
            <a:r>
              <a:rPr lang="de-DE" baseline="0" dirty="0" err="1"/>
              <a:t>role</a:t>
            </a:r>
            <a:r>
              <a:rPr lang="de-DE" baseline="0" dirty="0"/>
              <a:t> </a:t>
            </a:r>
            <a:r>
              <a:rPr lang="de-DE" baseline="0" dirty="0" err="1"/>
              <a:t>of</a:t>
            </a:r>
            <a:r>
              <a:rPr lang="de-DE" baseline="0" dirty="0"/>
              <a:t> </a:t>
            </a:r>
            <a:r>
              <a:rPr lang="de-DE" baseline="0" dirty="0" err="1"/>
              <a:t>civil</a:t>
            </a:r>
            <a:r>
              <a:rPr lang="de-DE" baseline="0" dirty="0"/>
              <a:t> </a:t>
            </a:r>
            <a:r>
              <a:rPr lang="de-DE" baseline="0" dirty="0" err="1"/>
              <a:t>society</a:t>
            </a:r>
            <a:r>
              <a:rPr lang="de-DE" baseline="0" dirty="0"/>
              <a:t>. </a:t>
            </a:r>
            <a:r>
              <a:rPr lang="de-DE" baseline="0" dirty="0" err="1"/>
              <a:t>It</a:t>
            </a:r>
            <a:r>
              <a:rPr lang="de-DE" baseline="0" dirty="0"/>
              <a:t> </a:t>
            </a:r>
            <a:r>
              <a:rPr lang="de-DE" baseline="0" dirty="0" err="1"/>
              <a:t>enables</a:t>
            </a:r>
            <a:r>
              <a:rPr lang="de-DE" baseline="0" dirty="0"/>
              <a:t> </a:t>
            </a:r>
            <a:r>
              <a:rPr lang="en-US" sz="1200" kern="1200" dirty="0">
                <a:solidFill>
                  <a:schemeClr val="tx1"/>
                </a:solidFill>
                <a:effectLst/>
                <a:latin typeface="+mn-lt"/>
                <a:ea typeface="+mn-ea"/>
                <a:cs typeface="+mn-cs"/>
              </a:rPr>
              <a:t>INGOs to increase active participation in the policies and work program of the CoE. The</a:t>
            </a:r>
            <a:r>
              <a:rPr lang="en-US" sz="1200" kern="1200" baseline="0" dirty="0">
                <a:solidFill>
                  <a:schemeClr val="tx1"/>
                </a:solidFill>
                <a:effectLst/>
                <a:latin typeface="+mn-lt"/>
                <a:ea typeface="+mn-ea"/>
                <a:cs typeface="+mn-cs"/>
              </a:rPr>
              <a:t> Conference</a:t>
            </a:r>
            <a:r>
              <a:rPr lang="en-US" sz="1200" kern="1200" dirty="0">
                <a:solidFill>
                  <a:schemeClr val="tx1"/>
                </a:solidFill>
                <a:effectLst/>
                <a:latin typeface="+mn-lt"/>
                <a:ea typeface="+mn-ea"/>
                <a:cs typeface="+mn-cs"/>
              </a:rPr>
              <a:t> contributes</a:t>
            </a:r>
            <a:r>
              <a:rPr lang="en-US" sz="1200" kern="1200" baseline="0" dirty="0">
                <a:solidFill>
                  <a:schemeClr val="tx1"/>
                </a:solidFill>
                <a:effectLst/>
                <a:latin typeface="+mn-lt"/>
                <a:ea typeface="+mn-ea"/>
                <a:cs typeface="+mn-cs"/>
              </a:rPr>
              <a:t> directly to debates, resolutions or recommendations. </a:t>
            </a:r>
            <a:endParaRPr lang="de-DE" dirty="0"/>
          </a:p>
        </p:txBody>
      </p:sp>
      <p:sp>
        <p:nvSpPr>
          <p:cNvPr id="4" name="Foliennummernplatzhalter 3"/>
          <p:cNvSpPr>
            <a:spLocks noGrp="1"/>
          </p:cNvSpPr>
          <p:nvPr>
            <p:ph type="sldNum" sz="quarter" idx="10"/>
          </p:nvPr>
        </p:nvSpPr>
        <p:spPr/>
        <p:txBody>
          <a:bodyPr/>
          <a:lstStyle/>
          <a:p>
            <a:fld id="{54C8F94D-A965-4571-AE3B-8E2B4576518C}" type="slidenum">
              <a:rPr lang="de-DE" smtClean="0"/>
              <a:t>9</a:t>
            </a:fld>
            <a:endParaRPr lang="de-DE"/>
          </a:p>
        </p:txBody>
      </p:sp>
    </p:spTree>
    <p:extLst>
      <p:ext uri="{BB962C8B-B14F-4D97-AF65-F5344CB8AC3E}">
        <p14:creationId xmlns:p14="http://schemas.microsoft.com/office/powerpoint/2010/main" val="1151782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a:t>
            </a:r>
            <a:r>
              <a:rPr lang="de-DE" baseline="0" dirty="0"/>
              <a:t> </a:t>
            </a:r>
            <a:r>
              <a:rPr lang="de-DE" baseline="0" dirty="0" err="1"/>
              <a:t>committees</a:t>
            </a:r>
            <a:r>
              <a:rPr lang="de-DE" baseline="0" dirty="0"/>
              <a:t> </a:t>
            </a:r>
            <a:r>
              <a:rPr lang="de-DE" baseline="0" dirty="0" err="1"/>
              <a:t>are</a:t>
            </a:r>
            <a:r>
              <a:rPr lang="de-DE" baseline="0" dirty="0"/>
              <a:t> </a:t>
            </a:r>
            <a:r>
              <a:rPr lang="de-DE" baseline="0" dirty="0" err="1"/>
              <a:t>responsible</a:t>
            </a:r>
            <a:r>
              <a:rPr lang="de-DE" baseline="0" dirty="0"/>
              <a:t> </a:t>
            </a:r>
            <a:r>
              <a:rPr lang="de-DE" baseline="0" dirty="0" err="1"/>
              <a:t>for</a:t>
            </a:r>
            <a:r>
              <a:rPr lang="de-DE" baseline="0" dirty="0"/>
              <a:t> </a:t>
            </a:r>
            <a:r>
              <a:rPr lang="de-DE" baseline="0" dirty="0" err="1"/>
              <a:t>the</a:t>
            </a:r>
            <a:r>
              <a:rPr lang="de-DE" baseline="0" dirty="0"/>
              <a:t> </a:t>
            </a:r>
            <a:r>
              <a:rPr lang="de-DE" baseline="0" dirty="0" err="1"/>
              <a:t>Conference‘s</a:t>
            </a:r>
            <a:r>
              <a:rPr lang="de-DE" baseline="0" dirty="0"/>
              <a:t> work in </a:t>
            </a:r>
            <a:r>
              <a:rPr lang="de-DE" baseline="0" dirty="0" err="1"/>
              <a:t>the</a:t>
            </a:r>
            <a:r>
              <a:rPr lang="de-DE" baseline="0" dirty="0"/>
              <a:t> </a:t>
            </a:r>
            <a:r>
              <a:rPr lang="de-DE" baseline="0" dirty="0" err="1"/>
              <a:t>priority</a:t>
            </a:r>
            <a:r>
              <a:rPr lang="de-DE" baseline="0" dirty="0"/>
              <a:t> </a:t>
            </a:r>
            <a:r>
              <a:rPr lang="de-DE" baseline="0" dirty="0" err="1"/>
              <a:t>fields</a:t>
            </a:r>
            <a:r>
              <a:rPr lang="de-DE" baseline="0" dirty="0"/>
              <a:t> human </a:t>
            </a:r>
            <a:r>
              <a:rPr lang="de-DE" baseline="0" dirty="0" err="1"/>
              <a:t>rights</a:t>
            </a:r>
            <a:r>
              <a:rPr lang="de-DE" baseline="0" dirty="0"/>
              <a:t>, </a:t>
            </a:r>
            <a:r>
              <a:rPr lang="de-DE" baseline="0" dirty="0" err="1"/>
              <a:t>democracy</a:t>
            </a:r>
            <a:r>
              <a:rPr lang="de-DE" baseline="0" dirty="0"/>
              <a:t> and </a:t>
            </a:r>
            <a:r>
              <a:rPr lang="de-DE" baseline="0" dirty="0" err="1"/>
              <a:t>education</a:t>
            </a:r>
            <a:r>
              <a:rPr lang="de-DE" baseline="0" dirty="0"/>
              <a:t>. Actions </a:t>
            </a:r>
            <a:r>
              <a:rPr lang="de-DE" baseline="0" dirty="0" err="1"/>
              <a:t>are</a:t>
            </a:r>
            <a:r>
              <a:rPr lang="de-DE" baseline="0" dirty="0"/>
              <a:t> </a:t>
            </a:r>
            <a:r>
              <a:rPr lang="de-DE" baseline="0" dirty="0" err="1"/>
              <a:t>described</a:t>
            </a:r>
            <a:r>
              <a:rPr lang="de-DE" baseline="0" dirty="0"/>
              <a:t> in </a:t>
            </a:r>
            <a:r>
              <a:rPr lang="de-DE" baseline="0" dirty="0" err="1"/>
              <a:t>their</a:t>
            </a:r>
            <a:r>
              <a:rPr lang="de-DE" baseline="0" dirty="0"/>
              <a:t> </a:t>
            </a:r>
            <a:r>
              <a:rPr lang="de-DE" baseline="0" dirty="0" err="1"/>
              <a:t>two</a:t>
            </a:r>
            <a:r>
              <a:rPr lang="de-DE" baseline="0" dirty="0"/>
              <a:t> </a:t>
            </a:r>
            <a:r>
              <a:rPr lang="de-DE" baseline="0" dirty="0" err="1"/>
              <a:t>years</a:t>
            </a:r>
            <a:r>
              <a:rPr lang="de-DE" baseline="0" dirty="0"/>
              <a:t> </a:t>
            </a:r>
            <a:r>
              <a:rPr lang="de-DE" baseline="0" dirty="0" err="1"/>
              <a:t>roadmaps</a:t>
            </a:r>
            <a:r>
              <a:rPr lang="de-DE" baseline="0" dirty="0"/>
              <a:t>. </a:t>
            </a:r>
            <a:r>
              <a:rPr lang="de-DE" baseline="0" dirty="0" err="1"/>
              <a:t>Each</a:t>
            </a:r>
            <a:r>
              <a:rPr lang="de-DE" baseline="0" dirty="0"/>
              <a:t> </a:t>
            </a:r>
            <a:r>
              <a:rPr lang="de-DE" baseline="0" dirty="0" err="1"/>
              <a:t>committee</a:t>
            </a:r>
            <a:r>
              <a:rPr lang="de-DE" baseline="0" dirty="0"/>
              <a:t> </a:t>
            </a:r>
            <a:r>
              <a:rPr lang="de-DE" baseline="0" dirty="0" err="1"/>
              <a:t>sets</a:t>
            </a:r>
            <a:r>
              <a:rPr lang="de-DE" baseline="0" dirty="0"/>
              <a:t> </a:t>
            </a:r>
            <a:r>
              <a:rPr lang="de-DE" baseline="0" dirty="0" err="1"/>
              <a:t>up</a:t>
            </a:r>
            <a:r>
              <a:rPr lang="de-DE" baseline="0" dirty="0"/>
              <a:t> a </a:t>
            </a:r>
            <a:r>
              <a:rPr lang="de-DE" baseline="0" dirty="0" err="1"/>
              <a:t>strategy</a:t>
            </a:r>
            <a:r>
              <a:rPr lang="de-DE" baseline="0" dirty="0"/>
              <a:t> </a:t>
            </a:r>
            <a:r>
              <a:rPr lang="de-DE" baseline="0" dirty="0" err="1"/>
              <a:t>with</a:t>
            </a:r>
            <a:r>
              <a:rPr lang="de-DE" baseline="0" dirty="0"/>
              <a:t> relevant </a:t>
            </a:r>
            <a:r>
              <a:rPr lang="de-DE" baseline="0" dirty="0" err="1"/>
              <a:t>topics</a:t>
            </a:r>
            <a:r>
              <a:rPr lang="de-DE" baseline="0" dirty="0"/>
              <a:t>, dealt </a:t>
            </a:r>
            <a:r>
              <a:rPr lang="de-DE" baseline="0" dirty="0" err="1"/>
              <a:t>with</a:t>
            </a:r>
            <a:r>
              <a:rPr lang="de-DE" baseline="0" dirty="0"/>
              <a:t> in </a:t>
            </a:r>
            <a:r>
              <a:rPr lang="de-DE" baseline="0" dirty="0" err="1"/>
              <a:t>special</a:t>
            </a:r>
            <a:r>
              <a:rPr lang="de-DE" baseline="0" dirty="0"/>
              <a:t> </a:t>
            </a:r>
            <a:r>
              <a:rPr lang="de-DE" baseline="0" dirty="0" err="1"/>
              <a:t>working</a:t>
            </a:r>
            <a:r>
              <a:rPr lang="de-DE" baseline="0" dirty="0"/>
              <a:t> </a:t>
            </a:r>
            <a:r>
              <a:rPr lang="de-DE" baseline="0" dirty="0" err="1"/>
              <a:t>groups</a:t>
            </a:r>
            <a:r>
              <a:rPr lang="de-DE" baseline="0" dirty="0"/>
              <a:t>.  The </a:t>
            </a:r>
            <a:r>
              <a:rPr lang="de-DE" baseline="0" dirty="0" err="1"/>
              <a:t>topics</a:t>
            </a:r>
            <a:r>
              <a:rPr lang="de-DE" baseline="0" dirty="0"/>
              <a:t> </a:t>
            </a:r>
            <a:r>
              <a:rPr lang="de-DE" baseline="0" dirty="0" err="1"/>
              <a:t>are</a:t>
            </a:r>
            <a:r>
              <a:rPr lang="de-DE" baseline="0" dirty="0"/>
              <a:t> </a:t>
            </a:r>
            <a:r>
              <a:rPr lang="de-DE" baseline="0" dirty="0" err="1"/>
              <a:t>aligned</a:t>
            </a:r>
            <a:r>
              <a:rPr lang="de-DE" baseline="0" dirty="0"/>
              <a:t> </a:t>
            </a:r>
            <a:r>
              <a:rPr lang="de-DE" baseline="0" dirty="0" err="1"/>
              <a:t>with</a:t>
            </a:r>
            <a:r>
              <a:rPr lang="de-DE" baseline="0" dirty="0"/>
              <a:t> </a:t>
            </a:r>
            <a:r>
              <a:rPr lang="de-DE" baseline="0" dirty="0" err="1"/>
              <a:t>the</a:t>
            </a:r>
            <a:r>
              <a:rPr lang="de-DE" baseline="0" dirty="0"/>
              <a:t> </a:t>
            </a:r>
            <a:r>
              <a:rPr lang="de-DE" baseline="0" dirty="0" err="1"/>
              <a:t>issues</a:t>
            </a:r>
            <a:r>
              <a:rPr lang="de-DE" baseline="0" dirty="0"/>
              <a:t> </a:t>
            </a:r>
            <a:r>
              <a:rPr lang="de-DE" baseline="0" dirty="0" err="1"/>
              <a:t>set</a:t>
            </a:r>
            <a:r>
              <a:rPr lang="de-DE" baseline="0" dirty="0"/>
              <a:t> </a:t>
            </a:r>
            <a:r>
              <a:rPr lang="de-DE" baseline="0" dirty="0" err="1"/>
              <a:t>up</a:t>
            </a:r>
            <a:r>
              <a:rPr lang="de-DE" baseline="0" dirty="0"/>
              <a:t> </a:t>
            </a:r>
            <a:r>
              <a:rPr lang="de-DE" baseline="0" dirty="0" err="1"/>
              <a:t>by</a:t>
            </a:r>
            <a:r>
              <a:rPr lang="de-DE" baseline="0" dirty="0"/>
              <a:t> </a:t>
            </a:r>
            <a:r>
              <a:rPr lang="de-DE" baseline="0" dirty="0" err="1"/>
              <a:t>the</a:t>
            </a:r>
            <a:r>
              <a:rPr lang="de-DE" baseline="0" dirty="0"/>
              <a:t> Committee </a:t>
            </a:r>
            <a:r>
              <a:rPr lang="de-DE" baseline="0" dirty="0" err="1"/>
              <a:t>of</a:t>
            </a:r>
            <a:r>
              <a:rPr lang="de-DE" baseline="0" dirty="0"/>
              <a:t> Ministers, but </a:t>
            </a:r>
            <a:r>
              <a:rPr lang="de-DE" baseline="0" dirty="0" err="1"/>
              <a:t>can</a:t>
            </a:r>
            <a:r>
              <a:rPr lang="de-DE" baseline="0" dirty="0"/>
              <a:t> also pick </a:t>
            </a:r>
            <a:r>
              <a:rPr lang="de-DE" baseline="0" dirty="0" err="1"/>
              <a:t>up</a:t>
            </a:r>
            <a:r>
              <a:rPr lang="de-DE" baseline="0" dirty="0"/>
              <a:t> </a:t>
            </a:r>
            <a:r>
              <a:rPr lang="de-DE" baseline="0" dirty="0" err="1"/>
              <a:t>burning</a:t>
            </a:r>
            <a:r>
              <a:rPr lang="de-DE" baseline="0" dirty="0"/>
              <a:t> </a:t>
            </a:r>
            <a:r>
              <a:rPr lang="de-DE" baseline="0" dirty="0" err="1"/>
              <a:t>issues</a:t>
            </a:r>
            <a:r>
              <a:rPr lang="de-DE" baseline="0" dirty="0"/>
              <a:t> </a:t>
            </a:r>
            <a:r>
              <a:rPr lang="de-DE" baseline="0" dirty="0" err="1"/>
              <a:t>of</a:t>
            </a:r>
            <a:r>
              <a:rPr lang="de-DE" baseline="0" dirty="0"/>
              <a:t> </a:t>
            </a:r>
            <a:r>
              <a:rPr lang="de-DE" baseline="0" dirty="0" err="1"/>
              <a:t>society</a:t>
            </a:r>
            <a:r>
              <a:rPr lang="de-DE" baseline="0" dirty="0"/>
              <a:t>. </a:t>
            </a:r>
            <a:endParaRPr lang="de-DE" dirty="0"/>
          </a:p>
        </p:txBody>
      </p:sp>
      <p:sp>
        <p:nvSpPr>
          <p:cNvPr id="4" name="Foliennummernplatzhalter 3"/>
          <p:cNvSpPr>
            <a:spLocks noGrp="1"/>
          </p:cNvSpPr>
          <p:nvPr>
            <p:ph type="sldNum" sz="quarter" idx="10"/>
          </p:nvPr>
        </p:nvSpPr>
        <p:spPr/>
        <p:txBody>
          <a:bodyPr/>
          <a:lstStyle/>
          <a:p>
            <a:fld id="{54C8F94D-A965-4571-AE3B-8E2B4576518C}" type="slidenum">
              <a:rPr lang="de-DE" smtClean="0"/>
              <a:t>10</a:t>
            </a:fld>
            <a:endParaRPr lang="de-DE"/>
          </a:p>
        </p:txBody>
      </p:sp>
    </p:spTree>
    <p:extLst>
      <p:ext uri="{BB962C8B-B14F-4D97-AF65-F5344CB8AC3E}">
        <p14:creationId xmlns:p14="http://schemas.microsoft.com/office/powerpoint/2010/main" val="4217879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4C8F94D-A965-4571-AE3B-8E2B4576518C}" type="slidenum">
              <a:rPr lang="de-DE" smtClean="0"/>
              <a:t>11</a:t>
            </a:fld>
            <a:endParaRPr lang="de-DE"/>
          </a:p>
        </p:txBody>
      </p:sp>
    </p:spTree>
    <p:extLst>
      <p:ext uri="{BB962C8B-B14F-4D97-AF65-F5344CB8AC3E}">
        <p14:creationId xmlns:p14="http://schemas.microsoft.com/office/powerpoint/2010/main" val="1959679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As </a:t>
            </a:r>
            <a:r>
              <a:rPr lang="de-DE" dirty="0" err="1"/>
              <a:t>part</a:t>
            </a:r>
            <a:r>
              <a:rPr lang="de-DE" dirty="0"/>
              <a:t> </a:t>
            </a:r>
            <a:r>
              <a:rPr lang="de-DE" dirty="0" err="1"/>
              <a:t>of</a:t>
            </a:r>
            <a:r>
              <a:rPr lang="de-DE" dirty="0"/>
              <a:t> </a:t>
            </a:r>
            <a:r>
              <a:rPr lang="de-DE" dirty="0" err="1"/>
              <a:t>the</a:t>
            </a:r>
            <a:r>
              <a:rPr lang="de-DE" dirty="0"/>
              <a:t> Conference</a:t>
            </a:r>
            <a:r>
              <a:rPr lang="de-DE" baseline="0" dirty="0"/>
              <a:t> </a:t>
            </a:r>
            <a:r>
              <a:rPr lang="de-DE" baseline="0" dirty="0" err="1"/>
              <a:t>of</a:t>
            </a:r>
            <a:r>
              <a:rPr lang="de-DE" baseline="0" dirty="0"/>
              <a:t> INGOs ZI </a:t>
            </a:r>
            <a:r>
              <a:rPr lang="de-DE" baseline="0" dirty="0" err="1"/>
              <a:t>is</a:t>
            </a:r>
            <a:r>
              <a:rPr lang="de-DE" baseline="0" dirty="0"/>
              <a:t> </a:t>
            </a:r>
            <a:r>
              <a:rPr lang="de-DE" baseline="0" dirty="0" err="1"/>
              <a:t>allowed</a:t>
            </a:r>
            <a:r>
              <a:rPr lang="de-DE" baseline="0" dirty="0"/>
              <a:t> </a:t>
            </a:r>
            <a:r>
              <a:rPr lang="de-DE" baseline="0" dirty="0" err="1"/>
              <a:t>to</a:t>
            </a:r>
            <a:r>
              <a:rPr lang="de-DE" baseline="0" dirty="0"/>
              <a:t> </a:t>
            </a:r>
            <a:r>
              <a:rPr lang="de-DE" baseline="0" dirty="0" err="1"/>
              <a:t>participate</a:t>
            </a:r>
            <a:r>
              <a:rPr lang="de-DE" baseline="0" dirty="0"/>
              <a:t> in </a:t>
            </a:r>
            <a:r>
              <a:rPr lang="de-DE" baseline="0" dirty="0" err="1"/>
              <a:t>the</a:t>
            </a:r>
            <a:r>
              <a:rPr lang="de-DE" baseline="0" dirty="0"/>
              <a:t> vital </a:t>
            </a:r>
            <a:r>
              <a:rPr lang="de-DE" baseline="0" dirty="0" err="1"/>
              <a:t>dialogue</a:t>
            </a:r>
            <a:r>
              <a:rPr lang="de-DE" baseline="0" dirty="0"/>
              <a:t> </a:t>
            </a:r>
            <a:r>
              <a:rPr lang="de-DE" baseline="0" dirty="0" err="1"/>
              <a:t>to</a:t>
            </a:r>
            <a:r>
              <a:rPr lang="de-DE" baseline="0" dirty="0"/>
              <a:t> </a:t>
            </a:r>
            <a:r>
              <a:rPr lang="de-DE" baseline="0" dirty="0" err="1"/>
              <a:t>fight</a:t>
            </a:r>
            <a:r>
              <a:rPr lang="de-DE" baseline="0" dirty="0"/>
              <a:t> </a:t>
            </a:r>
            <a:r>
              <a:rPr lang="de-DE" baseline="0" dirty="0" err="1"/>
              <a:t>for</a:t>
            </a:r>
            <a:r>
              <a:rPr lang="de-DE" baseline="0" dirty="0"/>
              <a:t> </a:t>
            </a:r>
            <a:r>
              <a:rPr lang="de-DE" baseline="0" dirty="0" err="1"/>
              <a:t>women‘s</a:t>
            </a:r>
            <a:r>
              <a:rPr lang="de-DE" baseline="0" dirty="0"/>
              <a:t> </a:t>
            </a:r>
            <a:r>
              <a:rPr lang="de-DE" baseline="0" dirty="0" err="1"/>
              <a:t>rights</a:t>
            </a:r>
            <a:r>
              <a:rPr lang="de-DE" baseline="0" dirty="0"/>
              <a:t> </a:t>
            </a:r>
            <a:r>
              <a:rPr lang="de-DE" baseline="0" dirty="0" err="1"/>
              <a:t>and</a:t>
            </a:r>
            <a:r>
              <a:rPr lang="de-DE" baseline="0" dirty="0"/>
              <a:t> </a:t>
            </a:r>
            <a:r>
              <a:rPr lang="de-DE" baseline="0" dirty="0" err="1"/>
              <a:t>gender</a:t>
            </a:r>
            <a:r>
              <a:rPr lang="de-DE" baseline="0" dirty="0"/>
              <a:t> </a:t>
            </a:r>
            <a:r>
              <a:rPr lang="de-DE" baseline="0" dirty="0" err="1"/>
              <a:t>equality</a:t>
            </a:r>
            <a:endParaRPr lang="de-DE" dirty="0"/>
          </a:p>
        </p:txBody>
      </p:sp>
      <p:sp>
        <p:nvSpPr>
          <p:cNvPr id="4" name="Foliennummernplatzhalter 3"/>
          <p:cNvSpPr>
            <a:spLocks noGrp="1"/>
          </p:cNvSpPr>
          <p:nvPr>
            <p:ph type="sldNum" sz="quarter" idx="10"/>
          </p:nvPr>
        </p:nvSpPr>
        <p:spPr/>
        <p:txBody>
          <a:bodyPr/>
          <a:lstStyle/>
          <a:p>
            <a:fld id="{54C8F94D-A965-4571-AE3B-8E2B4576518C}" type="slidenum">
              <a:rPr lang="de-DE" smtClean="0"/>
              <a:t>12</a:t>
            </a:fld>
            <a:endParaRPr lang="de-DE"/>
          </a:p>
        </p:txBody>
      </p:sp>
    </p:spTree>
    <p:extLst>
      <p:ext uri="{BB962C8B-B14F-4D97-AF65-F5344CB8AC3E}">
        <p14:creationId xmlns:p14="http://schemas.microsoft.com/office/powerpoint/2010/main" val="922456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 CoE </a:t>
            </a:r>
            <a:r>
              <a:rPr lang="de-DE" dirty="0" err="1"/>
              <a:t>has</a:t>
            </a:r>
            <a:r>
              <a:rPr lang="de-DE" dirty="0"/>
              <a:t> </a:t>
            </a:r>
            <a:r>
              <a:rPr lang="de-DE" dirty="0" err="1"/>
              <a:t>produced</a:t>
            </a:r>
            <a:r>
              <a:rPr lang="de-DE" baseline="0" dirty="0"/>
              <a:t> </a:t>
            </a:r>
            <a:r>
              <a:rPr lang="de-DE" baseline="0" dirty="0" err="1"/>
              <a:t>over</a:t>
            </a:r>
            <a:r>
              <a:rPr lang="de-DE" baseline="0" dirty="0"/>
              <a:t> 200 </a:t>
            </a:r>
            <a:r>
              <a:rPr lang="de-DE" baseline="0" dirty="0" err="1"/>
              <a:t>treaties</a:t>
            </a:r>
            <a:r>
              <a:rPr lang="de-DE" baseline="0" dirty="0"/>
              <a:t> </a:t>
            </a:r>
            <a:r>
              <a:rPr lang="de-DE" baseline="0" dirty="0" err="1"/>
              <a:t>to</a:t>
            </a:r>
            <a:r>
              <a:rPr lang="de-DE" baseline="0" dirty="0"/>
              <a:t> promote human </a:t>
            </a:r>
            <a:r>
              <a:rPr lang="de-DE" baseline="0" dirty="0" err="1"/>
              <a:t>rights</a:t>
            </a:r>
            <a:r>
              <a:rPr lang="de-DE" baseline="0" dirty="0"/>
              <a:t>, </a:t>
            </a:r>
            <a:r>
              <a:rPr lang="de-DE" baseline="0" dirty="0" err="1"/>
              <a:t>democracy</a:t>
            </a:r>
            <a:r>
              <a:rPr lang="de-DE" baseline="0" dirty="0"/>
              <a:t> and </a:t>
            </a:r>
            <a:r>
              <a:rPr lang="de-DE" baseline="0" dirty="0" err="1"/>
              <a:t>the</a:t>
            </a:r>
            <a:r>
              <a:rPr lang="de-DE" baseline="0" dirty="0"/>
              <a:t> </a:t>
            </a:r>
            <a:r>
              <a:rPr lang="de-DE" baseline="0" dirty="0" err="1"/>
              <a:t>rule</a:t>
            </a:r>
            <a:r>
              <a:rPr lang="de-DE" baseline="0" dirty="0"/>
              <a:t> </a:t>
            </a:r>
            <a:r>
              <a:rPr lang="de-DE" baseline="0" dirty="0" err="1"/>
              <a:t>of</a:t>
            </a:r>
            <a:r>
              <a:rPr lang="de-DE" baseline="0" dirty="0"/>
              <a:t> </a:t>
            </a:r>
            <a:r>
              <a:rPr lang="de-DE" baseline="0" dirty="0" err="1"/>
              <a:t>law</a:t>
            </a:r>
            <a:r>
              <a:rPr lang="de-DE" baseline="0" dirty="0"/>
              <a:t>. Most </a:t>
            </a:r>
            <a:r>
              <a:rPr lang="de-DE" baseline="0" dirty="0" err="1"/>
              <a:t>important</a:t>
            </a:r>
            <a:r>
              <a:rPr lang="de-DE" baseline="0" dirty="0"/>
              <a:t> </a:t>
            </a:r>
            <a:r>
              <a:rPr lang="de-DE" baseline="0" dirty="0" err="1"/>
              <a:t>for</a:t>
            </a:r>
            <a:r>
              <a:rPr lang="de-DE" baseline="0" dirty="0"/>
              <a:t> </a:t>
            </a:r>
            <a:r>
              <a:rPr lang="de-DE" baseline="0" dirty="0" err="1"/>
              <a:t>us</a:t>
            </a:r>
            <a:r>
              <a:rPr lang="de-DE" baseline="0" dirty="0"/>
              <a:t> and </a:t>
            </a:r>
            <a:r>
              <a:rPr lang="de-DE" baseline="0" dirty="0" err="1"/>
              <a:t>our</a:t>
            </a:r>
            <a:r>
              <a:rPr lang="de-DE" baseline="0" dirty="0"/>
              <a:t> </a:t>
            </a:r>
            <a:r>
              <a:rPr lang="de-DE" baseline="0" dirty="0" err="1"/>
              <a:t>advocacy</a:t>
            </a:r>
            <a:r>
              <a:rPr lang="de-DE" baseline="0" dirty="0"/>
              <a:t> work </a:t>
            </a:r>
            <a:r>
              <a:rPr lang="de-DE" baseline="0" dirty="0" err="1"/>
              <a:t>are</a:t>
            </a:r>
            <a:r>
              <a:rPr lang="de-DE" baseline="0" dirty="0"/>
              <a:t> </a:t>
            </a:r>
            <a:r>
              <a:rPr lang="de-DE" baseline="0" dirty="0" err="1"/>
              <a:t>the</a:t>
            </a:r>
            <a:r>
              <a:rPr lang="de-DE" baseline="0" dirty="0"/>
              <a:t> </a:t>
            </a:r>
            <a:r>
              <a:rPr lang="de-DE" baseline="0" dirty="0" err="1"/>
              <a:t>far</a:t>
            </a:r>
            <a:r>
              <a:rPr lang="de-DE" baseline="0" dirty="0"/>
              <a:t> </a:t>
            </a:r>
            <a:r>
              <a:rPr lang="de-DE" baseline="0" dirty="0" err="1"/>
              <a:t>reaching</a:t>
            </a:r>
            <a:r>
              <a:rPr lang="de-DE" baseline="0" dirty="0"/>
              <a:t> and </a:t>
            </a:r>
            <a:r>
              <a:rPr lang="de-DE" b="1" baseline="0" dirty="0" err="1"/>
              <a:t>legally</a:t>
            </a:r>
            <a:r>
              <a:rPr lang="de-DE" b="1" baseline="0" dirty="0"/>
              <a:t> </a:t>
            </a:r>
            <a:r>
              <a:rPr lang="de-DE" b="1" baseline="0" dirty="0" err="1"/>
              <a:t>binding</a:t>
            </a:r>
            <a:r>
              <a:rPr lang="de-DE" b="1" baseline="0" dirty="0"/>
              <a:t> </a:t>
            </a:r>
            <a:r>
              <a:rPr lang="de-DE" baseline="0" dirty="0" err="1"/>
              <a:t>conventions</a:t>
            </a:r>
            <a:r>
              <a:rPr lang="de-DE" baseline="0" dirty="0"/>
              <a:t>, </a:t>
            </a:r>
            <a:r>
              <a:rPr lang="de-DE" baseline="0" dirty="0" err="1"/>
              <a:t>the</a:t>
            </a:r>
            <a:r>
              <a:rPr lang="de-DE" baseline="0" dirty="0"/>
              <a:t> Istanbul </a:t>
            </a:r>
            <a:r>
              <a:rPr lang="de-DE" baseline="0" dirty="0" err="1"/>
              <a:t>Convention</a:t>
            </a:r>
            <a:r>
              <a:rPr lang="de-DE" baseline="0" dirty="0"/>
              <a:t> and </a:t>
            </a:r>
            <a:r>
              <a:rPr lang="de-DE" baseline="0" dirty="0" err="1"/>
              <a:t>the</a:t>
            </a:r>
            <a:r>
              <a:rPr lang="de-DE" baseline="0" dirty="0"/>
              <a:t> Anti-</a:t>
            </a:r>
            <a:r>
              <a:rPr lang="de-DE" baseline="0" dirty="0" err="1"/>
              <a:t>Trafficking</a:t>
            </a:r>
            <a:r>
              <a:rPr lang="de-DE" baseline="0" dirty="0"/>
              <a:t> </a:t>
            </a:r>
            <a:r>
              <a:rPr lang="de-DE" baseline="0" dirty="0" err="1"/>
              <a:t>Convention</a:t>
            </a:r>
            <a:r>
              <a:rPr lang="de-DE" baseline="0" dirty="0"/>
              <a:t>. </a:t>
            </a:r>
            <a:r>
              <a:rPr lang="de-DE" baseline="0" dirty="0" err="1"/>
              <a:t>Legally</a:t>
            </a:r>
            <a:r>
              <a:rPr lang="de-DE" baseline="0" dirty="0"/>
              <a:t> </a:t>
            </a:r>
            <a:r>
              <a:rPr lang="de-DE" baseline="0" dirty="0" err="1"/>
              <a:t>binding</a:t>
            </a:r>
            <a:r>
              <a:rPr lang="de-DE" baseline="0" dirty="0"/>
              <a:t> </a:t>
            </a:r>
            <a:r>
              <a:rPr lang="de-DE" baseline="0" dirty="0" err="1"/>
              <a:t>means</a:t>
            </a:r>
            <a:r>
              <a:rPr lang="de-DE" baseline="0" dirty="0"/>
              <a:t>, </a:t>
            </a:r>
            <a:r>
              <a:rPr lang="de-DE" baseline="0" dirty="0" err="1"/>
              <a:t>once</a:t>
            </a:r>
            <a:r>
              <a:rPr lang="de-DE" baseline="0" dirty="0"/>
              <a:t> </a:t>
            </a:r>
            <a:r>
              <a:rPr lang="de-DE" baseline="0" dirty="0" err="1"/>
              <a:t>the</a:t>
            </a:r>
            <a:r>
              <a:rPr lang="de-DE" baseline="0" dirty="0"/>
              <a:t> </a:t>
            </a:r>
            <a:r>
              <a:rPr lang="de-DE" baseline="0" dirty="0" err="1"/>
              <a:t>member</a:t>
            </a:r>
            <a:r>
              <a:rPr lang="de-DE" baseline="0" dirty="0"/>
              <a:t> </a:t>
            </a:r>
            <a:r>
              <a:rPr lang="de-DE" baseline="0" dirty="0" err="1"/>
              <a:t>state</a:t>
            </a:r>
            <a:r>
              <a:rPr lang="de-DE" baseline="0" dirty="0"/>
              <a:t> </a:t>
            </a:r>
            <a:r>
              <a:rPr lang="de-DE" baseline="0" dirty="0" err="1"/>
              <a:t>has</a:t>
            </a:r>
            <a:r>
              <a:rPr lang="de-DE" baseline="0" dirty="0"/>
              <a:t> </a:t>
            </a:r>
            <a:r>
              <a:rPr lang="de-DE" baseline="0" dirty="0" err="1"/>
              <a:t>signed</a:t>
            </a:r>
            <a:r>
              <a:rPr lang="de-DE" baseline="0" dirty="0"/>
              <a:t> and </a:t>
            </a:r>
            <a:r>
              <a:rPr lang="de-DE" baseline="0" dirty="0" err="1"/>
              <a:t>ratified</a:t>
            </a:r>
            <a:r>
              <a:rPr lang="de-DE" baseline="0" dirty="0"/>
              <a:t> </a:t>
            </a:r>
            <a:r>
              <a:rPr lang="de-DE" baseline="0" dirty="0" err="1"/>
              <a:t>the</a:t>
            </a:r>
            <a:r>
              <a:rPr lang="de-DE" baseline="0" dirty="0"/>
              <a:t> </a:t>
            </a:r>
            <a:r>
              <a:rPr lang="de-DE" baseline="0" dirty="0" err="1"/>
              <a:t>convention</a:t>
            </a:r>
            <a:r>
              <a:rPr lang="de-DE" baseline="0" dirty="0"/>
              <a:t>/</a:t>
            </a:r>
            <a:r>
              <a:rPr lang="de-DE" baseline="0" dirty="0" err="1"/>
              <a:t>treaty</a:t>
            </a:r>
            <a:r>
              <a:rPr lang="de-DE" baseline="0" dirty="0"/>
              <a:t>, he </a:t>
            </a:r>
            <a:r>
              <a:rPr lang="de-DE" baseline="0" dirty="0" err="1"/>
              <a:t>is</a:t>
            </a:r>
            <a:r>
              <a:rPr lang="de-DE" baseline="0" dirty="0"/>
              <a:t> </a:t>
            </a:r>
            <a:r>
              <a:rPr lang="de-DE" baseline="0" dirty="0" err="1"/>
              <a:t>obliged</a:t>
            </a:r>
            <a:r>
              <a:rPr lang="de-DE" baseline="0" dirty="0"/>
              <a:t> </a:t>
            </a:r>
            <a:r>
              <a:rPr lang="de-DE" baseline="0" dirty="0" err="1"/>
              <a:t>to</a:t>
            </a:r>
            <a:r>
              <a:rPr lang="de-DE" baseline="0" dirty="0"/>
              <a:t> </a:t>
            </a:r>
            <a:r>
              <a:rPr lang="de-DE" baseline="0" dirty="0" err="1"/>
              <a:t>implement</a:t>
            </a:r>
            <a:r>
              <a:rPr lang="de-DE" baseline="0" dirty="0"/>
              <a:t> </a:t>
            </a:r>
            <a:r>
              <a:rPr lang="de-DE" baseline="0" dirty="0" err="1"/>
              <a:t>the</a:t>
            </a:r>
            <a:r>
              <a:rPr lang="de-DE" baseline="0" dirty="0"/>
              <a:t> </a:t>
            </a:r>
            <a:r>
              <a:rPr lang="de-DE" baseline="0" dirty="0" err="1"/>
              <a:t>requirements</a:t>
            </a:r>
            <a:r>
              <a:rPr lang="de-DE" baseline="0" dirty="0"/>
              <a:t> </a:t>
            </a:r>
            <a:r>
              <a:rPr lang="de-DE" baseline="0" dirty="0" err="1"/>
              <a:t>of</a:t>
            </a:r>
            <a:r>
              <a:rPr lang="de-DE" baseline="0" dirty="0"/>
              <a:t> </a:t>
            </a:r>
            <a:r>
              <a:rPr lang="de-DE" baseline="0" dirty="0" err="1"/>
              <a:t>the</a:t>
            </a:r>
            <a:r>
              <a:rPr lang="de-DE" baseline="0" dirty="0"/>
              <a:t> </a:t>
            </a:r>
            <a:r>
              <a:rPr lang="de-DE" baseline="0" dirty="0" err="1"/>
              <a:t>convention</a:t>
            </a:r>
            <a:r>
              <a:rPr lang="de-DE" baseline="0" dirty="0"/>
              <a:t> </a:t>
            </a:r>
            <a:r>
              <a:rPr lang="de-DE" baseline="0" dirty="0" err="1"/>
              <a:t>by</a:t>
            </a:r>
            <a:r>
              <a:rPr lang="de-DE" baseline="0" dirty="0"/>
              <a:t> </a:t>
            </a:r>
            <a:r>
              <a:rPr lang="de-DE" baseline="0" dirty="0" err="1"/>
              <a:t>adapting</a:t>
            </a:r>
            <a:r>
              <a:rPr lang="de-DE" baseline="0" dirty="0"/>
              <a:t> </a:t>
            </a:r>
            <a:r>
              <a:rPr lang="de-DE" baseline="0" dirty="0" err="1"/>
              <a:t>the</a:t>
            </a:r>
            <a:r>
              <a:rPr lang="de-DE" baseline="0" dirty="0"/>
              <a:t> national </a:t>
            </a:r>
            <a:r>
              <a:rPr lang="de-DE" baseline="0" dirty="0" err="1"/>
              <a:t>law</a:t>
            </a:r>
            <a:r>
              <a:rPr lang="de-DE" baseline="0" dirty="0"/>
              <a:t> and </a:t>
            </a:r>
            <a:r>
              <a:rPr lang="de-DE" baseline="0" dirty="0" err="1"/>
              <a:t>by</a:t>
            </a:r>
            <a:r>
              <a:rPr lang="de-DE" baseline="0" dirty="0"/>
              <a:t> </a:t>
            </a:r>
            <a:r>
              <a:rPr lang="de-DE" baseline="0" dirty="0" err="1"/>
              <a:t>setting</a:t>
            </a:r>
            <a:r>
              <a:rPr lang="de-DE" baseline="0" dirty="0"/>
              <a:t> </a:t>
            </a:r>
            <a:r>
              <a:rPr lang="de-DE" baseline="0" dirty="0" err="1"/>
              <a:t>up</a:t>
            </a:r>
            <a:r>
              <a:rPr lang="de-DE" baseline="0" dirty="0"/>
              <a:t> </a:t>
            </a:r>
            <a:r>
              <a:rPr lang="de-DE" baseline="0" dirty="0" err="1"/>
              <a:t>the</a:t>
            </a:r>
            <a:r>
              <a:rPr lang="de-DE" baseline="0" dirty="0"/>
              <a:t> </a:t>
            </a:r>
            <a:r>
              <a:rPr lang="de-DE" baseline="0" dirty="0" err="1"/>
              <a:t>provisions</a:t>
            </a:r>
            <a:r>
              <a:rPr lang="de-DE"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crucial part of the conventions are</a:t>
            </a:r>
            <a:r>
              <a:rPr lang="en-GB" baseline="0" dirty="0"/>
              <a:t> the Monitoring Mechanisms. They assess how well its requirements and provisions are put into practice. Their findings and recommendations will help to ensure states’ compliance with the convention and guarantee its long-term effectiveness.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Council of Europe Convention on Preventing and Combating Violence against Women and Domestic Violence</a:t>
            </a:r>
            <a:r>
              <a:rPr lang="en-GB"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was signed on 11 May 2011 in Turkey- therefore named ”Istanbul Convention.” It entered into force in</a:t>
            </a:r>
            <a:r>
              <a:rPr lang="en-US" sz="1200" kern="1200" baseline="0" dirty="0">
                <a:solidFill>
                  <a:schemeClr val="tx1"/>
                </a:solidFill>
                <a:effectLst/>
                <a:latin typeface="+mn-lt"/>
                <a:ea typeface="+mn-ea"/>
                <a:cs typeface="+mn-cs"/>
              </a:rPr>
              <a:t> August 2014. </a:t>
            </a:r>
            <a:r>
              <a:rPr lang="en-US" sz="1200" kern="1200" dirty="0">
                <a:solidFill>
                  <a:schemeClr val="tx1"/>
                </a:solidFill>
                <a:effectLst/>
                <a:latin typeface="+mn-lt"/>
                <a:ea typeface="+mn-ea"/>
                <a:cs typeface="+mn-cs"/>
              </a:rPr>
              <a:t>As of July</a:t>
            </a:r>
            <a:r>
              <a:rPr lang="en-US" sz="1200" kern="1200" baseline="0" dirty="0">
                <a:solidFill>
                  <a:schemeClr val="tx1"/>
                </a:solidFill>
                <a:effectLst/>
                <a:latin typeface="+mn-lt"/>
                <a:ea typeface="+mn-ea"/>
                <a:cs typeface="+mn-cs"/>
              </a:rPr>
              <a:t> 2018,</a:t>
            </a:r>
            <a:r>
              <a:rPr lang="en-US" sz="1200" kern="1200" dirty="0">
                <a:solidFill>
                  <a:schemeClr val="tx1"/>
                </a:solidFill>
                <a:effectLst/>
                <a:latin typeface="+mn-lt"/>
                <a:ea typeface="+mn-ea"/>
                <a:cs typeface="+mn-cs"/>
              </a:rPr>
              <a:t> 16 member states have signed the convention but not yet ratified. 30 member states have ratified the convention.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Council of Europe Convention on Action against Trafficking in Human Beings , “the Anti-Trafficking Convention”, was opened for signature on 16 May 2005 and entered into force in 2008. As of July 2018, 47 CoE member states have ratified the convention.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third ground-breaking, unique and comprehensive convention in the area of gender equality and human dignity is the Convention on the Protection of Children against Sexual Exploitation and Sexual Abuse (“Lanzarote Convention”).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endParaRPr lang="de-DE" dirty="0"/>
          </a:p>
        </p:txBody>
      </p:sp>
      <p:sp>
        <p:nvSpPr>
          <p:cNvPr id="4" name="Foliennummernplatzhalter 3"/>
          <p:cNvSpPr>
            <a:spLocks noGrp="1"/>
          </p:cNvSpPr>
          <p:nvPr>
            <p:ph type="sldNum" sz="quarter" idx="10"/>
          </p:nvPr>
        </p:nvSpPr>
        <p:spPr/>
        <p:txBody>
          <a:bodyPr/>
          <a:lstStyle/>
          <a:p>
            <a:fld id="{BC1D958E-762A-4944-944E-1463BC016FDB}" type="slidenum">
              <a:rPr lang="en-US" smtClean="0"/>
              <a:t>13</a:t>
            </a:fld>
            <a:endParaRPr lang="en-US"/>
          </a:p>
        </p:txBody>
      </p:sp>
    </p:spTree>
    <p:extLst>
      <p:ext uri="{BB962C8B-B14F-4D97-AF65-F5344CB8AC3E}">
        <p14:creationId xmlns:p14="http://schemas.microsoft.com/office/powerpoint/2010/main" val="114656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HeForShe, #MeToo, and other topical issues provide ground for arranging events, for civil participation and influence on decision-making. </a:t>
            </a:r>
            <a:r>
              <a:rPr lang="de-DE" baseline="0" dirty="0" err="1"/>
              <a:t>Be</a:t>
            </a:r>
            <a:r>
              <a:rPr lang="de-DE" baseline="0" dirty="0"/>
              <a:t> </a:t>
            </a:r>
            <a:r>
              <a:rPr lang="de-DE" baseline="0" dirty="0" err="1"/>
              <a:t>timely</a:t>
            </a:r>
            <a:r>
              <a:rPr lang="de-DE" baseline="0" dirty="0"/>
              <a:t> in </a:t>
            </a:r>
            <a:r>
              <a:rPr lang="de-DE" baseline="0" dirty="0" err="1"/>
              <a:t>expressing</a:t>
            </a:r>
            <a:r>
              <a:rPr lang="de-DE" baseline="0" dirty="0"/>
              <a:t> well-</a:t>
            </a:r>
            <a:r>
              <a:rPr lang="de-DE" baseline="0" dirty="0" err="1"/>
              <a:t>prepared</a:t>
            </a:r>
            <a:r>
              <a:rPr lang="de-DE" baseline="0" dirty="0"/>
              <a:t> </a:t>
            </a:r>
            <a:r>
              <a:rPr lang="de-DE" baseline="0" dirty="0" err="1"/>
              <a:t>opinions</a:t>
            </a:r>
            <a:r>
              <a:rPr lang="de-DE" baseline="0" dirty="0"/>
              <a:t>. </a:t>
            </a:r>
          </a:p>
          <a:p>
            <a:endParaRPr lang="de-DE" baseline="0" dirty="0"/>
          </a:p>
        </p:txBody>
      </p:sp>
      <p:sp>
        <p:nvSpPr>
          <p:cNvPr id="4" name="Foliennummernplatzhalter 3"/>
          <p:cNvSpPr>
            <a:spLocks noGrp="1"/>
          </p:cNvSpPr>
          <p:nvPr>
            <p:ph type="sldNum" sz="quarter" idx="10"/>
          </p:nvPr>
        </p:nvSpPr>
        <p:spPr/>
        <p:txBody>
          <a:bodyPr/>
          <a:lstStyle/>
          <a:p>
            <a:fld id="{DB39DD64-32F6-4729-A32C-82F537C9F3D1}" type="slidenum">
              <a:rPr lang="en-GB" smtClean="0"/>
              <a:t>14</a:t>
            </a:fld>
            <a:endParaRPr lang="en-GB"/>
          </a:p>
        </p:txBody>
      </p:sp>
    </p:spTree>
    <p:extLst>
      <p:ext uri="{BB962C8B-B14F-4D97-AF65-F5344CB8AC3E}">
        <p14:creationId xmlns:p14="http://schemas.microsoft.com/office/powerpoint/2010/main" val="3674542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err="1"/>
              <a:t>For</a:t>
            </a:r>
            <a:r>
              <a:rPr lang="de-DE" baseline="0" dirty="0"/>
              <a:t> Zonta, </a:t>
            </a:r>
            <a:r>
              <a:rPr lang="de-DE" baseline="0" dirty="0" err="1"/>
              <a:t>t</a:t>
            </a:r>
            <a:r>
              <a:rPr lang="de-DE" dirty="0" err="1"/>
              <a:t>he</a:t>
            </a:r>
            <a:r>
              <a:rPr lang="de-DE" dirty="0"/>
              <a:t> Istanbul</a:t>
            </a:r>
            <a:r>
              <a:rPr lang="de-DE" baseline="0" dirty="0"/>
              <a:t> </a:t>
            </a:r>
            <a:r>
              <a:rPr lang="de-DE" baseline="0" dirty="0" err="1"/>
              <a:t>Convention</a:t>
            </a:r>
            <a:r>
              <a:rPr lang="de-DE" baseline="0" dirty="0"/>
              <a:t> </a:t>
            </a:r>
            <a:r>
              <a:rPr lang="de-DE" baseline="0" dirty="0" err="1"/>
              <a:t>is</a:t>
            </a:r>
            <a:r>
              <a:rPr lang="de-DE" baseline="0" dirty="0"/>
              <a:t> a </a:t>
            </a:r>
            <a:r>
              <a:rPr lang="de-DE" baseline="0" dirty="0" err="1"/>
              <a:t>practical</a:t>
            </a:r>
            <a:r>
              <a:rPr lang="de-DE" baseline="0" dirty="0"/>
              <a:t> </a:t>
            </a:r>
            <a:r>
              <a:rPr lang="de-DE" baseline="0" dirty="0" err="1"/>
              <a:t>tool</a:t>
            </a:r>
            <a:r>
              <a:rPr lang="de-DE" baseline="0" dirty="0"/>
              <a:t> </a:t>
            </a:r>
            <a:r>
              <a:rPr lang="de-DE" baseline="0" dirty="0" err="1"/>
              <a:t>to</a:t>
            </a:r>
            <a:r>
              <a:rPr lang="de-DE" baseline="0" dirty="0"/>
              <a:t> </a:t>
            </a:r>
            <a:r>
              <a:rPr lang="de-DE" baseline="0" dirty="0" err="1"/>
              <a:t>advocate</a:t>
            </a:r>
            <a:r>
              <a:rPr lang="de-DE" baseline="0" dirty="0"/>
              <a:t> </a:t>
            </a:r>
            <a:r>
              <a:rPr lang="de-DE" baseline="0" dirty="0" err="1"/>
              <a:t>for</a:t>
            </a:r>
            <a:r>
              <a:rPr lang="de-DE" baseline="0" dirty="0"/>
              <a:t> </a:t>
            </a:r>
            <a:r>
              <a:rPr lang="de-DE" baseline="0" dirty="0" err="1"/>
              <a:t>gender</a:t>
            </a:r>
            <a:r>
              <a:rPr lang="de-DE" baseline="0" dirty="0"/>
              <a:t> </a:t>
            </a:r>
            <a:r>
              <a:rPr lang="de-DE" baseline="0" dirty="0" err="1"/>
              <a:t>equality</a:t>
            </a:r>
            <a:r>
              <a:rPr lang="de-DE" baseline="0" dirty="0"/>
              <a:t> and </a:t>
            </a:r>
            <a:r>
              <a:rPr lang="de-DE" baseline="0" dirty="0" err="1"/>
              <a:t>women‘s</a:t>
            </a:r>
            <a:r>
              <a:rPr lang="de-DE" baseline="0" dirty="0"/>
              <a:t> </a:t>
            </a:r>
            <a:r>
              <a:rPr lang="de-DE" baseline="0" dirty="0" err="1"/>
              <a:t>rights</a:t>
            </a:r>
            <a:r>
              <a:rPr lang="de-DE" baseline="0" dirty="0"/>
              <a:t> and </a:t>
            </a:r>
            <a:r>
              <a:rPr lang="de-DE" baseline="0" dirty="0" err="1"/>
              <a:t>to</a:t>
            </a:r>
            <a:r>
              <a:rPr lang="de-DE" baseline="0" dirty="0"/>
              <a:t> </a:t>
            </a:r>
            <a:r>
              <a:rPr lang="de-DE" baseline="0" dirty="0" err="1"/>
              <a:t>take</a:t>
            </a:r>
            <a:r>
              <a:rPr lang="de-DE" baseline="0" dirty="0"/>
              <a:t> </a:t>
            </a:r>
            <a:r>
              <a:rPr lang="de-DE" baseline="0" dirty="0" err="1"/>
              <a:t>advocacy</a:t>
            </a:r>
            <a:r>
              <a:rPr lang="de-DE" baseline="0" dirty="0"/>
              <a:t> </a:t>
            </a:r>
            <a:r>
              <a:rPr lang="de-DE" baseline="0" dirty="0" err="1"/>
              <a:t>into</a:t>
            </a:r>
            <a:r>
              <a:rPr lang="de-DE" baseline="0" dirty="0"/>
              <a:t> </a:t>
            </a:r>
            <a:r>
              <a:rPr lang="de-DE" baseline="0" dirty="0" err="1"/>
              <a:t>action</a:t>
            </a:r>
            <a:r>
              <a:rPr lang="de-DE" baseline="0" dirty="0"/>
              <a:t>, also </a:t>
            </a:r>
            <a:r>
              <a:rPr lang="de-DE" baseline="0" dirty="0" err="1"/>
              <a:t>as</a:t>
            </a:r>
            <a:r>
              <a:rPr lang="de-DE" baseline="0" dirty="0"/>
              <a:t> </a:t>
            </a:r>
            <a:r>
              <a:rPr lang="de-DE" baseline="0" dirty="0" err="1"/>
              <a:t>heart</a:t>
            </a:r>
            <a:r>
              <a:rPr lang="de-DE" baseline="0" dirty="0"/>
              <a:t> </a:t>
            </a:r>
            <a:r>
              <a:rPr lang="de-DE" baseline="0" dirty="0" err="1"/>
              <a:t>of</a:t>
            </a:r>
            <a:r>
              <a:rPr lang="de-DE" baseline="0" dirty="0"/>
              <a:t> </a:t>
            </a:r>
            <a:r>
              <a:rPr lang="de-DE" baseline="0" dirty="0" err="1"/>
              <a:t>the</a:t>
            </a:r>
            <a:r>
              <a:rPr lang="de-DE" baseline="0" dirty="0"/>
              <a:t> Zonta Says NO-</a:t>
            </a:r>
            <a:r>
              <a:rPr lang="de-DE" baseline="0" dirty="0" err="1"/>
              <a:t>Campaign</a:t>
            </a:r>
            <a:r>
              <a:rPr lang="de-DE"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Zonta </a:t>
            </a:r>
            <a:r>
              <a:rPr lang="de-DE" baseline="0" dirty="0" err="1"/>
              <a:t>can</a:t>
            </a:r>
            <a:r>
              <a:rPr lang="de-DE" baseline="0" dirty="0"/>
              <a:t> </a:t>
            </a:r>
            <a:r>
              <a:rPr lang="de-DE" baseline="0" dirty="0" err="1"/>
              <a:t>contribute</a:t>
            </a:r>
            <a:r>
              <a:rPr lang="de-DE" baseline="0" dirty="0"/>
              <a:t> </a:t>
            </a:r>
            <a:r>
              <a:rPr lang="de-DE" baseline="0" dirty="0" err="1"/>
              <a:t>with</a:t>
            </a:r>
            <a:r>
              <a:rPr lang="de-DE" baseline="0" dirty="0"/>
              <a:t> </a:t>
            </a:r>
            <a:r>
              <a:rPr lang="de-DE" baseline="0" dirty="0" err="1"/>
              <a:t>its</a:t>
            </a:r>
            <a:r>
              <a:rPr lang="de-DE" baseline="0" dirty="0"/>
              <a:t> power, </a:t>
            </a:r>
            <a:r>
              <a:rPr lang="de-DE" baseline="0" dirty="0" err="1"/>
              <a:t>knowledge</a:t>
            </a:r>
            <a:r>
              <a:rPr lang="de-DE" baseline="0" dirty="0"/>
              <a:t> and </a:t>
            </a:r>
            <a:r>
              <a:rPr lang="de-DE" baseline="0" dirty="0" err="1"/>
              <a:t>persuasion</a:t>
            </a:r>
            <a:r>
              <a:rPr lang="de-DE" baseline="0" dirty="0"/>
              <a:t> </a:t>
            </a:r>
            <a:r>
              <a:rPr lang="de-DE" baseline="0" dirty="0" err="1"/>
              <a:t>by</a:t>
            </a:r>
            <a:r>
              <a:rPr lang="de-DE" baseline="0" dirty="0"/>
              <a:t> </a:t>
            </a:r>
            <a:r>
              <a:rPr lang="de-DE" baseline="0" dirty="0" err="1"/>
              <a:t>r</a:t>
            </a:r>
            <a:r>
              <a:rPr lang="de-DE" dirty="0" err="1"/>
              <a:t>aising</a:t>
            </a:r>
            <a:r>
              <a:rPr lang="de-DE" dirty="0"/>
              <a:t> </a:t>
            </a:r>
            <a:r>
              <a:rPr lang="de-DE" dirty="0" err="1"/>
              <a:t>awareness</a:t>
            </a:r>
            <a:r>
              <a:rPr lang="de-DE" dirty="0"/>
              <a:t> in all 62 Zonta countries</a:t>
            </a:r>
            <a:r>
              <a:rPr lang="de-DE" baseline="0" dirty="0"/>
              <a:t> </a:t>
            </a:r>
            <a:r>
              <a:rPr lang="de-DE" baseline="0" dirty="0" err="1"/>
              <a:t>around</a:t>
            </a:r>
            <a:r>
              <a:rPr lang="de-DE" baseline="0" dirty="0"/>
              <a:t> </a:t>
            </a:r>
            <a:r>
              <a:rPr lang="de-DE" baseline="0" dirty="0" err="1"/>
              <a:t>the</a:t>
            </a:r>
            <a:r>
              <a:rPr lang="de-DE" baseline="0" dirty="0"/>
              <a:t> </a:t>
            </a:r>
            <a:r>
              <a:rPr lang="de-DE" baseline="0" dirty="0" err="1"/>
              <a:t>world</a:t>
            </a:r>
            <a:r>
              <a:rPr lang="de-DE" baseline="0" dirty="0"/>
              <a:t> </a:t>
            </a:r>
            <a:r>
              <a:rPr lang="de-DE" baseline="0" dirty="0" err="1"/>
              <a:t>to</a:t>
            </a:r>
            <a:r>
              <a:rPr lang="de-DE" baseline="0" dirty="0"/>
              <a:t> </a:t>
            </a:r>
            <a:r>
              <a:rPr lang="de-DE" baseline="0" dirty="0" err="1"/>
              <a:t>this</a:t>
            </a:r>
            <a:r>
              <a:rPr lang="de-DE" baseline="0" dirty="0"/>
              <a:t> </a:t>
            </a:r>
            <a:r>
              <a:rPr lang="de-DE" baseline="0" dirty="0" err="1"/>
              <a:t>first</a:t>
            </a:r>
            <a:r>
              <a:rPr lang="de-DE" baseline="0" dirty="0"/>
              <a:t> </a:t>
            </a:r>
            <a:r>
              <a:rPr lang="de-DE" baseline="0" dirty="0" err="1"/>
              <a:t>legally</a:t>
            </a:r>
            <a:r>
              <a:rPr lang="de-DE" baseline="0" dirty="0"/>
              <a:t> </a:t>
            </a:r>
            <a:r>
              <a:rPr lang="de-DE" baseline="0" dirty="0" err="1"/>
              <a:t>binding</a:t>
            </a:r>
            <a:r>
              <a:rPr lang="de-DE" baseline="0" dirty="0"/>
              <a:t> </a:t>
            </a:r>
            <a:r>
              <a:rPr lang="de-DE" baseline="0" dirty="0" err="1"/>
              <a:t>instrument</a:t>
            </a:r>
            <a:r>
              <a:rPr lang="de-DE" baseline="0" dirty="0"/>
              <a:t>/</a:t>
            </a:r>
            <a:r>
              <a:rPr lang="de-DE" baseline="0" dirty="0" err="1"/>
              <a:t>treaty</a:t>
            </a:r>
            <a:r>
              <a:rPr lang="en-US" sz="1200" kern="1200" dirty="0">
                <a:solidFill>
                  <a:schemeClr val="tx1"/>
                </a:solidFill>
                <a:effectLst/>
                <a:latin typeface="+mn-lt"/>
                <a:ea typeface="+mn-ea"/>
                <a:cs typeface="+mn-cs"/>
              </a:rPr>
              <a:t> to fight VAW and domestic violence. </a:t>
            </a:r>
            <a:r>
              <a:rPr lang="de-DE" sz="1200" kern="1200" baseline="0" dirty="0" err="1">
                <a:solidFill>
                  <a:schemeClr val="tx1"/>
                </a:solidFill>
                <a:effectLst/>
                <a:latin typeface="+mn-lt"/>
                <a:ea typeface="+mn-ea"/>
                <a:cs typeface="+mn-cs"/>
              </a:rPr>
              <a:t>Zontians</a:t>
            </a:r>
            <a:r>
              <a:rPr lang="de-DE" sz="1200" kern="1200" baseline="0" dirty="0">
                <a:solidFill>
                  <a:schemeClr val="tx1"/>
                </a:solidFill>
                <a:effectLst/>
                <a:latin typeface="+mn-lt"/>
                <a:ea typeface="+mn-ea"/>
                <a:cs typeface="+mn-cs"/>
              </a:rPr>
              <a:t> </a:t>
            </a:r>
            <a:r>
              <a:rPr lang="de-DE" sz="1200" kern="1200" baseline="0" dirty="0" err="1">
                <a:solidFill>
                  <a:schemeClr val="tx1"/>
                </a:solidFill>
                <a:effectLst/>
                <a:latin typeface="+mn-lt"/>
                <a:ea typeface="+mn-ea"/>
                <a:cs typeface="+mn-cs"/>
              </a:rPr>
              <a:t>can</a:t>
            </a:r>
            <a:r>
              <a:rPr lang="de-DE" sz="1200" kern="1200" baseline="0" dirty="0">
                <a:solidFill>
                  <a:schemeClr val="tx1"/>
                </a:solidFill>
                <a:effectLst/>
                <a:latin typeface="+mn-lt"/>
                <a:ea typeface="+mn-ea"/>
                <a:cs typeface="+mn-cs"/>
              </a:rPr>
              <a:t> follow </a:t>
            </a:r>
            <a:r>
              <a:rPr lang="de-DE" baseline="0" dirty="0" err="1"/>
              <a:t>the</a:t>
            </a:r>
            <a:r>
              <a:rPr lang="de-DE" baseline="0" dirty="0"/>
              <a:t> </a:t>
            </a:r>
            <a:r>
              <a:rPr lang="de-DE" baseline="0" dirty="0" err="1"/>
              <a:t>monitoring</a:t>
            </a:r>
            <a:r>
              <a:rPr lang="de-DE" baseline="0" dirty="0"/>
              <a:t> </a:t>
            </a:r>
            <a:r>
              <a:rPr lang="de-DE" baseline="0" dirty="0" err="1"/>
              <a:t>reports</a:t>
            </a:r>
            <a:r>
              <a:rPr lang="de-DE" baseline="0" dirty="0"/>
              <a:t> </a:t>
            </a:r>
            <a:r>
              <a:rPr lang="de-DE" baseline="0" dirty="0" err="1"/>
              <a:t>of</a:t>
            </a:r>
            <a:r>
              <a:rPr lang="de-DE" baseline="0" dirty="0"/>
              <a:t> </a:t>
            </a:r>
            <a:r>
              <a:rPr lang="de-DE" baseline="0" dirty="0" err="1"/>
              <a:t>their</a:t>
            </a:r>
            <a:r>
              <a:rPr lang="de-DE" baseline="0" dirty="0"/>
              <a:t> </a:t>
            </a:r>
            <a:r>
              <a:rPr lang="de-DE" baseline="0" dirty="0" err="1"/>
              <a:t>government</a:t>
            </a:r>
            <a:r>
              <a:rPr lang="de-DE" baseline="0" dirty="0"/>
              <a:t> and </a:t>
            </a:r>
            <a:r>
              <a:rPr lang="de-DE" baseline="0" dirty="0" err="1"/>
              <a:t>of</a:t>
            </a:r>
            <a:r>
              <a:rPr lang="de-DE" baseline="0" dirty="0"/>
              <a:t> </a:t>
            </a:r>
            <a:r>
              <a:rPr lang="de-DE" baseline="0" dirty="0" err="1"/>
              <a:t>the</a:t>
            </a:r>
            <a:r>
              <a:rPr lang="de-DE" baseline="0" dirty="0"/>
              <a:t> </a:t>
            </a:r>
            <a:r>
              <a:rPr lang="de-DE" baseline="0" dirty="0" err="1"/>
              <a:t>Grevio</a:t>
            </a:r>
            <a:r>
              <a:rPr lang="de-DE" baseline="0" dirty="0"/>
              <a:t> Group in </a:t>
            </a:r>
            <a:r>
              <a:rPr lang="de-DE" baseline="0" dirty="0" err="1"/>
              <a:t>their</a:t>
            </a:r>
            <a:r>
              <a:rPr lang="de-DE" baseline="0" dirty="0"/>
              <a:t> countries </a:t>
            </a:r>
            <a:r>
              <a:rPr lang="de-DE" baseline="0" dirty="0" err="1"/>
              <a:t>to</a:t>
            </a:r>
            <a:r>
              <a:rPr lang="de-DE" baseline="0" dirty="0"/>
              <a:t> </a:t>
            </a:r>
            <a:r>
              <a:rPr lang="de-DE" baseline="0" dirty="0" err="1"/>
              <a:t>see</a:t>
            </a:r>
            <a:r>
              <a:rPr lang="de-DE" baseline="0" dirty="0"/>
              <a:t> </a:t>
            </a:r>
            <a:r>
              <a:rPr lang="de-DE" baseline="0" dirty="0" err="1"/>
              <a:t>if</a:t>
            </a:r>
            <a:r>
              <a:rPr lang="de-DE" baseline="0" dirty="0"/>
              <a:t> </a:t>
            </a:r>
            <a:r>
              <a:rPr lang="de-DE" baseline="0" dirty="0" err="1"/>
              <a:t>their</a:t>
            </a:r>
            <a:r>
              <a:rPr lang="de-DE" baseline="0" dirty="0"/>
              <a:t> </a:t>
            </a:r>
            <a:r>
              <a:rPr lang="de-DE" baseline="0" dirty="0" err="1"/>
              <a:t>government</a:t>
            </a:r>
            <a:r>
              <a:rPr lang="de-DE" baseline="0" dirty="0"/>
              <a:t> </a:t>
            </a:r>
            <a:r>
              <a:rPr lang="de-DE" baseline="0" dirty="0" err="1"/>
              <a:t>meets</a:t>
            </a:r>
            <a:r>
              <a:rPr lang="de-DE" baseline="0" dirty="0"/>
              <a:t> </a:t>
            </a:r>
            <a:r>
              <a:rPr lang="de-DE" baseline="0" dirty="0" err="1"/>
              <a:t>the</a:t>
            </a:r>
            <a:r>
              <a:rPr lang="de-DE" baseline="0" dirty="0"/>
              <a:t> </a:t>
            </a:r>
            <a:r>
              <a:rPr lang="de-DE" baseline="0" dirty="0" err="1"/>
              <a:t>requirements</a:t>
            </a:r>
            <a:r>
              <a:rPr lang="de-DE" baseline="0" dirty="0"/>
              <a:t> </a:t>
            </a:r>
            <a:r>
              <a:rPr lang="de-DE" baseline="0" dirty="0" err="1"/>
              <a:t>of</a:t>
            </a:r>
            <a:r>
              <a:rPr lang="de-DE" baseline="0" dirty="0"/>
              <a:t> </a:t>
            </a:r>
            <a:r>
              <a:rPr lang="de-DE" baseline="0" dirty="0" err="1"/>
              <a:t>the</a:t>
            </a:r>
            <a:r>
              <a:rPr lang="de-DE" baseline="0" dirty="0"/>
              <a:t> Istanbul </a:t>
            </a:r>
            <a:r>
              <a:rPr lang="de-DE" baseline="0" dirty="0" err="1"/>
              <a:t>Convention</a:t>
            </a:r>
            <a:r>
              <a:rPr lang="de-DE"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Can non-European countries </a:t>
            </a:r>
            <a:r>
              <a:rPr lang="de-DE" baseline="0" dirty="0" err="1"/>
              <a:t>join</a:t>
            </a:r>
            <a:r>
              <a:rPr lang="de-DE" baseline="0" dirty="0"/>
              <a:t>? The </a:t>
            </a:r>
            <a:r>
              <a:rPr lang="de-DE" baseline="0" dirty="0" err="1"/>
              <a:t>Convention</a:t>
            </a:r>
            <a:r>
              <a:rPr lang="de-DE" baseline="0" dirty="0"/>
              <a:t> </a:t>
            </a:r>
            <a:r>
              <a:rPr lang="de-DE" baseline="0" dirty="0" err="1"/>
              <a:t>is</a:t>
            </a:r>
            <a:r>
              <a:rPr lang="de-DE" baseline="0" dirty="0"/>
              <a:t> open </a:t>
            </a:r>
            <a:r>
              <a:rPr lang="de-DE" baseline="0" dirty="0" err="1"/>
              <a:t>for</a:t>
            </a:r>
            <a:r>
              <a:rPr lang="de-DE" baseline="0" dirty="0"/>
              <a:t> </a:t>
            </a:r>
            <a:r>
              <a:rPr lang="de-DE" baseline="0" dirty="0" err="1"/>
              <a:t>accession</a:t>
            </a:r>
            <a:r>
              <a:rPr lang="de-DE" baseline="0" dirty="0"/>
              <a:t> </a:t>
            </a:r>
            <a:r>
              <a:rPr lang="de-DE" baseline="0" dirty="0" err="1"/>
              <a:t>by</a:t>
            </a:r>
            <a:r>
              <a:rPr lang="de-DE" baseline="0" dirty="0"/>
              <a:t> </a:t>
            </a:r>
            <a:r>
              <a:rPr lang="de-DE" baseline="0" dirty="0" err="1"/>
              <a:t>any</a:t>
            </a:r>
            <a:r>
              <a:rPr lang="de-DE" baseline="0" dirty="0"/>
              <a:t> </a:t>
            </a:r>
            <a:r>
              <a:rPr lang="de-DE" baseline="0" dirty="0" err="1"/>
              <a:t>country</a:t>
            </a:r>
            <a:r>
              <a:rPr lang="de-DE" baseline="0" dirty="0"/>
              <a:t> in </a:t>
            </a:r>
            <a:r>
              <a:rPr lang="de-DE" baseline="0" dirty="0" err="1"/>
              <a:t>the</a:t>
            </a:r>
            <a:r>
              <a:rPr lang="de-DE" baseline="0" dirty="0"/>
              <a:t> </a:t>
            </a:r>
            <a:r>
              <a:rPr lang="de-DE" baseline="0" dirty="0" err="1"/>
              <a:t>world</a:t>
            </a:r>
            <a:r>
              <a:rPr lang="de-DE" baseline="0" dirty="0"/>
              <a:t> – </a:t>
            </a:r>
            <a:r>
              <a:rPr lang="de-DE" baseline="0" dirty="0" err="1"/>
              <a:t>provided</a:t>
            </a:r>
            <a:r>
              <a:rPr lang="de-DE" baseline="0" dirty="0"/>
              <a:t> </a:t>
            </a:r>
            <a:r>
              <a:rPr lang="de-DE" baseline="0" dirty="0" err="1"/>
              <a:t>that</a:t>
            </a:r>
            <a:r>
              <a:rPr lang="de-DE" baseline="0" dirty="0"/>
              <a:t> </a:t>
            </a:r>
            <a:r>
              <a:rPr lang="de-DE" baseline="0" dirty="0" err="1"/>
              <a:t>the</a:t>
            </a:r>
            <a:r>
              <a:rPr lang="de-DE" baseline="0" dirty="0"/>
              <a:t> </a:t>
            </a:r>
            <a:r>
              <a:rPr lang="de-DE" baseline="0" dirty="0" err="1"/>
              <a:t>country</a:t>
            </a:r>
            <a:r>
              <a:rPr lang="de-DE" baseline="0" dirty="0"/>
              <a:t> </a:t>
            </a:r>
            <a:r>
              <a:rPr lang="de-DE" baseline="0" dirty="0" err="1"/>
              <a:t>has</a:t>
            </a:r>
            <a:r>
              <a:rPr lang="de-DE" baseline="0" dirty="0"/>
              <a:t> </a:t>
            </a:r>
            <a:r>
              <a:rPr lang="de-DE" baseline="0" dirty="0" err="1"/>
              <a:t>been</a:t>
            </a:r>
            <a:r>
              <a:rPr lang="de-DE" baseline="0" dirty="0"/>
              <a:t> </a:t>
            </a:r>
            <a:r>
              <a:rPr lang="de-DE" baseline="0" dirty="0" err="1"/>
              <a:t>formally</a:t>
            </a:r>
            <a:r>
              <a:rPr lang="de-DE" baseline="0" dirty="0"/>
              <a:t> </a:t>
            </a:r>
            <a:r>
              <a:rPr lang="de-DE" baseline="0" dirty="0" err="1"/>
              <a:t>invited</a:t>
            </a:r>
            <a:r>
              <a:rPr lang="de-DE" baseline="0" dirty="0"/>
              <a:t> </a:t>
            </a:r>
            <a:r>
              <a:rPr lang="de-DE" baseline="0" dirty="0" err="1"/>
              <a:t>to</a:t>
            </a:r>
            <a:r>
              <a:rPr lang="de-DE" baseline="0" dirty="0"/>
              <a:t> </a:t>
            </a:r>
            <a:r>
              <a:rPr lang="de-DE" baseline="0" dirty="0" err="1"/>
              <a:t>accede</a:t>
            </a:r>
            <a:r>
              <a:rPr lang="de-DE" baseline="0" dirty="0"/>
              <a:t> </a:t>
            </a:r>
            <a:r>
              <a:rPr lang="de-DE" baseline="0" dirty="0" err="1"/>
              <a:t>by</a:t>
            </a:r>
            <a:r>
              <a:rPr lang="de-DE" baseline="0" dirty="0"/>
              <a:t> </a:t>
            </a:r>
            <a:r>
              <a:rPr lang="de-DE" baseline="0" dirty="0" err="1"/>
              <a:t>the</a:t>
            </a:r>
            <a:r>
              <a:rPr lang="de-DE" baseline="0" dirty="0"/>
              <a:t> Committee </a:t>
            </a:r>
            <a:r>
              <a:rPr lang="de-DE" baseline="0" dirty="0" err="1"/>
              <a:t>of</a:t>
            </a:r>
            <a:r>
              <a:rPr lang="de-DE" baseline="0" dirty="0"/>
              <a:t> Ministers </a:t>
            </a:r>
            <a:r>
              <a:rPr lang="de-DE" baseline="0" dirty="0" err="1"/>
              <a:t>of</a:t>
            </a:r>
            <a:r>
              <a:rPr lang="de-DE" baseline="0" dirty="0"/>
              <a:t> </a:t>
            </a:r>
            <a:r>
              <a:rPr lang="de-DE" baseline="0" dirty="0" err="1"/>
              <a:t>the</a:t>
            </a:r>
            <a:r>
              <a:rPr lang="de-DE" baseline="0" dirty="0"/>
              <a:t> CoE. </a:t>
            </a:r>
          </a:p>
        </p:txBody>
      </p:sp>
      <p:sp>
        <p:nvSpPr>
          <p:cNvPr id="4" name="Foliennummernplatzhalter 3"/>
          <p:cNvSpPr>
            <a:spLocks noGrp="1"/>
          </p:cNvSpPr>
          <p:nvPr>
            <p:ph type="sldNum" sz="quarter" idx="10"/>
          </p:nvPr>
        </p:nvSpPr>
        <p:spPr/>
        <p:txBody>
          <a:bodyPr/>
          <a:lstStyle/>
          <a:p>
            <a:fld id="{DB39DD64-32F6-4729-A32C-82F537C9F3D1}" type="slidenum">
              <a:rPr lang="en-GB" smtClean="0"/>
              <a:t>15</a:t>
            </a:fld>
            <a:endParaRPr lang="en-GB"/>
          </a:p>
        </p:txBody>
      </p:sp>
    </p:spTree>
    <p:extLst>
      <p:ext uri="{BB962C8B-B14F-4D97-AF65-F5344CB8AC3E}">
        <p14:creationId xmlns:p14="http://schemas.microsoft.com/office/powerpoint/2010/main" val="1257089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Convention criminalizes all</a:t>
            </a:r>
            <a:r>
              <a:rPr lang="en-GB" baseline="0" dirty="0"/>
              <a:t> forms of violence, all of which Zonta International is fighting through its ZSN-Campaign and most of which ZI is fighting through the international service projects. </a:t>
            </a:r>
            <a:r>
              <a:rPr lang="en-GB" dirty="0"/>
              <a:t>The Convention requires states</a:t>
            </a:r>
            <a:r>
              <a:rPr lang="en-GB" baseline="0" dirty="0"/>
              <a:t> and parties to criminalise or otherwise sanction the following behaviours:</a:t>
            </a:r>
          </a:p>
          <a:p>
            <a:pPr marL="171450" indent="-171450">
              <a:buFont typeface="Arial" panose="020B0604020202020204" pitchFamily="34" charset="0"/>
              <a:buChar char="•"/>
            </a:pPr>
            <a:r>
              <a:rPr lang="en-GB" baseline="0" dirty="0"/>
              <a:t>Domestic violence (physical, sexual, psychological or economic violence)</a:t>
            </a:r>
          </a:p>
          <a:p>
            <a:pPr marL="171450" indent="-171450">
              <a:buFont typeface="Arial" panose="020B0604020202020204" pitchFamily="34" charset="0"/>
              <a:buChar char="•"/>
            </a:pPr>
            <a:r>
              <a:rPr lang="en-GB" baseline="0" dirty="0"/>
              <a:t>Stalking</a:t>
            </a:r>
          </a:p>
          <a:p>
            <a:pPr marL="171450" indent="-171450">
              <a:buFont typeface="Arial" panose="020B0604020202020204" pitchFamily="34" charset="0"/>
              <a:buChar char="•"/>
            </a:pPr>
            <a:r>
              <a:rPr lang="en-GB" baseline="0" dirty="0"/>
              <a:t>Sexual violence including rape</a:t>
            </a:r>
          </a:p>
          <a:p>
            <a:pPr marL="171450" indent="-171450">
              <a:buFont typeface="Arial" panose="020B0604020202020204" pitchFamily="34" charset="0"/>
              <a:buChar char="•"/>
            </a:pPr>
            <a:r>
              <a:rPr lang="en-GB" baseline="0" dirty="0"/>
              <a:t>Sexual harassment</a:t>
            </a:r>
          </a:p>
          <a:p>
            <a:pPr marL="171450" indent="-171450">
              <a:buFont typeface="Arial" panose="020B0604020202020204" pitchFamily="34" charset="0"/>
              <a:buChar char="•"/>
            </a:pPr>
            <a:r>
              <a:rPr lang="en-GB" b="0" baseline="0" dirty="0"/>
              <a:t>Forced marriage</a:t>
            </a:r>
          </a:p>
          <a:p>
            <a:pPr marL="171450" indent="-171450">
              <a:buFont typeface="Arial" panose="020B0604020202020204" pitchFamily="34" charset="0"/>
              <a:buChar char="•"/>
            </a:pPr>
            <a:r>
              <a:rPr lang="en-GB" baseline="0" dirty="0"/>
              <a:t>Female genital mutilation</a:t>
            </a:r>
          </a:p>
          <a:p>
            <a:pPr marL="171450" indent="-171450">
              <a:buFont typeface="Arial" panose="020B0604020202020204" pitchFamily="34" charset="0"/>
              <a:buChar char="•"/>
            </a:pPr>
            <a:r>
              <a:rPr lang="en-GB" baseline="0" dirty="0"/>
              <a:t>Forced abortion or forced sterilisation</a:t>
            </a:r>
          </a:p>
          <a:p>
            <a:pPr marL="171450" indent="-171450">
              <a:buFont typeface="Arial" panose="020B0604020202020204" pitchFamily="34" charset="0"/>
              <a:buChar char="•"/>
            </a:pPr>
            <a:r>
              <a:rPr lang="en-GB" baseline="0" dirty="0"/>
              <a:t>Psychological harm </a:t>
            </a:r>
          </a:p>
          <a:p>
            <a:pPr marL="0" indent="0">
              <a:buFont typeface="Arial" panose="020B0604020202020204" pitchFamily="34" charset="0"/>
              <a:buNone/>
            </a:pPr>
            <a:r>
              <a:rPr lang="en-GB" baseline="0" dirty="0"/>
              <a:t>This biennium Zonta is continuing to fight Early and Forced Marriage. A severe violation of human rights and the dignity of women and girls. Over 650 million women alive today were married before their 18</a:t>
            </a:r>
            <a:r>
              <a:rPr lang="en-GB" baseline="30000" dirty="0"/>
              <a:t>th</a:t>
            </a:r>
            <a:r>
              <a:rPr lang="en-GB" baseline="0" dirty="0"/>
              <a:t> birthday. The Istanbul Convention is fighting Forced and Early Marriage and will therefore be a meaningful tool for clubs to advocate for the right of women and girls. </a:t>
            </a:r>
          </a:p>
        </p:txBody>
      </p:sp>
      <p:sp>
        <p:nvSpPr>
          <p:cNvPr id="4" name="Slide Number Placeholder 3"/>
          <p:cNvSpPr>
            <a:spLocks noGrp="1"/>
          </p:cNvSpPr>
          <p:nvPr>
            <p:ph type="sldNum" sz="quarter" idx="10"/>
          </p:nvPr>
        </p:nvSpPr>
        <p:spPr/>
        <p:txBody>
          <a:bodyPr/>
          <a:lstStyle/>
          <a:p>
            <a:fld id="{7F167E2C-9D63-4AED-9904-C459331B951B}" type="slidenum">
              <a:rPr lang="en-GB" smtClean="0"/>
              <a:t>16</a:t>
            </a:fld>
            <a:endParaRPr lang="en-GB"/>
          </a:p>
        </p:txBody>
      </p:sp>
    </p:spTree>
    <p:extLst>
      <p:ext uri="{BB962C8B-B14F-4D97-AF65-F5344CB8AC3E}">
        <p14:creationId xmlns:p14="http://schemas.microsoft.com/office/powerpoint/2010/main" val="4123616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Achieving</a:t>
            </a:r>
            <a:r>
              <a:rPr lang="de-DE" dirty="0"/>
              <a:t> </a:t>
            </a:r>
            <a:r>
              <a:rPr lang="de-DE" dirty="0" err="1"/>
              <a:t>gender</a:t>
            </a:r>
            <a:r>
              <a:rPr lang="de-DE" dirty="0"/>
              <a:t> </a:t>
            </a:r>
            <a:r>
              <a:rPr lang="de-DE" dirty="0" err="1"/>
              <a:t>equality</a:t>
            </a:r>
            <a:r>
              <a:rPr lang="de-DE" dirty="0"/>
              <a:t> </a:t>
            </a:r>
            <a:r>
              <a:rPr lang="de-DE" dirty="0" err="1"/>
              <a:t>is</a:t>
            </a:r>
            <a:r>
              <a:rPr lang="de-DE" dirty="0"/>
              <a:t> </a:t>
            </a:r>
            <a:r>
              <a:rPr lang="de-DE" dirty="0" err="1"/>
              <a:t>central</a:t>
            </a:r>
            <a:r>
              <a:rPr lang="de-DE" dirty="0"/>
              <a:t> </a:t>
            </a:r>
            <a:r>
              <a:rPr lang="de-DE" dirty="0" err="1"/>
              <a:t>to</a:t>
            </a:r>
            <a:r>
              <a:rPr lang="de-DE" dirty="0"/>
              <a:t> </a:t>
            </a:r>
            <a:r>
              <a:rPr lang="de-DE" dirty="0" err="1"/>
              <a:t>the</a:t>
            </a:r>
            <a:r>
              <a:rPr lang="de-DE" dirty="0"/>
              <a:t> </a:t>
            </a:r>
            <a:r>
              <a:rPr lang="de-DE" dirty="0" err="1"/>
              <a:t>fulfilment</a:t>
            </a:r>
            <a:r>
              <a:rPr lang="de-DE" dirty="0"/>
              <a:t> </a:t>
            </a:r>
            <a:r>
              <a:rPr lang="de-DE" dirty="0" err="1"/>
              <a:t>of</a:t>
            </a:r>
            <a:r>
              <a:rPr lang="de-DE" dirty="0"/>
              <a:t> </a:t>
            </a:r>
            <a:r>
              <a:rPr lang="de-DE" dirty="0" err="1"/>
              <a:t>the</a:t>
            </a:r>
            <a:r>
              <a:rPr lang="de-DE" dirty="0"/>
              <a:t> </a:t>
            </a:r>
            <a:r>
              <a:rPr lang="de-DE" dirty="0" err="1"/>
              <a:t>CoE‘s</a:t>
            </a:r>
            <a:r>
              <a:rPr lang="de-DE" dirty="0"/>
              <a:t> </a:t>
            </a:r>
            <a:r>
              <a:rPr lang="de-DE" dirty="0" err="1"/>
              <a:t>mission</a:t>
            </a:r>
            <a:r>
              <a:rPr lang="de-DE" dirty="0"/>
              <a:t>:</a:t>
            </a:r>
            <a:r>
              <a:rPr lang="de-DE" baseline="0" dirty="0"/>
              <a:t> </a:t>
            </a:r>
            <a:r>
              <a:rPr lang="de-DE" baseline="0" dirty="0" err="1"/>
              <a:t>Safeguarding</a:t>
            </a:r>
            <a:r>
              <a:rPr lang="de-DE" baseline="0" dirty="0"/>
              <a:t> human </a:t>
            </a:r>
            <a:r>
              <a:rPr lang="de-DE" baseline="0" dirty="0" err="1"/>
              <a:t>rights</a:t>
            </a:r>
            <a:r>
              <a:rPr lang="de-DE" baseline="0" dirty="0"/>
              <a:t>, </a:t>
            </a:r>
            <a:r>
              <a:rPr lang="de-DE" baseline="0" dirty="0" err="1"/>
              <a:t>upholding</a:t>
            </a:r>
            <a:r>
              <a:rPr lang="de-DE" baseline="0" dirty="0"/>
              <a:t> </a:t>
            </a:r>
            <a:r>
              <a:rPr lang="de-DE" baseline="0" dirty="0" err="1"/>
              <a:t>democracy</a:t>
            </a:r>
            <a:r>
              <a:rPr lang="de-DE" baseline="0" dirty="0"/>
              <a:t> and </a:t>
            </a:r>
            <a:r>
              <a:rPr lang="de-DE" baseline="0" dirty="0" err="1"/>
              <a:t>preserving</a:t>
            </a:r>
            <a:r>
              <a:rPr lang="de-DE" baseline="0" dirty="0"/>
              <a:t> </a:t>
            </a:r>
            <a:r>
              <a:rPr lang="de-DE" baseline="0" dirty="0" err="1"/>
              <a:t>the</a:t>
            </a:r>
            <a:r>
              <a:rPr lang="de-DE" baseline="0" dirty="0"/>
              <a:t> </a:t>
            </a:r>
            <a:r>
              <a:rPr lang="de-DE" baseline="0" dirty="0" err="1"/>
              <a:t>rule</a:t>
            </a:r>
            <a:r>
              <a:rPr lang="de-DE" baseline="0" dirty="0"/>
              <a:t> </a:t>
            </a:r>
            <a:r>
              <a:rPr lang="de-DE" baseline="0" dirty="0" err="1"/>
              <a:t>of</a:t>
            </a:r>
            <a:r>
              <a:rPr lang="de-DE" baseline="0" dirty="0"/>
              <a:t> </a:t>
            </a:r>
            <a:r>
              <a:rPr lang="de-DE" baseline="0" dirty="0" err="1"/>
              <a:t>law</a:t>
            </a:r>
            <a:r>
              <a:rPr lang="de-DE" baseline="0" dirty="0"/>
              <a:t>. </a:t>
            </a:r>
          </a:p>
          <a:p>
            <a:pPr lvl="0" rtl="0"/>
            <a:r>
              <a:rPr lang="en-GB" sz="1200" dirty="0"/>
              <a:t>1.</a:t>
            </a:r>
            <a:r>
              <a:rPr lang="en-GB" sz="1200" baseline="0" dirty="0"/>
              <a:t> </a:t>
            </a:r>
            <a:r>
              <a:rPr lang="en-GB" sz="1200" dirty="0"/>
              <a:t>Combating Gender Stereotypes and Sexism</a:t>
            </a:r>
          </a:p>
          <a:p>
            <a:pPr lvl="0" rtl="0"/>
            <a:r>
              <a:rPr lang="en-GB" sz="1200" dirty="0"/>
              <a:t>2. Preventing and Combating Violence against Women</a:t>
            </a:r>
          </a:p>
          <a:p>
            <a:pPr lvl="0" rtl="0"/>
            <a:r>
              <a:rPr lang="en-GB" sz="1200" dirty="0"/>
              <a:t>3. Guaranteeing Equal Access of Women in Justice</a:t>
            </a:r>
          </a:p>
          <a:p>
            <a:pPr lvl="0" rtl="0"/>
            <a:r>
              <a:rPr lang="en-GB" sz="1200" dirty="0"/>
              <a:t>4. Achieving Balanced Participation of Women and Men in Political and  Public Decision-Making</a:t>
            </a:r>
          </a:p>
          <a:p>
            <a:pPr lvl="0" rtl="0"/>
            <a:r>
              <a:rPr lang="en-GB" sz="1200" dirty="0"/>
              <a:t>5. Achieving Gender Mainstreaming in all Policies and Measures </a:t>
            </a:r>
          </a:p>
          <a:p>
            <a:r>
              <a:rPr lang="de-DE" dirty="0"/>
              <a:t>6. </a:t>
            </a:r>
            <a:r>
              <a:rPr lang="de-DE" dirty="0" err="1"/>
              <a:t>Protecting</a:t>
            </a:r>
            <a:r>
              <a:rPr lang="de-DE" dirty="0"/>
              <a:t> </a:t>
            </a:r>
            <a:r>
              <a:rPr lang="de-DE" dirty="0" err="1"/>
              <a:t>the</a:t>
            </a:r>
            <a:r>
              <a:rPr lang="de-DE" dirty="0"/>
              <a:t> </a:t>
            </a:r>
            <a:r>
              <a:rPr lang="de-DE" dirty="0" err="1"/>
              <a:t>rights</a:t>
            </a:r>
            <a:r>
              <a:rPr lang="de-DE" dirty="0"/>
              <a:t> </a:t>
            </a:r>
            <a:r>
              <a:rPr lang="de-DE" dirty="0" err="1"/>
              <a:t>of</a:t>
            </a:r>
            <a:r>
              <a:rPr lang="de-DE" dirty="0"/>
              <a:t> </a:t>
            </a:r>
            <a:r>
              <a:rPr lang="de-DE" dirty="0" err="1"/>
              <a:t>migrant</a:t>
            </a:r>
            <a:r>
              <a:rPr lang="de-DE" dirty="0"/>
              <a:t>, </a:t>
            </a:r>
            <a:r>
              <a:rPr lang="de-DE" dirty="0" err="1"/>
              <a:t>refugee</a:t>
            </a:r>
            <a:r>
              <a:rPr lang="de-DE" dirty="0"/>
              <a:t> and </a:t>
            </a:r>
            <a:r>
              <a:rPr lang="de-DE" dirty="0" err="1"/>
              <a:t>asylum-seeking</a:t>
            </a:r>
            <a:r>
              <a:rPr lang="de-DE" dirty="0"/>
              <a:t> </a:t>
            </a:r>
            <a:r>
              <a:rPr lang="de-DE" dirty="0" err="1"/>
              <a:t>women</a:t>
            </a:r>
            <a:r>
              <a:rPr lang="de-DE" dirty="0"/>
              <a:t> and </a:t>
            </a:r>
            <a:r>
              <a:rPr lang="de-DE" dirty="0" err="1"/>
              <a:t>girls</a:t>
            </a:r>
            <a:endParaRPr lang="de-DE" dirty="0"/>
          </a:p>
        </p:txBody>
      </p:sp>
      <p:sp>
        <p:nvSpPr>
          <p:cNvPr id="4" name="Foliennummernplatzhalter 3"/>
          <p:cNvSpPr>
            <a:spLocks noGrp="1"/>
          </p:cNvSpPr>
          <p:nvPr>
            <p:ph type="sldNum" sz="quarter" idx="10"/>
          </p:nvPr>
        </p:nvSpPr>
        <p:spPr/>
        <p:txBody>
          <a:bodyPr/>
          <a:lstStyle/>
          <a:p>
            <a:fld id="{BC1D958E-762A-4944-944E-1463BC016FDB}" type="slidenum">
              <a:rPr lang="en-US" smtClean="0"/>
              <a:t>17</a:t>
            </a:fld>
            <a:endParaRPr lang="en-US"/>
          </a:p>
        </p:txBody>
      </p:sp>
    </p:spTree>
    <p:extLst>
      <p:ext uri="{BB962C8B-B14F-4D97-AF65-F5344CB8AC3E}">
        <p14:creationId xmlns:p14="http://schemas.microsoft.com/office/powerpoint/2010/main" val="3285970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For</a:t>
            </a:r>
            <a:r>
              <a:rPr lang="de-DE" dirty="0"/>
              <a:t> </a:t>
            </a:r>
            <a:r>
              <a:rPr lang="de-DE" dirty="0" err="1"/>
              <a:t>the</a:t>
            </a:r>
            <a:r>
              <a:rPr lang="de-DE" dirty="0"/>
              <a:t> CoE </a:t>
            </a:r>
            <a:r>
              <a:rPr lang="de-DE" dirty="0" err="1"/>
              <a:t>achieving</a:t>
            </a:r>
            <a:r>
              <a:rPr lang="de-DE" dirty="0"/>
              <a:t> </a:t>
            </a:r>
            <a:r>
              <a:rPr lang="de-DE" dirty="0" err="1"/>
              <a:t>gender</a:t>
            </a:r>
            <a:r>
              <a:rPr lang="de-DE" dirty="0"/>
              <a:t> </a:t>
            </a:r>
            <a:r>
              <a:rPr lang="de-DE" dirty="0" err="1"/>
              <a:t>equality</a:t>
            </a:r>
            <a:r>
              <a:rPr lang="de-DE" dirty="0"/>
              <a:t> </a:t>
            </a:r>
            <a:r>
              <a:rPr lang="de-DE" dirty="0" err="1"/>
              <a:t>is</a:t>
            </a:r>
            <a:r>
              <a:rPr lang="de-DE" dirty="0"/>
              <a:t> </a:t>
            </a:r>
            <a:r>
              <a:rPr lang="de-DE" dirty="0" err="1"/>
              <a:t>central</a:t>
            </a:r>
            <a:r>
              <a:rPr lang="de-DE" baseline="0" dirty="0"/>
              <a:t> </a:t>
            </a:r>
            <a:r>
              <a:rPr lang="de-DE" baseline="0" dirty="0" err="1"/>
              <a:t>to</a:t>
            </a:r>
            <a:r>
              <a:rPr lang="de-DE" baseline="0" dirty="0"/>
              <a:t> </a:t>
            </a:r>
            <a:r>
              <a:rPr lang="de-DE" baseline="0" dirty="0" err="1"/>
              <a:t>its</a:t>
            </a:r>
            <a:r>
              <a:rPr lang="de-DE" baseline="0" dirty="0"/>
              <a:t> </a:t>
            </a:r>
            <a:r>
              <a:rPr lang="de-DE" baseline="0" dirty="0" err="1"/>
              <a:t>core</a:t>
            </a:r>
            <a:r>
              <a:rPr lang="de-DE" baseline="0" dirty="0"/>
              <a:t> </a:t>
            </a:r>
            <a:r>
              <a:rPr lang="de-DE" baseline="0" dirty="0" err="1"/>
              <a:t>values</a:t>
            </a:r>
            <a:r>
              <a:rPr lang="de-DE" baseline="0" dirty="0"/>
              <a:t>. The </a:t>
            </a:r>
            <a:r>
              <a:rPr lang="de-DE" baseline="0" dirty="0" err="1"/>
              <a:t>CoE‘s</a:t>
            </a:r>
            <a:r>
              <a:rPr lang="de-DE" baseline="0" dirty="0"/>
              <a:t> </a:t>
            </a:r>
            <a:r>
              <a:rPr lang="de-DE" baseline="0" dirty="0" err="1"/>
              <a:t>comprehensive</a:t>
            </a:r>
            <a:r>
              <a:rPr lang="de-DE" baseline="0" dirty="0"/>
              <a:t> and </a:t>
            </a:r>
            <a:r>
              <a:rPr lang="de-DE" baseline="0" dirty="0" err="1"/>
              <a:t>extended</a:t>
            </a:r>
            <a:r>
              <a:rPr lang="de-DE" baseline="0" dirty="0"/>
              <a:t> </a:t>
            </a:r>
            <a:r>
              <a:rPr lang="de-DE" baseline="0" dirty="0" err="1"/>
              <a:t>body</a:t>
            </a:r>
            <a:r>
              <a:rPr lang="de-DE" baseline="0" dirty="0"/>
              <a:t> </a:t>
            </a:r>
            <a:r>
              <a:rPr lang="de-DE" baseline="0" dirty="0" err="1"/>
              <a:t>of</a:t>
            </a:r>
            <a:r>
              <a:rPr lang="de-DE" baseline="0" dirty="0"/>
              <a:t> </a:t>
            </a:r>
            <a:r>
              <a:rPr lang="de-DE" baseline="0" dirty="0" err="1"/>
              <a:t>standards</a:t>
            </a:r>
            <a:r>
              <a:rPr lang="de-DE" baseline="0" dirty="0"/>
              <a:t> and work </a:t>
            </a:r>
            <a:r>
              <a:rPr lang="de-DE" baseline="0" dirty="0" err="1"/>
              <a:t>related</a:t>
            </a:r>
            <a:r>
              <a:rPr lang="de-DE" baseline="0" dirty="0"/>
              <a:t> </a:t>
            </a:r>
            <a:r>
              <a:rPr lang="de-DE" baseline="0" dirty="0" err="1"/>
              <a:t>to</a:t>
            </a:r>
            <a:r>
              <a:rPr lang="de-DE" baseline="0" dirty="0"/>
              <a:t> </a:t>
            </a:r>
            <a:r>
              <a:rPr lang="de-DE" baseline="0" dirty="0" err="1"/>
              <a:t>gender</a:t>
            </a:r>
            <a:r>
              <a:rPr lang="de-DE" baseline="0" dirty="0"/>
              <a:t> </a:t>
            </a:r>
            <a:r>
              <a:rPr lang="de-DE" baseline="0" dirty="0" err="1"/>
              <a:t>equality</a:t>
            </a:r>
            <a:r>
              <a:rPr lang="de-DE" baseline="0" dirty="0"/>
              <a:t>, </a:t>
            </a:r>
            <a:r>
              <a:rPr lang="de-DE" baseline="0" dirty="0" err="1"/>
              <a:t>as</a:t>
            </a:r>
            <a:r>
              <a:rPr lang="de-DE" baseline="0" dirty="0"/>
              <a:t> </a:t>
            </a:r>
            <a:r>
              <a:rPr lang="de-DE" baseline="0" dirty="0" err="1"/>
              <a:t>well</a:t>
            </a:r>
            <a:r>
              <a:rPr lang="de-DE" baseline="0" dirty="0"/>
              <a:t> </a:t>
            </a:r>
            <a:r>
              <a:rPr lang="de-DE" baseline="0" dirty="0" err="1"/>
              <a:t>as</a:t>
            </a:r>
            <a:r>
              <a:rPr lang="de-DE" baseline="0" dirty="0"/>
              <a:t> </a:t>
            </a:r>
            <a:r>
              <a:rPr lang="de-DE" baseline="0" dirty="0" err="1"/>
              <a:t>regular</a:t>
            </a:r>
            <a:r>
              <a:rPr lang="de-DE" baseline="0" dirty="0"/>
              <a:t> </a:t>
            </a:r>
            <a:r>
              <a:rPr lang="de-DE" baseline="0" dirty="0" err="1"/>
              <a:t>monitoring</a:t>
            </a:r>
            <a:r>
              <a:rPr lang="de-DE" baseline="0" dirty="0"/>
              <a:t> </a:t>
            </a:r>
            <a:r>
              <a:rPr lang="de-DE" baseline="0" dirty="0" err="1"/>
              <a:t>of</a:t>
            </a:r>
            <a:r>
              <a:rPr lang="de-DE" baseline="0" dirty="0"/>
              <a:t> </a:t>
            </a:r>
            <a:r>
              <a:rPr lang="de-DE" baseline="0" dirty="0" err="1"/>
              <a:t>the</a:t>
            </a:r>
            <a:r>
              <a:rPr lang="de-DE" baseline="0" dirty="0"/>
              <a:t> </a:t>
            </a:r>
            <a:r>
              <a:rPr lang="de-DE" baseline="0" dirty="0" err="1"/>
              <a:t>implementation</a:t>
            </a:r>
            <a:r>
              <a:rPr lang="de-DE" baseline="0" dirty="0"/>
              <a:t> </a:t>
            </a:r>
            <a:r>
              <a:rPr lang="de-DE" baseline="0" dirty="0" err="1"/>
              <a:t>of</a:t>
            </a:r>
            <a:r>
              <a:rPr lang="de-DE" baseline="0" dirty="0"/>
              <a:t> </a:t>
            </a:r>
            <a:r>
              <a:rPr lang="de-DE" baseline="0" dirty="0" err="1"/>
              <a:t>these</a:t>
            </a:r>
            <a:r>
              <a:rPr lang="de-DE" baseline="0" dirty="0"/>
              <a:t> </a:t>
            </a:r>
            <a:r>
              <a:rPr lang="de-DE" baseline="0" dirty="0" err="1"/>
              <a:t>standards</a:t>
            </a:r>
            <a:r>
              <a:rPr lang="de-DE" baseline="0" dirty="0"/>
              <a:t> </a:t>
            </a:r>
            <a:r>
              <a:rPr lang="de-DE" baseline="0" dirty="0" err="1"/>
              <a:t>by</a:t>
            </a:r>
            <a:r>
              <a:rPr lang="de-DE" baseline="0" dirty="0"/>
              <a:t> </a:t>
            </a:r>
            <a:r>
              <a:rPr lang="de-DE" baseline="0" dirty="0" err="1"/>
              <a:t>the</a:t>
            </a:r>
            <a:r>
              <a:rPr lang="de-DE" baseline="0" dirty="0"/>
              <a:t> CoE Gender </a:t>
            </a:r>
            <a:r>
              <a:rPr lang="de-DE" baseline="0" dirty="0" err="1"/>
              <a:t>Equality</a:t>
            </a:r>
            <a:r>
              <a:rPr lang="de-DE" baseline="0" dirty="0"/>
              <a:t> </a:t>
            </a:r>
            <a:r>
              <a:rPr lang="de-DE" baseline="0" dirty="0" err="1"/>
              <a:t>Commission</a:t>
            </a:r>
            <a:r>
              <a:rPr lang="de-DE" baseline="0" dirty="0"/>
              <a:t> and </a:t>
            </a:r>
            <a:r>
              <a:rPr lang="de-DE" baseline="0" dirty="0" err="1"/>
              <a:t>the</a:t>
            </a:r>
            <a:r>
              <a:rPr lang="de-DE" baseline="0" dirty="0"/>
              <a:t> Committee </a:t>
            </a:r>
            <a:r>
              <a:rPr lang="de-DE" baseline="0" dirty="0" err="1"/>
              <a:t>of</a:t>
            </a:r>
            <a:r>
              <a:rPr lang="de-DE" baseline="0" dirty="0"/>
              <a:t> Ministers, </a:t>
            </a:r>
            <a:r>
              <a:rPr lang="de-DE" baseline="0" dirty="0" err="1"/>
              <a:t>provide</a:t>
            </a:r>
            <a:r>
              <a:rPr lang="de-DE" baseline="0" dirty="0"/>
              <a:t> </a:t>
            </a:r>
            <a:r>
              <a:rPr lang="de-DE" baseline="0" dirty="0" err="1"/>
              <a:t>important</a:t>
            </a:r>
            <a:r>
              <a:rPr lang="de-DE" baseline="0" dirty="0"/>
              <a:t> </a:t>
            </a:r>
            <a:r>
              <a:rPr lang="de-DE" baseline="0" dirty="0" err="1"/>
              <a:t>input</a:t>
            </a:r>
            <a:r>
              <a:rPr lang="de-DE" baseline="0" dirty="0"/>
              <a:t> </a:t>
            </a:r>
            <a:r>
              <a:rPr lang="de-DE" baseline="0" dirty="0" err="1"/>
              <a:t>towards</a:t>
            </a:r>
            <a:r>
              <a:rPr lang="de-DE" baseline="0" dirty="0"/>
              <a:t> </a:t>
            </a:r>
            <a:r>
              <a:rPr lang="de-DE" baseline="0" dirty="0" err="1"/>
              <a:t>the</a:t>
            </a:r>
            <a:r>
              <a:rPr lang="de-DE" baseline="0" dirty="0"/>
              <a:t> </a:t>
            </a:r>
            <a:r>
              <a:rPr lang="de-DE" baseline="0" dirty="0" err="1"/>
              <a:t>efforts</a:t>
            </a:r>
            <a:r>
              <a:rPr lang="de-DE" baseline="0" dirty="0"/>
              <a:t> </a:t>
            </a:r>
            <a:r>
              <a:rPr lang="de-DE" baseline="0" dirty="0" err="1"/>
              <a:t>of</a:t>
            </a:r>
            <a:r>
              <a:rPr lang="de-DE" baseline="0" dirty="0"/>
              <a:t> </a:t>
            </a:r>
            <a:r>
              <a:rPr lang="de-DE" baseline="0" dirty="0" err="1"/>
              <a:t>the</a:t>
            </a:r>
            <a:r>
              <a:rPr lang="de-DE" baseline="0" dirty="0"/>
              <a:t> </a:t>
            </a:r>
            <a:r>
              <a:rPr lang="de-DE" baseline="0" dirty="0" err="1"/>
              <a:t>member</a:t>
            </a:r>
            <a:r>
              <a:rPr lang="de-DE" baseline="0" dirty="0"/>
              <a:t> </a:t>
            </a:r>
            <a:r>
              <a:rPr lang="de-DE" baseline="0" dirty="0" err="1"/>
              <a:t>states</a:t>
            </a:r>
            <a:r>
              <a:rPr lang="de-DE" baseline="0" dirty="0"/>
              <a:t> </a:t>
            </a:r>
            <a:r>
              <a:rPr lang="de-DE" baseline="0" dirty="0" err="1"/>
              <a:t>to</a:t>
            </a:r>
            <a:r>
              <a:rPr lang="de-DE" baseline="0" dirty="0"/>
              <a:t> </a:t>
            </a:r>
            <a:r>
              <a:rPr lang="de-DE" baseline="0" dirty="0" err="1"/>
              <a:t>achieve</a:t>
            </a:r>
            <a:r>
              <a:rPr lang="de-DE" baseline="0" dirty="0"/>
              <a:t> </a:t>
            </a:r>
            <a:r>
              <a:rPr lang="de-DE" baseline="0" dirty="0" err="1"/>
              <a:t>the</a:t>
            </a:r>
            <a:r>
              <a:rPr lang="de-DE" baseline="0" dirty="0"/>
              <a:t> UN SDGs. </a:t>
            </a:r>
            <a:endParaRPr lang="de-DE" dirty="0"/>
          </a:p>
        </p:txBody>
      </p:sp>
      <p:sp>
        <p:nvSpPr>
          <p:cNvPr id="4" name="Foliennummernplatzhalter 3"/>
          <p:cNvSpPr>
            <a:spLocks noGrp="1"/>
          </p:cNvSpPr>
          <p:nvPr>
            <p:ph type="sldNum" sz="quarter" idx="10"/>
          </p:nvPr>
        </p:nvSpPr>
        <p:spPr/>
        <p:txBody>
          <a:bodyPr/>
          <a:lstStyle/>
          <a:p>
            <a:fld id="{BC1D958E-762A-4944-944E-1463BC016FDB}" type="slidenum">
              <a:rPr lang="en-US" smtClean="0"/>
              <a:t>18</a:t>
            </a:fld>
            <a:endParaRPr lang="en-US"/>
          </a:p>
        </p:txBody>
      </p:sp>
    </p:spTree>
    <p:extLst>
      <p:ext uri="{BB962C8B-B14F-4D97-AF65-F5344CB8AC3E}">
        <p14:creationId xmlns:p14="http://schemas.microsoft.com/office/powerpoint/2010/main" val="700573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kern="1200" dirty="0">
                <a:solidFill>
                  <a:schemeClr val="tx1"/>
                </a:solidFill>
                <a:effectLst/>
                <a:latin typeface="+mn-lt"/>
                <a:ea typeface="+mn-ea"/>
                <a:cs typeface="+mn-cs"/>
              </a:rPr>
              <a:t>The Council</a:t>
            </a:r>
            <a:r>
              <a:rPr lang="en-US" sz="1200" b="0" i="0" kern="1200" baseline="0" dirty="0">
                <a:solidFill>
                  <a:schemeClr val="tx1"/>
                </a:solidFill>
                <a:effectLst/>
                <a:latin typeface="+mn-lt"/>
                <a:ea typeface="+mn-ea"/>
                <a:cs typeface="+mn-cs"/>
              </a:rPr>
              <a:t> of Europe is an intergovernmental organization. It </a:t>
            </a:r>
            <a:r>
              <a:rPr lang="en-US" sz="1200" b="0" i="0" kern="1200" dirty="0">
                <a:solidFill>
                  <a:schemeClr val="tx1"/>
                </a:solidFill>
                <a:effectLst/>
                <a:latin typeface="+mn-lt"/>
                <a:ea typeface="+mn-ea"/>
                <a:cs typeface="+mn-cs"/>
              </a:rPr>
              <a:t>was set</a:t>
            </a:r>
            <a:r>
              <a:rPr lang="en-US" sz="1200" b="0" i="0" kern="1200" baseline="0" dirty="0">
                <a:solidFill>
                  <a:schemeClr val="tx1"/>
                </a:solidFill>
                <a:effectLst/>
                <a:latin typeface="+mn-lt"/>
                <a:ea typeface="+mn-ea"/>
                <a:cs typeface="+mn-cs"/>
              </a:rPr>
              <a:t> up</a:t>
            </a:r>
            <a:r>
              <a:rPr lang="en-US" sz="1200" b="0" i="0" kern="1200" dirty="0">
                <a:solidFill>
                  <a:schemeClr val="tx1"/>
                </a:solidFill>
                <a:effectLst/>
                <a:latin typeface="+mn-lt"/>
                <a:ea typeface="+mn-ea"/>
                <a:cs typeface="+mn-cs"/>
              </a:rPr>
              <a:t> on</a:t>
            </a:r>
            <a:r>
              <a:rPr lang="en-US" sz="1200" b="0" i="0" kern="1200" baseline="0" dirty="0">
                <a:solidFill>
                  <a:schemeClr val="tx1"/>
                </a:solidFill>
                <a:effectLst/>
                <a:latin typeface="+mn-lt"/>
                <a:ea typeface="+mn-ea"/>
                <a:cs typeface="+mn-cs"/>
              </a:rPr>
              <a:t> 5 May </a:t>
            </a:r>
            <a:r>
              <a:rPr lang="en-US" sz="1200" b="0" i="0" kern="1200" dirty="0">
                <a:solidFill>
                  <a:schemeClr val="tx1"/>
                </a:solidFill>
                <a:effectLst/>
                <a:latin typeface="+mn-lt"/>
                <a:ea typeface="+mn-ea"/>
                <a:cs typeface="+mn-cs"/>
              </a:rPr>
              <a:t>1949</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to promote democracy</a:t>
            </a:r>
            <a:r>
              <a:rPr lang="en-US" sz="1200" b="0" i="0" kern="1200" baseline="0" dirty="0">
                <a:solidFill>
                  <a:schemeClr val="tx1"/>
                </a:solidFill>
                <a:effectLst/>
                <a:latin typeface="+mn-lt"/>
                <a:ea typeface="+mn-ea"/>
                <a:cs typeface="+mn-cs"/>
              </a:rPr>
              <a:t> and to </a:t>
            </a:r>
            <a:r>
              <a:rPr lang="en-US" sz="1200" b="0" i="0" kern="1200" dirty="0">
                <a:solidFill>
                  <a:schemeClr val="tx1"/>
                </a:solidFill>
                <a:effectLst/>
                <a:latin typeface="+mn-lt"/>
                <a:ea typeface="+mn-ea"/>
                <a:cs typeface="+mn-cs"/>
              </a:rPr>
              <a:t>protect human rights and the rule of law in Europe. </a:t>
            </a:r>
            <a:endParaRPr lang="de-DE" dirty="0"/>
          </a:p>
        </p:txBody>
      </p:sp>
      <p:sp>
        <p:nvSpPr>
          <p:cNvPr id="4" name="Foliennummernplatzhalter 3"/>
          <p:cNvSpPr>
            <a:spLocks noGrp="1"/>
          </p:cNvSpPr>
          <p:nvPr>
            <p:ph type="sldNum" sz="quarter" idx="10"/>
          </p:nvPr>
        </p:nvSpPr>
        <p:spPr/>
        <p:txBody>
          <a:bodyPr/>
          <a:lstStyle/>
          <a:p>
            <a:fld id="{54C8F94D-A965-4571-AE3B-8E2B4576518C}" type="slidenum">
              <a:rPr lang="de-DE" smtClean="0"/>
              <a:t>1</a:t>
            </a:fld>
            <a:endParaRPr lang="de-DE"/>
          </a:p>
        </p:txBody>
      </p:sp>
    </p:spTree>
    <p:extLst>
      <p:ext uri="{BB962C8B-B14F-4D97-AF65-F5344CB8AC3E}">
        <p14:creationId xmlns:p14="http://schemas.microsoft.com/office/powerpoint/2010/main" val="4240001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 ZI CoE </a:t>
            </a:r>
            <a:r>
              <a:rPr lang="de-DE" dirty="0" err="1"/>
              <a:t>Committee‘s</a:t>
            </a:r>
            <a:r>
              <a:rPr lang="de-DE" dirty="0"/>
              <a:t> </a:t>
            </a:r>
            <a:r>
              <a:rPr lang="de-DE" dirty="0" err="1"/>
              <a:t>main</a:t>
            </a:r>
            <a:r>
              <a:rPr lang="de-DE" dirty="0"/>
              <a:t> </a:t>
            </a:r>
            <a:r>
              <a:rPr lang="de-DE" dirty="0" err="1"/>
              <a:t>goal</a:t>
            </a:r>
            <a:r>
              <a:rPr lang="de-DE" dirty="0"/>
              <a:t> </a:t>
            </a:r>
            <a:r>
              <a:rPr lang="de-DE" dirty="0" err="1"/>
              <a:t>is</a:t>
            </a:r>
            <a:r>
              <a:rPr lang="de-DE" dirty="0"/>
              <a:t> </a:t>
            </a:r>
            <a:r>
              <a:rPr lang="de-DE" dirty="0" err="1"/>
              <a:t>to</a:t>
            </a:r>
            <a:r>
              <a:rPr lang="de-DE" dirty="0"/>
              <a:t> </a:t>
            </a:r>
            <a:r>
              <a:rPr lang="de-DE" dirty="0" err="1"/>
              <a:t>inform</a:t>
            </a:r>
            <a:r>
              <a:rPr lang="de-DE" baseline="0" dirty="0"/>
              <a:t> and </a:t>
            </a:r>
            <a:r>
              <a:rPr lang="de-DE" baseline="0" dirty="0" err="1"/>
              <a:t>educate</a:t>
            </a:r>
            <a:r>
              <a:rPr lang="de-DE" baseline="0" dirty="0"/>
              <a:t> </a:t>
            </a:r>
            <a:r>
              <a:rPr lang="de-DE" baseline="0" dirty="0" err="1"/>
              <a:t>members</a:t>
            </a:r>
            <a:r>
              <a:rPr lang="de-DE" baseline="0" dirty="0"/>
              <a:t> </a:t>
            </a:r>
            <a:r>
              <a:rPr lang="de-DE" baseline="0" dirty="0" err="1"/>
              <a:t>around</a:t>
            </a:r>
            <a:r>
              <a:rPr lang="de-DE" baseline="0" dirty="0"/>
              <a:t> </a:t>
            </a:r>
            <a:r>
              <a:rPr lang="de-DE" baseline="0" dirty="0" err="1"/>
              <a:t>the</a:t>
            </a:r>
            <a:r>
              <a:rPr lang="de-DE" baseline="0" dirty="0"/>
              <a:t> </a:t>
            </a:r>
            <a:r>
              <a:rPr lang="de-DE" baseline="0" dirty="0" err="1"/>
              <a:t>world</a:t>
            </a:r>
            <a:r>
              <a:rPr lang="de-DE" baseline="0" dirty="0"/>
              <a:t> on relevant </a:t>
            </a:r>
            <a:r>
              <a:rPr lang="de-DE" baseline="0" dirty="0" err="1"/>
              <a:t>conventions</a:t>
            </a:r>
            <a:r>
              <a:rPr lang="de-DE" baseline="0" dirty="0"/>
              <a:t>/</a:t>
            </a:r>
            <a:r>
              <a:rPr lang="de-DE" baseline="0" dirty="0" err="1"/>
              <a:t>treaties</a:t>
            </a:r>
            <a:r>
              <a:rPr lang="de-DE" baseline="0" dirty="0"/>
              <a:t> and </a:t>
            </a:r>
            <a:r>
              <a:rPr lang="de-DE" baseline="0" dirty="0" err="1"/>
              <a:t>mechanisms</a:t>
            </a:r>
            <a:r>
              <a:rPr lang="de-DE" baseline="0" dirty="0"/>
              <a:t> </a:t>
            </a:r>
            <a:r>
              <a:rPr lang="de-DE" baseline="0" dirty="0" err="1"/>
              <a:t>of</a:t>
            </a:r>
            <a:r>
              <a:rPr lang="de-DE" baseline="0" dirty="0"/>
              <a:t> </a:t>
            </a:r>
            <a:r>
              <a:rPr lang="de-DE" baseline="0" dirty="0" err="1"/>
              <a:t>the</a:t>
            </a:r>
            <a:r>
              <a:rPr lang="de-DE" baseline="0" dirty="0"/>
              <a:t> CoE </a:t>
            </a:r>
            <a:r>
              <a:rPr lang="de-DE" baseline="0" dirty="0" err="1"/>
              <a:t>to</a:t>
            </a:r>
            <a:r>
              <a:rPr lang="de-DE" baseline="0" dirty="0"/>
              <a:t> </a:t>
            </a:r>
            <a:r>
              <a:rPr lang="de-DE" baseline="0" dirty="0" err="1"/>
              <a:t>help</a:t>
            </a:r>
            <a:r>
              <a:rPr lang="de-DE" baseline="0" dirty="0"/>
              <a:t> </a:t>
            </a:r>
            <a:r>
              <a:rPr lang="de-DE" baseline="0" dirty="0" err="1"/>
              <a:t>advcocate</a:t>
            </a:r>
            <a:r>
              <a:rPr lang="de-DE" baseline="0" dirty="0"/>
              <a:t> </a:t>
            </a:r>
            <a:r>
              <a:rPr lang="de-DE" baseline="0" dirty="0" err="1"/>
              <a:t>effectively</a:t>
            </a:r>
            <a:r>
              <a:rPr lang="de-DE" baseline="0" dirty="0"/>
              <a:t> </a:t>
            </a:r>
            <a:r>
              <a:rPr lang="de-DE" baseline="0" dirty="0" err="1"/>
              <a:t>for</a:t>
            </a:r>
            <a:r>
              <a:rPr lang="de-DE" baseline="0" dirty="0"/>
              <a:t> </a:t>
            </a:r>
            <a:r>
              <a:rPr lang="de-DE" baseline="0" dirty="0" err="1"/>
              <a:t>women‘s</a:t>
            </a:r>
            <a:r>
              <a:rPr lang="de-DE" baseline="0" dirty="0"/>
              <a:t> </a:t>
            </a:r>
            <a:r>
              <a:rPr lang="de-DE" baseline="0" dirty="0" err="1"/>
              <a:t>rights</a:t>
            </a:r>
            <a:r>
              <a:rPr lang="de-DE" baseline="0" dirty="0"/>
              <a:t> and </a:t>
            </a:r>
            <a:r>
              <a:rPr lang="de-DE" baseline="0" dirty="0" err="1"/>
              <a:t>gender</a:t>
            </a:r>
            <a:r>
              <a:rPr lang="de-DE" baseline="0" dirty="0"/>
              <a:t> </a:t>
            </a:r>
            <a:r>
              <a:rPr lang="de-DE" baseline="0" dirty="0" err="1"/>
              <a:t>equality</a:t>
            </a:r>
            <a:r>
              <a:rPr lang="de-DE" baseline="0" dirty="0"/>
              <a:t>.  </a:t>
            </a:r>
            <a:r>
              <a:rPr lang="de-DE" b="0" baseline="0" dirty="0"/>
              <a:t>In </a:t>
            </a:r>
            <a:r>
              <a:rPr lang="de-DE" b="0" baseline="0" dirty="0" err="1"/>
              <a:t>cooperation</a:t>
            </a:r>
            <a:r>
              <a:rPr lang="de-DE" b="0" baseline="0" dirty="0"/>
              <a:t> </a:t>
            </a:r>
            <a:r>
              <a:rPr lang="de-DE" b="0" baseline="0" dirty="0" err="1"/>
              <a:t>with</a:t>
            </a:r>
            <a:r>
              <a:rPr lang="de-DE" b="0" baseline="0" dirty="0"/>
              <a:t> </a:t>
            </a:r>
            <a:r>
              <a:rPr lang="de-DE" b="0" baseline="0" dirty="0" err="1"/>
              <a:t>the</a:t>
            </a:r>
            <a:r>
              <a:rPr lang="de-DE" b="0" baseline="0" dirty="0"/>
              <a:t> ZI UN -and </a:t>
            </a:r>
            <a:r>
              <a:rPr lang="de-DE" b="0" baseline="0" dirty="0" err="1"/>
              <a:t>Advcoacy</a:t>
            </a:r>
            <a:r>
              <a:rPr lang="de-DE" b="0" baseline="0" dirty="0"/>
              <a:t> </a:t>
            </a:r>
            <a:r>
              <a:rPr lang="de-DE" b="0" baseline="0" dirty="0" err="1"/>
              <a:t>Committees</a:t>
            </a:r>
            <a:r>
              <a:rPr lang="de-DE" b="0" baseline="0" dirty="0"/>
              <a:t> </a:t>
            </a:r>
            <a:r>
              <a:rPr lang="de-DE" b="0" baseline="0" dirty="0" err="1"/>
              <a:t>we</a:t>
            </a:r>
            <a:r>
              <a:rPr lang="de-DE" b="0" baseline="0" dirty="0"/>
              <a:t> will </a:t>
            </a:r>
            <a:r>
              <a:rPr lang="de-DE" b="0" baseline="0" dirty="0" err="1"/>
              <a:t>support</a:t>
            </a:r>
            <a:r>
              <a:rPr lang="de-DE" b="0" baseline="0" dirty="0"/>
              <a:t> </a:t>
            </a:r>
            <a:r>
              <a:rPr lang="de-DE" b="0" baseline="0" dirty="0" err="1"/>
              <a:t>clubs</a:t>
            </a:r>
            <a:r>
              <a:rPr lang="de-DE" b="0" baseline="0" dirty="0"/>
              <a:t> and </a:t>
            </a:r>
            <a:r>
              <a:rPr lang="de-DE" b="0" baseline="0" dirty="0" err="1"/>
              <a:t>districts</a:t>
            </a:r>
            <a:r>
              <a:rPr lang="de-DE" b="0" baseline="0" dirty="0"/>
              <a:t> </a:t>
            </a:r>
            <a:r>
              <a:rPr lang="de-DE" b="0" baseline="0" dirty="0" err="1"/>
              <a:t>to</a:t>
            </a:r>
            <a:r>
              <a:rPr lang="de-DE" b="0" baseline="0" dirty="0"/>
              <a:t> </a:t>
            </a:r>
            <a:r>
              <a:rPr lang="de-DE" b="0" baseline="0" dirty="0" err="1"/>
              <a:t>raise</a:t>
            </a:r>
            <a:r>
              <a:rPr lang="de-DE" b="0" baseline="0" dirty="0"/>
              <a:t> </a:t>
            </a:r>
            <a:r>
              <a:rPr lang="de-DE" b="0" baseline="0" dirty="0" err="1"/>
              <a:t>civil</a:t>
            </a:r>
            <a:r>
              <a:rPr lang="de-DE" b="0" baseline="0" dirty="0"/>
              <a:t> </a:t>
            </a:r>
            <a:r>
              <a:rPr lang="de-DE" b="0" baseline="0" dirty="0" err="1"/>
              <a:t>society‘s</a:t>
            </a:r>
            <a:r>
              <a:rPr lang="de-DE" b="0" baseline="0" dirty="0"/>
              <a:t> </a:t>
            </a:r>
            <a:r>
              <a:rPr lang="de-DE" b="0" baseline="0" dirty="0" err="1"/>
              <a:t>voice</a:t>
            </a:r>
            <a:r>
              <a:rPr lang="de-DE" b="0" baseline="0" dirty="0"/>
              <a:t> and </a:t>
            </a:r>
            <a:r>
              <a:rPr lang="de-DE" b="0" baseline="0" dirty="0" err="1"/>
              <a:t>to</a:t>
            </a:r>
            <a:r>
              <a:rPr lang="de-DE" b="0" baseline="0" dirty="0"/>
              <a:t> </a:t>
            </a:r>
            <a:r>
              <a:rPr lang="de-DE" b="0" baseline="0" dirty="0" err="1"/>
              <a:t>fight</a:t>
            </a:r>
            <a:r>
              <a:rPr lang="de-DE" b="0" baseline="0" dirty="0"/>
              <a:t> </a:t>
            </a:r>
            <a:r>
              <a:rPr lang="de-DE" b="0" baseline="0" dirty="0" err="1"/>
              <a:t>the</a:t>
            </a:r>
            <a:r>
              <a:rPr lang="de-DE" b="0" baseline="0" dirty="0"/>
              <a:t> </a:t>
            </a:r>
            <a:r>
              <a:rPr lang="de-DE" b="0" baseline="0" dirty="0" err="1"/>
              <a:t>serious</a:t>
            </a:r>
            <a:r>
              <a:rPr lang="de-DE" b="0" baseline="0" dirty="0"/>
              <a:t> human </a:t>
            </a:r>
            <a:r>
              <a:rPr lang="de-DE" b="0" baseline="0" dirty="0" err="1"/>
              <a:t>rights</a:t>
            </a:r>
            <a:r>
              <a:rPr lang="de-DE" b="0" baseline="0" dirty="0"/>
              <a:t> </a:t>
            </a:r>
            <a:r>
              <a:rPr lang="de-DE" b="0" baseline="0" dirty="0" err="1"/>
              <a:t>violations</a:t>
            </a:r>
            <a:r>
              <a:rPr lang="de-DE" b="0" baseline="0" dirty="0"/>
              <a:t> wich </a:t>
            </a:r>
            <a:r>
              <a:rPr lang="de-DE" b="0" baseline="0" dirty="0" err="1"/>
              <a:t>are</a:t>
            </a:r>
            <a:r>
              <a:rPr lang="de-DE" b="0" baseline="0" dirty="0"/>
              <a:t> </a:t>
            </a:r>
            <a:r>
              <a:rPr lang="de-DE" b="0" baseline="0" dirty="0" err="1"/>
              <a:t>done</a:t>
            </a:r>
            <a:r>
              <a:rPr lang="de-DE" b="0" baseline="0" dirty="0"/>
              <a:t> </a:t>
            </a:r>
            <a:r>
              <a:rPr lang="de-DE" b="0" baseline="0" dirty="0" err="1"/>
              <a:t>to</a:t>
            </a:r>
            <a:r>
              <a:rPr lang="de-DE" b="0" baseline="0" dirty="0"/>
              <a:t> </a:t>
            </a:r>
            <a:r>
              <a:rPr lang="de-DE" b="0" baseline="0" dirty="0" err="1"/>
              <a:t>women</a:t>
            </a:r>
            <a:r>
              <a:rPr lang="de-DE" b="0" baseline="0" dirty="0"/>
              <a:t> and </a:t>
            </a:r>
            <a:r>
              <a:rPr lang="de-DE" b="0" baseline="0" dirty="0" err="1"/>
              <a:t>girls</a:t>
            </a:r>
            <a:r>
              <a:rPr lang="de-DE" b="0" baseline="0" dirty="0"/>
              <a:t> </a:t>
            </a:r>
            <a:r>
              <a:rPr lang="de-DE" b="0" baseline="0" dirty="0" err="1"/>
              <a:t>solely</a:t>
            </a:r>
            <a:r>
              <a:rPr lang="de-DE" b="0" baseline="0" dirty="0"/>
              <a:t> </a:t>
            </a:r>
            <a:r>
              <a:rPr lang="de-DE" b="0" baseline="0" dirty="0" err="1"/>
              <a:t>because</a:t>
            </a:r>
            <a:r>
              <a:rPr lang="de-DE" b="0" baseline="0" dirty="0"/>
              <a:t> </a:t>
            </a:r>
            <a:r>
              <a:rPr lang="de-DE" b="0" baseline="0" dirty="0" err="1"/>
              <a:t>they</a:t>
            </a:r>
            <a:r>
              <a:rPr lang="de-DE" b="0" baseline="0" dirty="0"/>
              <a:t> </a:t>
            </a:r>
            <a:r>
              <a:rPr lang="de-DE" b="0" baseline="0" dirty="0" err="1"/>
              <a:t>are</a:t>
            </a:r>
            <a:r>
              <a:rPr lang="de-DE" b="0" baseline="0" dirty="0"/>
              <a:t> </a:t>
            </a:r>
            <a:r>
              <a:rPr lang="de-DE" b="0" baseline="0" dirty="0" err="1"/>
              <a:t>born</a:t>
            </a:r>
            <a:r>
              <a:rPr lang="de-DE" b="0" baseline="0" dirty="0"/>
              <a:t> </a:t>
            </a:r>
            <a:r>
              <a:rPr lang="de-DE" b="0" baseline="0" dirty="0" err="1"/>
              <a:t>female</a:t>
            </a:r>
            <a:r>
              <a:rPr lang="de-DE" b="0" baseline="0" dirty="0"/>
              <a:t>. </a:t>
            </a:r>
          </a:p>
        </p:txBody>
      </p:sp>
      <p:sp>
        <p:nvSpPr>
          <p:cNvPr id="4" name="Foliennummernplatzhalter 3"/>
          <p:cNvSpPr>
            <a:spLocks noGrp="1"/>
          </p:cNvSpPr>
          <p:nvPr>
            <p:ph type="sldNum" sz="quarter" idx="10"/>
          </p:nvPr>
        </p:nvSpPr>
        <p:spPr/>
        <p:txBody>
          <a:bodyPr/>
          <a:lstStyle/>
          <a:p>
            <a:fld id="{BC1D958E-762A-4944-944E-1463BC016FDB}" type="slidenum">
              <a:rPr lang="en-US" smtClean="0"/>
              <a:t>19</a:t>
            </a:fld>
            <a:endParaRPr lang="en-US"/>
          </a:p>
        </p:txBody>
      </p:sp>
    </p:spTree>
    <p:extLst>
      <p:ext uri="{BB962C8B-B14F-4D97-AF65-F5344CB8AC3E}">
        <p14:creationId xmlns:p14="http://schemas.microsoft.com/office/powerpoint/2010/main" val="757299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B39DD64-32F6-4729-A32C-82F537C9F3D1}" type="slidenum">
              <a:rPr lang="en-GB" smtClean="0"/>
              <a:t>20</a:t>
            </a:fld>
            <a:endParaRPr lang="en-GB"/>
          </a:p>
        </p:txBody>
      </p:sp>
    </p:spTree>
    <p:extLst>
      <p:ext uri="{BB962C8B-B14F-4D97-AF65-F5344CB8AC3E}">
        <p14:creationId xmlns:p14="http://schemas.microsoft.com/office/powerpoint/2010/main" val="3458570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Do not mix up the Council of Europe with the European Council – which is the decision making body of the EU – </a:t>
            </a:r>
          </a:p>
          <a:p>
            <a:r>
              <a:rPr lang="en-GB" sz="1200" kern="1200" dirty="0">
                <a:solidFill>
                  <a:schemeClr val="tx1"/>
                </a:solidFill>
                <a:effectLst/>
                <a:latin typeface="+mn-lt"/>
                <a:ea typeface="+mn-ea"/>
                <a:cs typeface="+mn-cs"/>
              </a:rPr>
              <a:t>CoE and EU are separate institutions, have different roles but share</a:t>
            </a:r>
            <a:r>
              <a:rPr lang="en-GB" sz="1200" kern="1200" baseline="0" dirty="0">
                <a:solidFill>
                  <a:schemeClr val="tx1"/>
                </a:solidFill>
                <a:effectLst/>
                <a:latin typeface="+mn-lt"/>
                <a:ea typeface="+mn-ea"/>
                <a:cs typeface="+mn-cs"/>
              </a:rPr>
              <a:t> the</a:t>
            </a:r>
            <a:r>
              <a:rPr lang="en-GB" sz="1200" kern="1200" dirty="0">
                <a:solidFill>
                  <a:schemeClr val="tx1"/>
                </a:solidFill>
                <a:effectLst/>
                <a:latin typeface="+mn-lt"/>
                <a:ea typeface="+mn-ea"/>
                <a:cs typeface="+mn-cs"/>
              </a:rPr>
              <a:t> same</a:t>
            </a:r>
            <a:r>
              <a:rPr lang="en-GB" sz="1200" kern="1200" baseline="0" dirty="0">
                <a:solidFill>
                  <a:schemeClr val="tx1"/>
                </a:solidFill>
                <a:effectLst/>
                <a:latin typeface="+mn-lt"/>
                <a:ea typeface="+mn-ea"/>
                <a:cs typeface="+mn-cs"/>
              </a:rPr>
              <a:t> values</a:t>
            </a:r>
            <a:r>
              <a:rPr lang="en-GB" sz="1200" kern="1200" dirty="0">
                <a:solidFill>
                  <a:schemeClr val="tx1"/>
                </a:solidFill>
                <a:effectLst/>
                <a:latin typeface="+mn-lt"/>
                <a:ea typeface="+mn-ea"/>
                <a:cs typeface="+mn-cs"/>
              </a:rPr>
              <a:t> and symbols such as the European </a:t>
            </a:r>
            <a:r>
              <a:rPr lang="en-GB" sz="1200" kern="1200">
                <a:solidFill>
                  <a:schemeClr val="tx1"/>
                </a:solidFill>
                <a:effectLst/>
                <a:latin typeface="+mn-lt"/>
                <a:ea typeface="+mn-ea"/>
                <a:cs typeface="+mn-cs"/>
              </a:rPr>
              <a:t>flag.</a:t>
            </a:r>
            <a:endParaRPr lang="en-GB"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No country has ever joined the EU without first belonging to the Council of Europe.</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4C8F94D-A965-4571-AE3B-8E2B4576518C}" type="slidenum">
              <a:rPr lang="de-DE" smtClean="0"/>
              <a:t>2</a:t>
            </a:fld>
            <a:endParaRPr lang="de-DE"/>
          </a:p>
        </p:txBody>
      </p:sp>
    </p:spTree>
    <p:extLst>
      <p:ext uri="{BB962C8B-B14F-4D97-AF65-F5344CB8AC3E}">
        <p14:creationId xmlns:p14="http://schemas.microsoft.com/office/powerpoint/2010/main" val="2274486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4C8F94D-A965-4571-AE3B-8E2B4576518C}" type="slidenum">
              <a:rPr lang="de-DE" smtClean="0"/>
              <a:t>3</a:t>
            </a:fld>
            <a:endParaRPr lang="de-DE"/>
          </a:p>
        </p:txBody>
      </p:sp>
    </p:spTree>
    <p:extLst>
      <p:ext uri="{BB962C8B-B14F-4D97-AF65-F5344CB8AC3E}">
        <p14:creationId xmlns:p14="http://schemas.microsoft.com/office/powerpoint/2010/main" val="2449488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All CoE </a:t>
            </a:r>
            <a:r>
              <a:rPr lang="de-DE" baseline="0" dirty="0" err="1"/>
              <a:t>member</a:t>
            </a:r>
            <a:r>
              <a:rPr lang="de-DE" baseline="0" dirty="0"/>
              <a:t> </a:t>
            </a:r>
            <a:r>
              <a:rPr lang="de-DE" baseline="0" dirty="0" err="1"/>
              <a:t>states</a:t>
            </a:r>
            <a:r>
              <a:rPr lang="de-DE" baseline="0" dirty="0"/>
              <a:t> </a:t>
            </a:r>
            <a:r>
              <a:rPr lang="de-DE" baseline="0" dirty="0" err="1"/>
              <a:t>have</a:t>
            </a:r>
            <a:r>
              <a:rPr lang="de-DE" baseline="0" dirty="0"/>
              <a:t> </a:t>
            </a:r>
            <a:r>
              <a:rPr lang="de-DE" baseline="0" dirty="0" err="1"/>
              <a:t>ratified</a:t>
            </a:r>
            <a:r>
              <a:rPr lang="de-DE" baseline="0" dirty="0"/>
              <a:t> </a:t>
            </a:r>
            <a:r>
              <a:rPr lang="de-DE" baseline="0" dirty="0" err="1"/>
              <a:t>the</a:t>
            </a:r>
            <a:r>
              <a:rPr lang="de-DE" baseline="0" dirty="0"/>
              <a:t> ECHR and </a:t>
            </a:r>
            <a:r>
              <a:rPr lang="de-DE" baseline="0" dirty="0" err="1"/>
              <a:t>are</a:t>
            </a:r>
            <a:r>
              <a:rPr lang="de-DE" baseline="0" dirty="0"/>
              <a:t>, </a:t>
            </a:r>
            <a:r>
              <a:rPr lang="de-DE" baseline="0" dirty="0" err="1"/>
              <a:t>therefore</a:t>
            </a:r>
            <a:r>
              <a:rPr lang="de-DE" baseline="0" dirty="0"/>
              <a:t>, </a:t>
            </a:r>
            <a:r>
              <a:rPr lang="de-DE" baseline="0" dirty="0" err="1"/>
              <a:t>legally</a:t>
            </a:r>
            <a:r>
              <a:rPr lang="de-DE" baseline="0" dirty="0"/>
              <a:t> </a:t>
            </a:r>
            <a:r>
              <a:rPr lang="de-DE" baseline="0" dirty="0" err="1"/>
              <a:t>bound</a:t>
            </a:r>
            <a:r>
              <a:rPr lang="de-DE" baseline="0" dirty="0"/>
              <a:t> </a:t>
            </a:r>
            <a:r>
              <a:rPr lang="de-DE" baseline="0" dirty="0" err="1"/>
              <a:t>by</a:t>
            </a:r>
            <a:r>
              <a:rPr lang="de-DE" baseline="0" dirty="0"/>
              <a:t> </a:t>
            </a:r>
            <a:r>
              <a:rPr lang="de-DE" baseline="0" dirty="0" err="1"/>
              <a:t>this</a:t>
            </a:r>
            <a:r>
              <a:rPr lang="de-DE" baseline="0" dirty="0"/>
              <a:t> </a:t>
            </a:r>
            <a:r>
              <a:rPr lang="de-DE" baseline="0" dirty="0" err="1"/>
              <a:t>treaty</a:t>
            </a:r>
            <a:r>
              <a:rPr lang="de-DE" baseline="0" dirty="0"/>
              <a:t>. The ECHR was </a:t>
            </a:r>
            <a:r>
              <a:rPr lang="de-DE" baseline="0" dirty="0" err="1"/>
              <a:t>signed</a:t>
            </a:r>
            <a:r>
              <a:rPr lang="de-DE" baseline="0" dirty="0"/>
              <a:t> in </a:t>
            </a:r>
            <a:r>
              <a:rPr lang="de-DE" baseline="0" dirty="0" err="1"/>
              <a:t>Rome</a:t>
            </a:r>
            <a:r>
              <a:rPr lang="de-DE" baseline="0" dirty="0"/>
              <a:t> 1950, </a:t>
            </a:r>
            <a:r>
              <a:rPr lang="de-DE" baseline="0" dirty="0" err="1"/>
              <a:t>went</a:t>
            </a:r>
            <a:r>
              <a:rPr lang="de-DE" baseline="0" dirty="0"/>
              <a:t> </a:t>
            </a:r>
            <a:r>
              <a:rPr lang="de-DE" baseline="0" dirty="0" err="1"/>
              <a:t>into</a:t>
            </a:r>
            <a:r>
              <a:rPr lang="de-DE" baseline="0" dirty="0"/>
              <a:t> </a:t>
            </a:r>
            <a:r>
              <a:rPr lang="de-DE" baseline="0" dirty="0" err="1"/>
              <a:t>force</a:t>
            </a:r>
            <a:r>
              <a:rPr lang="de-DE" baseline="0" dirty="0"/>
              <a:t> 1953. </a:t>
            </a:r>
            <a:endParaRPr lang="de-DE" dirty="0"/>
          </a:p>
          <a:p>
            <a:endParaRPr lang="de-DE" b="0" baseline="0" dirty="0"/>
          </a:p>
          <a:p>
            <a:r>
              <a:rPr lang="de-DE" dirty="0"/>
              <a:t>The </a:t>
            </a:r>
            <a:r>
              <a:rPr lang="de-DE" dirty="0" err="1"/>
              <a:t>crucial</a:t>
            </a:r>
            <a:r>
              <a:rPr lang="de-DE" dirty="0"/>
              <a:t> </a:t>
            </a:r>
            <a:r>
              <a:rPr lang="de-DE" dirty="0" err="1"/>
              <a:t>point</a:t>
            </a:r>
            <a:r>
              <a:rPr lang="de-DE" dirty="0"/>
              <a:t> </a:t>
            </a:r>
            <a:r>
              <a:rPr lang="de-DE" dirty="0" err="1"/>
              <a:t>of</a:t>
            </a:r>
            <a:r>
              <a:rPr lang="de-DE" dirty="0"/>
              <a:t> </a:t>
            </a:r>
            <a:r>
              <a:rPr lang="de-DE" dirty="0" err="1"/>
              <a:t>the</a:t>
            </a:r>
            <a:r>
              <a:rPr lang="de-DE" dirty="0"/>
              <a:t> European Court</a:t>
            </a:r>
            <a:r>
              <a:rPr lang="de-DE" baseline="0" dirty="0"/>
              <a:t> </a:t>
            </a:r>
            <a:r>
              <a:rPr lang="de-DE" baseline="0" dirty="0" err="1"/>
              <a:t>of</a:t>
            </a:r>
            <a:r>
              <a:rPr lang="de-DE" baseline="0" dirty="0"/>
              <a:t> Human </a:t>
            </a:r>
            <a:r>
              <a:rPr lang="de-DE" baseline="0" dirty="0" err="1"/>
              <a:t>Rights</a:t>
            </a:r>
            <a:r>
              <a:rPr lang="de-DE" baseline="0" dirty="0"/>
              <a:t> </a:t>
            </a:r>
            <a:r>
              <a:rPr lang="de-DE" baseline="0" dirty="0" err="1"/>
              <a:t>is</a:t>
            </a:r>
            <a:r>
              <a:rPr lang="de-DE" baseline="0" dirty="0"/>
              <a:t>, </a:t>
            </a:r>
            <a:r>
              <a:rPr lang="de-DE" baseline="0" dirty="0" err="1"/>
              <a:t>that</a:t>
            </a:r>
            <a:r>
              <a:rPr lang="de-DE" baseline="0" dirty="0"/>
              <a:t> </a:t>
            </a:r>
            <a:r>
              <a:rPr lang="de-DE" baseline="0" dirty="0" err="1"/>
              <a:t>every</a:t>
            </a:r>
            <a:r>
              <a:rPr lang="de-DE" baseline="0" dirty="0"/>
              <a:t> individual </a:t>
            </a:r>
            <a:r>
              <a:rPr lang="de-DE" baseline="0" dirty="0" err="1"/>
              <a:t>can</a:t>
            </a:r>
            <a:r>
              <a:rPr lang="de-DE" baseline="0" dirty="0"/>
              <a:t> </a:t>
            </a:r>
            <a:r>
              <a:rPr lang="de-DE" baseline="0" dirty="0" err="1"/>
              <a:t>file</a:t>
            </a:r>
            <a:r>
              <a:rPr lang="de-DE" baseline="0" dirty="0"/>
              <a:t> a </a:t>
            </a:r>
            <a:r>
              <a:rPr lang="de-DE" baseline="0" dirty="0" err="1"/>
              <a:t>complaint</a:t>
            </a:r>
            <a:r>
              <a:rPr lang="de-DE" baseline="0" dirty="0"/>
              <a:t> </a:t>
            </a:r>
            <a:r>
              <a:rPr lang="de-DE" baseline="0" dirty="0" err="1"/>
              <a:t>against</a:t>
            </a:r>
            <a:r>
              <a:rPr lang="de-DE" baseline="0" dirty="0"/>
              <a:t> a </a:t>
            </a:r>
            <a:r>
              <a:rPr lang="de-DE" baseline="0" dirty="0" err="1"/>
              <a:t>member</a:t>
            </a:r>
            <a:r>
              <a:rPr lang="de-DE" baseline="0" dirty="0"/>
              <a:t> </a:t>
            </a:r>
            <a:r>
              <a:rPr lang="de-DE" baseline="0" dirty="0" err="1"/>
              <a:t>state</a:t>
            </a:r>
            <a:r>
              <a:rPr lang="de-DE" baseline="0" dirty="0"/>
              <a:t> </a:t>
            </a:r>
            <a:r>
              <a:rPr lang="de-DE" baseline="0" dirty="0" err="1"/>
              <a:t>if</a:t>
            </a:r>
            <a:r>
              <a:rPr lang="de-DE" baseline="0" dirty="0"/>
              <a:t> </a:t>
            </a:r>
            <a:r>
              <a:rPr lang="de-DE" baseline="0" dirty="0" err="1"/>
              <a:t>the</a:t>
            </a:r>
            <a:r>
              <a:rPr lang="de-DE" baseline="0" dirty="0"/>
              <a:t> </a:t>
            </a:r>
            <a:r>
              <a:rPr lang="de-DE" baseline="0" dirty="0" err="1"/>
              <a:t>state</a:t>
            </a:r>
            <a:r>
              <a:rPr lang="de-DE" baseline="0" dirty="0"/>
              <a:t> </a:t>
            </a:r>
            <a:r>
              <a:rPr lang="de-DE" baseline="0" dirty="0" err="1"/>
              <a:t>has</a:t>
            </a:r>
            <a:r>
              <a:rPr lang="de-DE" baseline="0" dirty="0"/>
              <a:t> </a:t>
            </a:r>
            <a:r>
              <a:rPr lang="de-DE" baseline="0" dirty="0" err="1"/>
              <a:t>infringed</a:t>
            </a:r>
            <a:r>
              <a:rPr lang="de-DE" baseline="0" dirty="0"/>
              <a:t> </a:t>
            </a:r>
            <a:r>
              <a:rPr lang="de-DE" baseline="0" dirty="0" err="1"/>
              <a:t>his</a:t>
            </a:r>
            <a:r>
              <a:rPr lang="de-DE" baseline="0" dirty="0"/>
              <a:t>/her human </a:t>
            </a:r>
            <a:r>
              <a:rPr lang="de-DE" baseline="0" dirty="0" err="1"/>
              <a:t>rights</a:t>
            </a:r>
            <a:r>
              <a:rPr lang="de-DE" baseline="0" dirty="0"/>
              <a:t>, </a:t>
            </a:r>
            <a:r>
              <a:rPr lang="de-DE" baseline="0" dirty="0" err="1"/>
              <a:t>covered</a:t>
            </a:r>
            <a:r>
              <a:rPr lang="de-DE" baseline="0" dirty="0"/>
              <a:t> </a:t>
            </a:r>
            <a:r>
              <a:rPr lang="de-DE" baseline="0" dirty="0" err="1"/>
              <a:t>by</a:t>
            </a:r>
            <a:r>
              <a:rPr lang="de-DE" baseline="0" dirty="0"/>
              <a:t> </a:t>
            </a:r>
            <a:r>
              <a:rPr lang="de-DE" baseline="0" dirty="0" err="1"/>
              <a:t>the</a:t>
            </a:r>
            <a:r>
              <a:rPr lang="de-DE" baseline="0" dirty="0"/>
              <a:t> </a:t>
            </a:r>
            <a:r>
              <a:rPr lang="de-DE" baseline="0" dirty="0" err="1"/>
              <a:t>Convention</a:t>
            </a:r>
            <a:r>
              <a:rPr lang="de-DE" baseline="0" dirty="0"/>
              <a:t>. This </a:t>
            </a:r>
            <a:r>
              <a:rPr lang="de-DE" baseline="0" dirty="0" err="1"/>
              <a:t>is</a:t>
            </a:r>
            <a:r>
              <a:rPr lang="de-DE" baseline="0" dirty="0"/>
              <a:t> </a:t>
            </a:r>
            <a:r>
              <a:rPr lang="de-DE" baseline="0" dirty="0" err="1"/>
              <a:t>unique</a:t>
            </a:r>
            <a:r>
              <a:rPr lang="de-DE" baseline="0" dirty="0"/>
              <a:t> in </a:t>
            </a:r>
            <a:r>
              <a:rPr lang="de-DE" baseline="0" dirty="0" err="1"/>
              <a:t>the</a:t>
            </a:r>
            <a:r>
              <a:rPr lang="de-DE" baseline="0" dirty="0"/>
              <a:t> </a:t>
            </a:r>
            <a:r>
              <a:rPr lang="de-DE" baseline="0" dirty="0" err="1"/>
              <a:t>world</a:t>
            </a:r>
            <a:r>
              <a:rPr lang="de-DE" baseline="0" dirty="0"/>
              <a:t> and </a:t>
            </a:r>
            <a:r>
              <a:rPr lang="de-DE" baseline="0" dirty="0" err="1"/>
              <a:t>sets</a:t>
            </a:r>
            <a:r>
              <a:rPr lang="de-DE" baseline="0" dirty="0"/>
              <a:t> </a:t>
            </a:r>
            <a:r>
              <a:rPr lang="de-DE" baseline="0" dirty="0" err="1"/>
              <a:t>the</a:t>
            </a:r>
            <a:r>
              <a:rPr lang="de-DE" baseline="0" dirty="0"/>
              <a:t> European Court </a:t>
            </a:r>
            <a:r>
              <a:rPr lang="de-DE" baseline="0" dirty="0" err="1"/>
              <a:t>of</a:t>
            </a:r>
            <a:r>
              <a:rPr lang="de-DE" baseline="0" dirty="0"/>
              <a:t> Human </a:t>
            </a:r>
            <a:r>
              <a:rPr lang="de-DE" baseline="0" dirty="0" err="1"/>
              <a:t>Rights</a:t>
            </a:r>
            <a:r>
              <a:rPr lang="de-DE" baseline="0" dirty="0"/>
              <a:t> apart </a:t>
            </a:r>
            <a:r>
              <a:rPr lang="de-DE" baseline="0" dirty="0" err="1"/>
              <a:t>from</a:t>
            </a:r>
            <a:r>
              <a:rPr lang="de-DE" baseline="0" dirty="0"/>
              <a:t> </a:t>
            </a:r>
            <a:r>
              <a:rPr lang="de-DE" baseline="0" dirty="0" err="1"/>
              <a:t>other</a:t>
            </a:r>
            <a:r>
              <a:rPr lang="de-DE" baseline="0" dirty="0"/>
              <a:t> Human </a:t>
            </a:r>
            <a:r>
              <a:rPr lang="de-DE" baseline="0" dirty="0" err="1"/>
              <a:t>Rights</a:t>
            </a:r>
            <a:r>
              <a:rPr lang="de-DE" baseline="0" dirty="0"/>
              <a:t> </a:t>
            </a:r>
            <a:r>
              <a:rPr lang="de-DE" baseline="0" dirty="0" err="1"/>
              <a:t>Institutions</a:t>
            </a:r>
            <a:r>
              <a:rPr lang="de-DE" baseline="0" dirty="0"/>
              <a:t>.  </a:t>
            </a:r>
            <a:endParaRPr lang="de-DE" dirty="0"/>
          </a:p>
        </p:txBody>
      </p:sp>
      <p:sp>
        <p:nvSpPr>
          <p:cNvPr id="4" name="Foliennummernplatzhalter 3"/>
          <p:cNvSpPr>
            <a:spLocks noGrp="1"/>
          </p:cNvSpPr>
          <p:nvPr>
            <p:ph type="sldNum" sz="quarter" idx="10"/>
          </p:nvPr>
        </p:nvSpPr>
        <p:spPr/>
        <p:txBody>
          <a:bodyPr/>
          <a:lstStyle/>
          <a:p>
            <a:fld id="{54C8F94D-A965-4571-AE3B-8E2B4576518C}" type="slidenum">
              <a:rPr lang="de-DE" smtClean="0"/>
              <a:t>4</a:t>
            </a:fld>
            <a:endParaRPr lang="de-DE"/>
          </a:p>
        </p:txBody>
      </p:sp>
    </p:spTree>
    <p:extLst>
      <p:ext uri="{BB962C8B-B14F-4D97-AF65-F5344CB8AC3E}">
        <p14:creationId xmlns:p14="http://schemas.microsoft.com/office/powerpoint/2010/main" val="789388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Both</a:t>
            </a:r>
            <a:r>
              <a:rPr lang="de-DE" dirty="0"/>
              <a:t>,</a:t>
            </a:r>
            <a:r>
              <a:rPr lang="de-DE" baseline="0" dirty="0"/>
              <a:t> </a:t>
            </a:r>
            <a:r>
              <a:rPr lang="de-DE" baseline="0" dirty="0" err="1"/>
              <a:t>the</a:t>
            </a:r>
            <a:r>
              <a:rPr lang="de-DE" baseline="0" dirty="0"/>
              <a:t> Council </a:t>
            </a:r>
            <a:r>
              <a:rPr lang="de-DE" baseline="0" dirty="0" err="1"/>
              <a:t>of</a:t>
            </a:r>
            <a:r>
              <a:rPr lang="de-DE" baseline="0" dirty="0"/>
              <a:t> Europe </a:t>
            </a:r>
            <a:r>
              <a:rPr lang="de-DE" baseline="0" dirty="0" err="1"/>
              <a:t>and</a:t>
            </a:r>
            <a:r>
              <a:rPr lang="de-DE" baseline="0" dirty="0"/>
              <a:t> </a:t>
            </a:r>
            <a:r>
              <a:rPr lang="de-DE" baseline="0" dirty="0" err="1"/>
              <a:t>the</a:t>
            </a:r>
            <a:r>
              <a:rPr lang="de-DE" baseline="0" dirty="0"/>
              <a:t> European Court </a:t>
            </a:r>
            <a:r>
              <a:rPr lang="de-DE" baseline="0" dirty="0" err="1"/>
              <a:t>of</a:t>
            </a:r>
            <a:r>
              <a:rPr lang="de-DE" baseline="0" dirty="0"/>
              <a:t> Human </a:t>
            </a:r>
            <a:r>
              <a:rPr lang="de-DE" baseline="0" dirty="0" err="1"/>
              <a:t>Rights</a:t>
            </a:r>
            <a:r>
              <a:rPr lang="de-DE" baseline="0" dirty="0"/>
              <a:t> </a:t>
            </a:r>
            <a:r>
              <a:rPr lang="de-DE" baseline="0" dirty="0" err="1"/>
              <a:t>have</a:t>
            </a:r>
            <a:r>
              <a:rPr lang="de-DE" baseline="0" dirty="0"/>
              <a:t> </a:t>
            </a:r>
            <a:r>
              <a:rPr lang="de-DE" baseline="0" dirty="0" err="1"/>
              <a:t>their</a:t>
            </a:r>
            <a:r>
              <a:rPr lang="de-DE" baseline="0" dirty="0"/>
              <a:t> permanent </a:t>
            </a:r>
            <a:r>
              <a:rPr lang="de-DE" baseline="0" dirty="0" err="1"/>
              <a:t>seats</a:t>
            </a:r>
            <a:r>
              <a:rPr lang="de-DE" baseline="0" dirty="0"/>
              <a:t> in Strasbourg, France. </a:t>
            </a:r>
            <a:endParaRPr lang="de-DE" dirty="0"/>
          </a:p>
        </p:txBody>
      </p:sp>
      <p:sp>
        <p:nvSpPr>
          <p:cNvPr id="4" name="Foliennummernplatzhalter 3"/>
          <p:cNvSpPr>
            <a:spLocks noGrp="1"/>
          </p:cNvSpPr>
          <p:nvPr>
            <p:ph type="sldNum" sz="quarter" idx="10"/>
          </p:nvPr>
        </p:nvSpPr>
        <p:spPr/>
        <p:txBody>
          <a:bodyPr/>
          <a:lstStyle/>
          <a:p>
            <a:fld id="{54C8F94D-A965-4571-AE3B-8E2B4576518C}" type="slidenum">
              <a:rPr lang="de-DE" smtClean="0"/>
              <a:t>5</a:t>
            </a:fld>
            <a:endParaRPr lang="de-DE"/>
          </a:p>
        </p:txBody>
      </p:sp>
    </p:spTree>
    <p:extLst>
      <p:ext uri="{BB962C8B-B14F-4D97-AF65-F5344CB8AC3E}">
        <p14:creationId xmlns:p14="http://schemas.microsoft.com/office/powerpoint/2010/main" val="1793812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Organizations</a:t>
            </a:r>
            <a:r>
              <a:rPr lang="de-DE" dirty="0"/>
              <a:t> like OECD, UNICEF,</a:t>
            </a:r>
            <a:r>
              <a:rPr lang="de-DE" baseline="0" dirty="0"/>
              <a:t> UNESCO, IMF </a:t>
            </a:r>
            <a:r>
              <a:rPr lang="de-DE" baseline="0" dirty="0" err="1"/>
              <a:t>to</a:t>
            </a:r>
            <a:r>
              <a:rPr lang="de-DE" baseline="0" dirty="0"/>
              <a:t> </a:t>
            </a:r>
            <a:r>
              <a:rPr lang="de-DE" baseline="0" dirty="0" err="1"/>
              <a:t>name</a:t>
            </a:r>
            <a:r>
              <a:rPr lang="de-DE" baseline="0" dirty="0"/>
              <a:t> </a:t>
            </a:r>
            <a:r>
              <a:rPr lang="de-DE" baseline="0" dirty="0" err="1"/>
              <a:t>only</a:t>
            </a:r>
            <a:r>
              <a:rPr lang="de-DE" baseline="0" dirty="0"/>
              <a:t> a </a:t>
            </a:r>
            <a:r>
              <a:rPr lang="de-DE" baseline="0" dirty="0" err="1"/>
              <a:t>few</a:t>
            </a:r>
            <a:r>
              <a:rPr lang="de-DE" baseline="0" dirty="0"/>
              <a:t>. </a:t>
            </a:r>
          </a:p>
          <a:p>
            <a:endParaRPr lang="de-DE" dirty="0"/>
          </a:p>
        </p:txBody>
      </p:sp>
      <p:sp>
        <p:nvSpPr>
          <p:cNvPr id="4" name="Foliennummernplatzhalter 3"/>
          <p:cNvSpPr>
            <a:spLocks noGrp="1"/>
          </p:cNvSpPr>
          <p:nvPr>
            <p:ph type="sldNum" sz="quarter" idx="10"/>
          </p:nvPr>
        </p:nvSpPr>
        <p:spPr/>
        <p:txBody>
          <a:bodyPr/>
          <a:lstStyle/>
          <a:p>
            <a:fld id="{54C8F94D-A965-4571-AE3B-8E2B4576518C}" type="slidenum">
              <a:rPr lang="de-DE" smtClean="0"/>
              <a:t>6</a:t>
            </a:fld>
            <a:endParaRPr lang="de-DE"/>
          </a:p>
        </p:txBody>
      </p:sp>
    </p:spTree>
    <p:extLst>
      <p:ext uri="{BB962C8B-B14F-4D97-AF65-F5344CB8AC3E}">
        <p14:creationId xmlns:p14="http://schemas.microsoft.com/office/powerpoint/2010/main" val="1992178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 </a:t>
            </a:r>
            <a:r>
              <a:rPr lang="de-DE" dirty="0" err="1"/>
              <a:t>structure</a:t>
            </a:r>
            <a:r>
              <a:rPr lang="de-DE" dirty="0"/>
              <a:t> </a:t>
            </a:r>
            <a:r>
              <a:rPr lang="de-DE" dirty="0" err="1"/>
              <a:t>of</a:t>
            </a:r>
            <a:r>
              <a:rPr lang="de-DE" dirty="0"/>
              <a:t> </a:t>
            </a:r>
            <a:r>
              <a:rPr lang="de-DE" dirty="0" err="1"/>
              <a:t>the</a:t>
            </a:r>
            <a:r>
              <a:rPr lang="de-DE" baseline="0" dirty="0"/>
              <a:t> CoE </a:t>
            </a:r>
            <a:r>
              <a:rPr lang="de-DE" baseline="0" dirty="0" err="1"/>
              <a:t>is</a:t>
            </a:r>
            <a:r>
              <a:rPr lang="de-DE" baseline="0" dirty="0"/>
              <a:t> </a:t>
            </a:r>
            <a:r>
              <a:rPr lang="de-DE" baseline="0" dirty="0" err="1"/>
              <a:t>based</a:t>
            </a:r>
            <a:r>
              <a:rPr lang="de-DE" baseline="0" dirty="0"/>
              <a:t> on </a:t>
            </a:r>
            <a:r>
              <a:rPr lang="de-DE" baseline="0" dirty="0" err="1"/>
              <a:t>four</a:t>
            </a:r>
            <a:r>
              <a:rPr lang="de-DE" baseline="0" dirty="0"/>
              <a:t> </a:t>
            </a:r>
            <a:r>
              <a:rPr lang="de-DE" baseline="0" dirty="0" err="1"/>
              <a:t>pillars</a:t>
            </a:r>
            <a:r>
              <a:rPr lang="de-DE" baseline="0" dirty="0"/>
              <a:t>: </a:t>
            </a:r>
            <a:r>
              <a:rPr lang="de-DE" baseline="0" dirty="0" err="1"/>
              <a:t>the</a:t>
            </a:r>
            <a:r>
              <a:rPr lang="de-DE" baseline="0" dirty="0"/>
              <a:t> Committee </a:t>
            </a:r>
            <a:r>
              <a:rPr lang="de-DE" baseline="0" dirty="0" err="1"/>
              <a:t>of</a:t>
            </a:r>
            <a:r>
              <a:rPr lang="de-DE" baseline="0" dirty="0"/>
              <a:t> Ministers (</a:t>
            </a:r>
            <a:r>
              <a:rPr lang="de-DE" baseline="0" dirty="0" err="1"/>
              <a:t>Foreign</a:t>
            </a:r>
            <a:r>
              <a:rPr lang="de-DE" baseline="0" dirty="0"/>
              <a:t> Ministers), </a:t>
            </a:r>
            <a:r>
              <a:rPr lang="de-DE" baseline="0" dirty="0" err="1"/>
              <a:t>as</a:t>
            </a:r>
            <a:r>
              <a:rPr lang="de-DE" baseline="0" dirty="0"/>
              <a:t> </a:t>
            </a:r>
            <a:r>
              <a:rPr lang="de-DE" baseline="0" dirty="0" err="1"/>
              <a:t>the</a:t>
            </a:r>
            <a:r>
              <a:rPr lang="de-DE" baseline="0" dirty="0"/>
              <a:t> </a:t>
            </a:r>
            <a:r>
              <a:rPr lang="de-DE" baseline="0" dirty="0" err="1"/>
              <a:t>decision</a:t>
            </a:r>
            <a:r>
              <a:rPr lang="de-DE" baseline="0" dirty="0"/>
              <a:t> </a:t>
            </a:r>
            <a:r>
              <a:rPr lang="de-DE" baseline="0" dirty="0" err="1"/>
              <a:t>making</a:t>
            </a:r>
            <a:r>
              <a:rPr lang="de-DE" baseline="0" dirty="0"/>
              <a:t> </a:t>
            </a:r>
            <a:r>
              <a:rPr lang="de-DE" baseline="0" dirty="0" err="1"/>
              <a:t>body</a:t>
            </a:r>
            <a:r>
              <a:rPr lang="de-DE" baseline="0" dirty="0"/>
              <a:t>, </a:t>
            </a:r>
            <a:r>
              <a:rPr lang="de-DE" baseline="0" dirty="0" err="1"/>
              <a:t>the</a:t>
            </a:r>
            <a:r>
              <a:rPr lang="de-DE" baseline="0" dirty="0"/>
              <a:t> </a:t>
            </a:r>
            <a:r>
              <a:rPr lang="de-DE" baseline="0" dirty="0" err="1"/>
              <a:t>Parliamentary</a:t>
            </a:r>
            <a:r>
              <a:rPr lang="de-DE" baseline="0" dirty="0"/>
              <a:t> </a:t>
            </a:r>
            <a:r>
              <a:rPr lang="de-DE" baseline="0" dirty="0" err="1"/>
              <a:t>Assembly</a:t>
            </a:r>
            <a:r>
              <a:rPr lang="de-DE" baseline="0" dirty="0"/>
              <a:t> </a:t>
            </a:r>
            <a:r>
              <a:rPr lang="de-DE" baseline="0" dirty="0" err="1"/>
              <a:t>as</a:t>
            </a:r>
            <a:r>
              <a:rPr lang="de-DE" baseline="0" dirty="0"/>
              <a:t> </a:t>
            </a:r>
            <a:r>
              <a:rPr lang="de-DE" baseline="0" dirty="0" err="1"/>
              <a:t>the</a:t>
            </a:r>
            <a:r>
              <a:rPr lang="de-DE" baseline="0" dirty="0"/>
              <a:t> </a:t>
            </a:r>
            <a:r>
              <a:rPr lang="de-DE" baseline="0" dirty="0" err="1"/>
              <a:t>deliberative</a:t>
            </a:r>
            <a:r>
              <a:rPr lang="de-DE" baseline="0" dirty="0"/>
              <a:t> </a:t>
            </a:r>
            <a:r>
              <a:rPr lang="de-DE" baseline="0" dirty="0" err="1"/>
              <a:t>body</a:t>
            </a:r>
            <a:r>
              <a:rPr lang="de-DE" baseline="0" dirty="0"/>
              <a:t>, </a:t>
            </a:r>
            <a:r>
              <a:rPr lang="de-DE" baseline="0" dirty="0" err="1"/>
              <a:t>the</a:t>
            </a:r>
            <a:r>
              <a:rPr lang="de-DE" baseline="0" dirty="0"/>
              <a:t> </a:t>
            </a:r>
            <a:r>
              <a:rPr lang="de-DE" baseline="0" dirty="0" err="1"/>
              <a:t>Congress</a:t>
            </a:r>
            <a:r>
              <a:rPr lang="de-DE" baseline="0" dirty="0"/>
              <a:t> </a:t>
            </a:r>
            <a:r>
              <a:rPr lang="de-DE" baseline="0" dirty="0" err="1"/>
              <a:t>of</a:t>
            </a:r>
            <a:r>
              <a:rPr lang="de-DE" baseline="0" dirty="0"/>
              <a:t> </a:t>
            </a:r>
            <a:r>
              <a:rPr lang="de-DE" baseline="0" dirty="0" err="1"/>
              <a:t>Local</a:t>
            </a:r>
            <a:r>
              <a:rPr lang="de-DE" baseline="0" dirty="0"/>
              <a:t> and Regional </a:t>
            </a:r>
            <a:r>
              <a:rPr lang="de-DE" baseline="0" dirty="0" err="1"/>
              <a:t>Authorities</a:t>
            </a:r>
            <a:r>
              <a:rPr lang="de-DE" baseline="0" dirty="0"/>
              <a:t> and </a:t>
            </a:r>
            <a:r>
              <a:rPr lang="de-DE" b="0" baseline="0" dirty="0" err="1"/>
              <a:t>the</a:t>
            </a:r>
            <a:r>
              <a:rPr lang="de-DE" b="0" baseline="0" dirty="0"/>
              <a:t> Conference </a:t>
            </a:r>
            <a:r>
              <a:rPr lang="de-DE" b="0" baseline="0" dirty="0" err="1"/>
              <a:t>of</a:t>
            </a:r>
            <a:r>
              <a:rPr lang="de-DE" b="0" baseline="0" dirty="0"/>
              <a:t> </a:t>
            </a:r>
            <a:r>
              <a:rPr lang="de-DE" b="0" baseline="0" dirty="0" err="1"/>
              <a:t>the</a:t>
            </a:r>
            <a:r>
              <a:rPr lang="de-DE" b="0" baseline="0" dirty="0"/>
              <a:t> INGOs </a:t>
            </a:r>
            <a:r>
              <a:rPr lang="de-DE" b="0" baseline="0" dirty="0" err="1"/>
              <a:t>as</a:t>
            </a:r>
            <a:r>
              <a:rPr lang="de-DE" b="0" baseline="0" dirty="0"/>
              <a:t> </a:t>
            </a:r>
            <a:r>
              <a:rPr lang="de-DE" b="0" baseline="0" dirty="0" err="1"/>
              <a:t>the</a:t>
            </a:r>
            <a:r>
              <a:rPr lang="de-DE" b="0" baseline="0" dirty="0"/>
              <a:t> </a:t>
            </a:r>
            <a:r>
              <a:rPr lang="de-DE" b="0" baseline="0" dirty="0" err="1"/>
              <a:t>consultative</a:t>
            </a:r>
            <a:r>
              <a:rPr lang="de-DE" b="0" baseline="0" dirty="0"/>
              <a:t> </a:t>
            </a:r>
            <a:r>
              <a:rPr lang="de-DE" b="0" baseline="0" dirty="0" err="1"/>
              <a:t>bodies</a:t>
            </a:r>
            <a:r>
              <a:rPr lang="de-DE" b="0" baseline="0" dirty="0"/>
              <a:t>. Zonta </a:t>
            </a:r>
            <a:r>
              <a:rPr lang="de-DE" b="0" baseline="0" dirty="0" err="1"/>
              <a:t>is</a:t>
            </a:r>
            <a:r>
              <a:rPr lang="de-DE" b="0" baseline="0" dirty="0"/>
              <a:t> </a:t>
            </a:r>
            <a:r>
              <a:rPr lang="de-DE" b="0" baseline="0" dirty="0" err="1"/>
              <a:t>one</a:t>
            </a:r>
            <a:r>
              <a:rPr lang="de-DE" b="0" baseline="0" dirty="0"/>
              <a:t> </a:t>
            </a:r>
            <a:r>
              <a:rPr lang="de-DE" b="0" baseline="0" dirty="0" err="1"/>
              <a:t>of</a:t>
            </a:r>
            <a:r>
              <a:rPr lang="de-DE" b="0" baseline="0" dirty="0"/>
              <a:t> 320 INGOs </a:t>
            </a:r>
            <a:r>
              <a:rPr lang="de-DE" b="0" baseline="0" dirty="0" err="1"/>
              <a:t>enjoying</a:t>
            </a:r>
            <a:r>
              <a:rPr lang="de-DE" b="0" baseline="0" dirty="0"/>
              <a:t> </a:t>
            </a:r>
            <a:r>
              <a:rPr lang="de-DE" b="0" baseline="0" dirty="0" err="1"/>
              <a:t>participatory</a:t>
            </a:r>
            <a:r>
              <a:rPr lang="de-DE" b="0" baseline="0" dirty="0"/>
              <a:t> </a:t>
            </a:r>
            <a:r>
              <a:rPr lang="de-DE" b="0" baseline="0" dirty="0" err="1"/>
              <a:t>status</a:t>
            </a:r>
            <a:r>
              <a:rPr lang="de-DE" b="0" baseline="0" dirty="0"/>
              <a:t>.</a:t>
            </a:r>
            <a:endParaRPr lang="de-DE" b="0" dirty="0"/>
          </a:p>
        </p:txBody>
      </p:sp>
      <p:sp>
        <p:nvSpPr>
          <p:cNvPr id="4" name="Foliennummernplatzhalter 3"/>
          <p:cNvSpPr>
            <a:spLocks noGrp="1"/>
          </p:cNvSpPr>
          <p:nvPr>
            <p:ph type="sldNum" sz="quarter" idx="10"/>
          </p:nvPr>
        </p:nvSpPr>
        <p:spPr/>
        <p:txBody>
          <a:bodyPr/>
          <a:lstStyle/>
          <a:p>
            <a:fld id="{BC1D958E-762A-4944-944E-1463BC016FDB}" type="slidenum">
              <a:rPr lang="en-US" smtClean="0"/>
              <a:t>7</a:t>
            </a:fld>
            <a:endParaRPr lang="en-US"/>
          </a:p>
        </p:txBody>
      </p:sp>
    </p:spTree>
    <p:extLst>
      <p:ext uri="{BB962C8B-B14F-4D97-AF65-F5344CB8AC3E}">
        <p14:creationId xmlns:p14="http://schemas.microsoft.com/office/powerpoint/2010/main" val="1768254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kern="1200" dirty="0">
                <a:solidFill>
                  <a:schemeClr val="tx1"/>
                </a:solidFill>
                <a:effectLst/>
                <a:latin typeface="+mn-lt"/>
                <a:ea typeface="+mn-ea"/>
                <a:cs typeface="+mn-cs"/>
              </a:rPr>
              <a:t>Independent non-governmental organizations are a vital component of European society, guaranteeing freedom of expression and association both of which are fundamental to democracy.</a:t>
            </a:r>
          </a:p>
          <a:p>
            <a:r>
              <a:rPr lang="en-US" sz="1200" b="0" i="0" kern="1200" dirty="0">
                <a:solidFill>
                  <a:schemeClr val="tx1"/>
                </a:solidFill>
                <a:effectLst/>
                <a:latin typeface="+mn-lt"/>
                <a:ea typeface="+mn-ea"/>
                <a:cs typeface="+mn-cs"/>
              </a:rPr>
              <a:t>Recognizing their influence, the Council of Europe provides international NGOs (INGOs) with the opportunity to acquire participatory status. </a:t>
            </a:r>
            <a:r>
              <a:rPr lang="en-US" sz="1200" b="0" i="0" kern="1200" baseline="0" dirty="0">
                <a:solidFill>
                  <a:schemeClr val="tx1"/>
                </a:solidFill>
                <a:effectLst/>
                <a:latin typeface="+mn-lt"/>
                <a:ea typeface="+mn-ea"/>
                <a:cs typeface="+mn-cs"/>
              </a:rPr>
              <a:t>Zonta has been represented in the CoE since 1983, with participatory status since 2003.</a:t>
            </a:r>
            <a:endParaRPr lang="de-DE" dirty="0"/>
          </a:p>
          <a:p>
            <a:endParaRPr lang="de-DE" dirty="0"/>
          </a:p>
        </p:txBody>
      </p:sp>
      <p:sp>
        <p:nvSpPr>
          <p:cNvPr id="4" name="Foliennummernplatzhalter 3"/>
          <p:cNvSpPr>
            <a:spLocks noGrp="1"/>
          </p:cNvSpPr>
          <p:nvPr>
            <p:ph type="sldNum" sz="quarter" idx="10"/>
          </p:nvPr>
        </p:nvSpPr>
        <p:spPr/>
        <p:txBody>
          <a:bodyPr/>
          <a:lstStyle/>
          <a:p>
            <a:fld id="{54C8F94D-A965-4571-AE3B-8E2B4576518C}" type="slidenum">
              <a:rPr lang="de-DE" smtClean="0"/>
              <a:t>8</a:t>
            </a:fld>
            <a:endParaRPr lang="de-DE"/>
          </a:p>
        </p:txBody>
      </p:sp>
    </p:spTree>
    <p:extLst>
      <p:ext uri="{BB962C8B-B14F-4D97-AF65-F5344CB8AC3E}">
        <p14:creationId xmlns:p14="http://schemas.microsoft.com/office/powerpoint/2010/main" val="8952665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erSlide">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8396" b="31298"/>
          <a:stretch/>
        </p:blipFill>
        <p:spPr>
          <a:xfrm>
            <a:off x="1" y="0"/>
            <a:ext cx="9143999" cy="5143500"/>
          </a:xfrm>
          <a:prstGeom prst="rect">
            <a:avLst/>
          </a:prstGeom>
          <a:solidFill>
            <a:schemeClr val="bg1"/>
          </a:solidFill>
          <a:effectLst/>
        </p:spPr>
      </p:pic>
      <p:sp>
        <p:nvSpPr>
          <p:cNvPr id="14" name="Rectangle 13"/>
          <p:cNvSpPr/>
          <p:nvPr userDrawn="1"/>
        </p:nvSpPr>
        <p:spPr>
          <a:xfrm>
            <a:off x="0" y="0"/>
            <a:ext cx="9144000" cy="5143500"/>
          </a:xfrm>
          <a:prstGeom prst="rect">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userDrawn="1"/>
        </p:nvSpPr>
        <p:spPr>
          <a:xfrm>
            <a:off x="2019228" y="18978"/>
            <a:ext cx="5105544" cy="5105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19228" y="1276350"/>
            <a:ext cx="5091896" cy="2266498"/>
          </a:xfrm>
          <a:prstGeom prst="rect">
            <a:avLst/>
          </a:prstGeom>
        </p:spPr>
      </p:pic>
    </p:spTree>
    <p:extLst>
      <p:ext uri="{BB962C8B-B14F-4D97-AF65-F5344CB8AC3E}">
        <p14:creationId xmlns:p14="http://schemas.microsoft.com/office/powerpoint/2010/main" val="2066055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27196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4004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0023BEA-C8C8-4E97-8D51-76D46C51B003}" type="slidenum">
              <a:rPr lang="en-US" smtClean="0"/>
              <a:t>‹#›</a:t>
            </a:fld>
            <a:endParaRPr lang="en-US"/>
          </a:p>
        </p:txBody>
      </p:sp>
    </p:spTree>
    <p:extLst>
      <p:ext uri="{BB962C8B-B14F-4D97-AF65-F5344CB8AC3E}">
        <p14:creationId xmlns:p14="http://schemas.microsoft.com/office/powerpoint/2010/main" val="4200788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3425825"/>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285750"/>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3851275"/>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0023BEA-C8C8-4E97-8D51-76D46C51B003}" type="slidenum">
              <a:rPr lang="en-US" smtClean="0"/>
              <a:t>‹#›</a:t>
            </a:fld>
            <a:endParaRPr lang="en-US"/>
          </a:p>
        </p:txBody>
      </p:sp>
    </p:spTree>
    <p:extLst>
      <p:ext uri="{BB962C8B-B14F-4D97-AF65-F5344CB8AC3E}">
        <p14:creationId xmlns:p14="http://schemas.microsoft.com/office/powerpoint/2010/main" val="1464497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4162199"/>
            <a:ext cx="9144000" cy="85951"/>
          </a:xfrm>
          <a:prstGeom prst="rect">
            <a:avLst/>
          </a:prstGeom>
          <a:solidFill>
            <a:srgbClr val="005F73"/>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2876" y="3028950"/>
            <a:ext cx="5091896" cy="2266498"/>
          </a:xfrm>
          <a:prstGeom prst="rect">
            <a:avLst/>
          </a:prstGeom>
        </p:spPr>
      </p:pic>
      <p:sp>
        <p:nvSpPr>
          <p:cNvPr id="9" name="Title 1"/>
          <p:cNvSpPr>
            <a:spLocks noGrp="1"/>
          </p:cNvSpPr>
          <p:nvPr>
            <p:ph type="ctrTitle"/>
          </p:nvPr>
        </p:nvSpPr>
        <p:spPr>
          <a:xfrm>
            <a:off x="692624" y="819150"/>
            <a:ext cx="7772400" cy="1101725"/>
          </a:xfrm>
        </p:spPr>
        <p:txBody>
          <a:bodyPr/>
          <a:lstStyle>
            <a:lvl1pPr>
              <a:defRPr>
                <a:solidFill>
                  <a:srgbClr val="005F73"/>
                </a:solidFill>
              </a:defRPr>
            </a:lvl1pPr>
          </a:lstStyle>
          <a:p>
            <a:r>
              <a:rPr lang="en-US" dirty="0"/>
              <a:t>Click to edit Master title style</a:t>
            </a:r>
          </a:p>
        </p:txBody>
      </p:sp>
      <p:sp>
        <p:nvSpPr>
          <p:cNvPr id="10" name="Subtitle 2"/>
          <p:cNvSpPr>
            <a:spLocks noGrp="1"/>
          </p:cNvSpPr>
          <p:nvPr>
            <p:ph type="subTitle" idx="1"/>
          </p:nvPr>
        </p:nvSpPr>
        <p:spPr>
          <a:xfrm>
            <a:off x="1378424" y="2135187"/>
            <a:ext cx="6400800" cy="1046163"/>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775246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lvl1pPr>
              <a:defRPr>
                <a:solidFill>
                  <a:srgbClr val="005F73"/>
                </a:solidFill>
              </a:defRPr>
            </a:lvl1pPr>
          </a:lstStyle>
          <a:p>
            <a:r>
              <a:rPr lang="en-US" dirty="0"/>
              <a:t>Click to edit Master title style</a:t>
            </a:r>
          </a:p>
        </p:txBody>
      </p:sp>
      <p:sp>
        <p:nvSpPr>
          <p:cNvPr id="3" name="Subtitle 2"/>
          <p:cNvSpPr>
            <a:spLocks noGrp="1"/>
          </p:cNvSpPr>
          <p:nvPr>
            <p:ph type="subTitle" idx="1"/>
          </p:nvPr>
        </p:nvSpPr>
        <p:spPr>
          <a:xfrm>
            <a:off x="1371600" y="2914650"/>
            <a:ext cx="6400800" cy="8001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90023BEA-C8C8-4E97-8D51-76D46C51B003}" type="slidenum">
              <a:rPr lang="en-US" smtClean="0"/>
              <a:t>‹#›</a:t>
            </a:fld>
            <a:endParaRPr lang="en-US" dirty="0"/>
          </a:p>
        </p:txBody>
      </p:sp>
    </p:spTree>
    <p:extLst>
      <p:ext uri="{BB962C8B-B14F-4D97-AF65-F5344CB8AC3E}">
        <p14:creationId xmlns:p14="http://schemas.microsoft.com/office/powerpoint/2010/main" val="262547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00151"/>
            <a:ext cx="8229600" cy="327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0023BEA-C8C8-4E97-8D51-76D46C51B003}" type="slidenum">
              <a:rPr lang="en-US" smtClean="0"/>
              <a:t>‹#›</a:t>
            </a:fld>
            <a:endParaRPr lang="en-US"/>
          </a:p>
        </p:txBody>
      </p:sp>
    </p:spTree>
    <p:extLst>
      <p:ext uri="{BB962C8B-B14F-4D97-AF65-F5344CB8AC3E}">
        <p14:creationId xmlns:p14="http://schemas.microsoft.com/office/powerpoint/2010/main" val="1025770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859087"/>
            <a:ext cx="7772400" cy="1022350"/>
          </a:xfrm>
        </p:spPr>
        <p:txBody>
          <a:bodyPr anchor="t">
            <a:normAutofit/>
          </a:bodyPr>
          <a:lstStyle>
            <a:lvl1pPr algn="l">
              <a:defRPr sz="3600" b="1" cap="all"/>
            </a:lvl1pPr>
          </a:lstStyle>
          <a:p>
            <a:r>
              <a:rPr lang="en-US" dirty="0"/>
              <a:t>Click to edit Master title style</a:t>
            </a:r>
          </a:p>
        </p:txBody>
      </p:sp>
      <p:sp>
        <p:nvSpPr>
          <p:cNvPr id="3" name="Text Placeholder 2"/>
          <p:cNvSpPr>
            <a:spLocks noGrp="1"/>
          </p:cNvSpPr>
          <p:nvPr>
            <p:ph type="body" idx="1"/>
          </p:nvPr>
        </p:nvSpPr>
        <p:spPr>
          <a:xfrm>
            <a:off x="722313" y="1733550"/>
            <a:ext cx="7772400" cy="112553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0023BEA-C8C8-4E97-8D51-76D46C51B003}" type="slidenum">
              <a:rPr lang="en-US" smtClean="0"/>
              <a:t>‹#›</a:t>
            </a:fld>
            <a:endParaRPr lang="en-US"/>
          </a:p>
        </p:txBody>
      </p:sp>
    </p:spTree>
    <p:extLst>
      <p:ext uri="{BB962C8B-B14F-4D97-AF65-F5344CB8AC3E}">
        <p14:creationId xmlns:p14="http://schemas.microsoft.com/office/powerpoint/2010/main" val="589534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90023BEA-C8C8-4E97-8D51-76D46C51B003}" type="slidenum">
              <a:rPr lang="en-US" smtClean="0"/>
              <a:t>‹#›</a:t>
            </a:fld>
            <a:endParaRPr lang="en-US"/>
          </a:p>
        </p:txBody>
      </p:sp>
    </p:spTree>
    <p:extLst>
      <p:ext uri="{BB962C8B-B14F-4D97-AF65-F5344CB8AC3E}">
        <p14:creationId xmlns:p14="http://schemas.microsoft.com/office/powerpoint/2010/main" val="398556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951"/>
            <a:ext cx="4040188" cy="2844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631951"/>
            <a:ext cx="4041775" cy="2844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0023BEA-C8C8-4E97-8D51-76D46C51B003}" type="slidenum">
              <a:rPr lang="en-US" smtClean="0"/>
              <a:t>‹#›</a:t>
            </a:fld>
            <a:endParaRPr lang="en-US"/>
          </a:p>
        </p:txBody>
      </p:sp>
    </p:spTree>
    <p:extLst>
      <p:ext uri="{BB962C8B-B14F-4D97-AF65-F5344CB8AC3E}">
        <p14:creationId xmlns:p14="http://schemas.microsoft.com/office/powerpoint/2010/main" val="474237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0023BEA-C8C8-4E97-8D51-76D46C51B003}" type="slidenum">
              <a:rPr lang="en-US" smtClean="0"/>
              <a:t>‹#›</a:t>
            </a:fld>
            <a:endParaRPr lang="en-US"/>
          </a:p>
        </p:txBody>
      </p:sp>
    </p:spTree>
    <p:extLst>
      <p:ext uri="{BB962C8B-B14F-4D97-AF65-F5344CB8AC3E}">
        <p14:creationId xmlns:p14="http://schemas.microsoft.com/office/powerpoint/2010/main" val="649903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023BEA-C8C8-4E97-8D51-76D46C51B003}" type="slidenum">
              <a:rPr lang="en-US" smtClean="0"/>
              <a:t>‹#›</a:t>
            </a:fld>
            <a:endParaRPr lang="en-US"/>
          </a:p>
        </p:txBody>
      </p:sp>
    </p:spTree>
    <p:extLst>
      <p:ext uri="{BB962C8B-B14F-4D97-AF65-F5344CB8AC3E}">
        <p14:creationId xmlns:p14="http://schemas.microsoft.com/office/powerpoint/2010/main" val="4098145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533400" y="4781550"/>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0023BEA-C8C8-4E97-8D51-76D46C51B003}" type="slidenum">
              <a:rPr lang="en-US" smtClean="0"/>
              <a:pPr/>
              <a:t>‹#›</a:t>
            </a:fld>
            <a:endParaRPr lang="en-US" dirty="0"/>
          </a:p>
        </p:txBody>
      </p:sp>
    </p:spTree>
    <p:extLst>
      <p:ext uri="{BB962C8B-B14F-4D97-AF65-F5344CB8AC3E}">
        <p14:creationId xmlns:p14="http://schemas.microsoft.com/office/powerpoint/2010/main" val="274489915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0"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coe.int/violence"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www.coe.int/en/web/anti-human-trafficking/home"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mailto:schnetzer-spranger@gmx.de"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hyperlink" Target="mailto:knordmeyer@gmx.de" TargetMode="External"/><Relationship Id="rId4" Type="http://schemas.openxmlformats.org/officeDocument/2006/relationships/hyperlink" Target="mailto:ertman.irma@gmai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8712" y="971550"/>
            <a:ext cx="8146576" cy="1101725"/>
          </a:xfrm>
        </p:spPr>
        <p:txBody>
          <a:bodyPr>
            <a:noAutofit/>
          </a:bodyPr>
          <a:lstStyle/>
          <a:p>
            <a:r>
              <a:rPr lang="en-US" sz="3400" dirty="0"/>
              <a:t>Zonta International and </a:t>
            </a:r>
            <a:br>
              <a:rPr lang="en-US" sz="3400" dirty="0"/>
            </a:br>
            <a:r>
              <a:rPr lang="en-US" sz="3400" dirty="0"/>
              <a:t>the Council of Europe </a:t>
            </a:r>
          </a:p>
        </p:txBody>
      </p:sp>
      <p:sp>
        <p:nvSpPr>
          <p:cNvPr id="3" name="Subtitle 2"/>
          <p:cNvSpPr>
            <a:spLocks noGrp="1"/>
          </p:cNvSpPr>
          <p:nvPr>
            <p:ph type="subTitle" idx="1"/>
          </p:nvPr>
        </p:nvSpPr>
        <p:spPr>
          <a:xfrm>
            <a:off x="1371600" y="2190750"/>
            <a:ext cx="6400800" cy="1046163"/>
          </a:xfrm>
        </p:spPr>
        <p:txBody>
          <a:bodyPr>
            <a:normAutofit fontScale="85000" lnSpcReduction="20000"/>
          </a:bodyPr>
          <a:lstStyle/>
          <a:p>
            <a:r>
              <a:rPr lang="en-US" sz="2800" dirty="0"/>
              <a:t>ZI Council of Europe Committee</a:t>
            </a:r>
          </a:p>
          <a:p>
            <a:r>
              <a:rPr lang="en-US" sz="2800" dirty="0"/>
              <a:t>Biennium 2018-2020</a:t>
            </a:r>
          </a:p>
          <a:p>
            <a:r>
              <a:rPr lang="en-US" sz="1900" dirty="0"/>
              <a:t>Anita Schnetzer-Spranger, ZI CoE Committee Chair</a:t>
            </a:r>
          </a:p>
        </p:txBody>
      </p:sp>
    </p:spTree>
    <p:extLst>
      <p:ext uri="{BB962C8B-B14F-4D97-AF65-F5344CB8AC3E}">
        <p14:creationId xmlns:p14="http://schemas.microsoft.com/office/powerpoint/2010/main" val="68800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205979"/>
            <a:ext cx="5943600" cy="857250"/>
          </a:xfrm>
        </p:spPr>
        <p:txBody>
          <a:bodyPr>
            <a:noAutofit/>
          </a:bodyPr>
          <a:lstStyle/>
          <a:p>
            <a:r>
              <a:rPr lang="en-GB" sz="3600" b="1" dirty="0"/>
              <a:t>The work of the </a:t>
            </a:r>
            <a:br>
              <a:rPr lang="en-GB" sz="3600" b="1" dirty="0"/>
            </a:br>
            <a:r>
              <a:rPr lang="en-GB" sz="3600" b="1" dirty="0"/>
              <a:t>Conference of INGOs</a:t>
            </a:r>
          </a:p>
        </p:txBody>
      </p:sp>
      <p:graphicFrame>
        <p:nvGraphicFramePr>
          <p:cNvPr id="4" name="Diagram 3"/>
          <p:cNvGraphicFramePr/>
          <p:nvPr>
            <p:extLst>
              <p:ext uri="{D42A27DB-BD31-4B8C-83A1-F6EECF244321}">
                <p14:modId xmlns:p14="http://schemas.microsoft.com/office/powerpoint/2010/main" val="3185599836"/>
              </p:ext>
            </p:extLst>
          </p:nvPr>
        </p:nvGraphicFramePr>
        <p:xfrm>
          <a:off x="1253889" y="1063229"/>
          <a:ext cx="5815652" cy="3857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5435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205979"/>
            <a:ext cx="5943600" cy="857250"/>
          </a:xfrm>
        </p:spPr>
        <p:txBody>
          <a:bodyPr>
            <a:noAutofit/>
          </a:bodyPr>
          <a:lstStyle/>
          <a:p>
            <a:r>
              <a:rPr lang="en-GB" sz="3600" b="1" dirty="0"/>
              <a:t>The work of the </a:t>
            </a:r>
            <a:br>
              <a:rPr lang="en-GB" sz="3600" b="1" dirty="0"/>
            </a:br>
            <a:r>
              <a:rPr lang="en-GB" sz="3600" b="1" dirty="0"/>
              <a:t>Conference of INGOs</a:t>
            </a:r>
          </a:p>
        </p:txBody>
      </p:sp>
      <p:graphicFrame>
        <p:nvGraphicFramePr>
          <p:cNvPr id="4" name="Diagram 3"/>
          <p:cNvGraphicFramePr/>
          <p:nvPr/>
        </p:nvGraphicFramePr>
        <p:xfrm>
          <a:off x="1253889" y="1063229"/>
          <a:ext cx="5815652" cy="3857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5884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err="1"/>
              <a:t>Zonta’s</a:t>
            </a:r>
            <a:r>
              <a:rPr lang="en-GB" sz="3600" b="1" dirty="0"/>
              <a:t> participatory status at </a:t>
            </a:r>
            <a:r>
              <a:rPr lang="en-GB" sz="3600" b="1" dirty="0" err="1"/>
              <a:t>CoE</a:t>
            </a:r>
            <a:endParaRPr lang="en-GB" sz="3600" b="1"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0" y="1010752"/>
            <a:ext cx="6215771" cy="30426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Oval 4"/>
          <p:cNvSpPr/>
          <p:nvPr/>
        </p:nvSpPr>
        <p:spPr>
          <a:xfrm>
            <a:off x="2083610" y="928299"/>
            <a:ext cx="1811844" cy="1752340"/>
          </a:xfrm>
          <a:prstGeom prst="ellipse">
            <a:avLst/>
          </a:prstGeom>
          <a:solidFill>
            <a:srgbClr val="8025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50" dirty="0" err="1"/>
              <a:t>Zonta</a:t>
            </a:r>
            <a:endParaRPr lang="en-GB" sz="1350" dirty="0"/>
          </a:p>
          <a:p>
            <a:pPr algn="ctr"/>
            <a:r>
              <a:rPr lang="en-GB" sz="1350" dirty="0"/>
              <a:t>has the right to approach and work with all bodies of the CoE</a:t>
            </a:r>
          </a:p>
        </p:txBody>
      </p:sp>
      <p:sp>
        <p:nvSpPr>
          <p:cNvPr id="6" name="Oval 5"/>
          <p:cNvSpPr/>
          <p:nvPr/>
        </p:nvSpPr>
        <p:spPr>
          <a:xfrm>
            <a:off x="3524483" y="3288803"/>
            <a:ext cx="1811844" cy="1752340"/>
          </a:xfrm>
          <a:prstGeom prst="ellipse">
            <a:avLst/>
          </a:prstGeom>
          <a:solidFill>
            <a:srgbClr val="8025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50" dirty="0" err="1"/>
              <a:t>Zonta</a:t>
            </a:r>
            <a:endParaRPr lang="en-GB" sz="1350" dirty="0"/>
          </a:p>
          <a:p>
            <a:pPr algn="ctr"/>
            <a:r>
              <a:rPr lang="en-GB" sz="1350" dirty="0"/>
              <a:t>participates in meetings of the Parliamentary Assembly Committee (PACE)</a:t>
            </a:r>
          </a:p>
        </p:txBody>
      </p:sp>
      <p:sp>
        <p:nvSpPr>
          <p:cNvPr id="7" name="Oval 6"/>
          <p:cNvSpPr/>
          <p:nvPr/>
        </p:nvSpPr>
        <p:spPr>
          <a:xfrm>
            <a:off x="5846359" y="1430676"/>
            <a:ext cx="1811741" cy="1751623"/>
          </a:xfrm>
          <a:prstGeom prst="ellipse">
            <a:avLst/>
          </a:prstGeom>
          <a:solidFill>
            <a:srgbClr val="8025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50" dirty="0" err="1"/>
              <a:t>Zonta</a:t>
            </a:r>
            <a:endParaRPr lang="en-GB" sz="1350" dirty="0"/>
          </a:p>
          <a:p>
            <a:pPr algn="ctr"/>
            <a:r>
              <a:rPr lang="en-GB" sz="1350" dirty="0"/>
              <a:t>can approach directly Parliamentarians and make our issues known to them</a:t>
            </a:r>
          </a:p>
        </p:txBody>
      </p:sp>
    </p:spTree>
    <p:extLst>
      <p:ext uri="{BB962C8B-B14F-4D97-AF65-F5344CB8AC3E}">
        <p14:creationId xmlns:p14="http://schemas.microsoft.com/office/powerpoint/2010/main" val="1169942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b="1" dirty="0"/>
              <a:t>Added value to ZI through its participatory status</a:t>
            </a:r>
          </a:p>
        </p:txBody>
      </p:sp>
      <p:graphicFrame>
        <p:nvGraphicFramePr>
          <p:cNvPr id="5" name="Diagram 4"/>
          <p:cNvGraphicFramePr/>
          <p:nvPr>
            <p:extLst>
              <p:ext uri="{D42A27DB-BD31-4B8C-83A1-F6EECF244321}">
                <p14:modId xmlns:p14="http://schemas.microsoft.com/office/powerpoint/2010/main" val="2504694"/>
              </p:ext>
            </p:extLst>
          </p:nvPr>
        </p:nvGraphicFramePr>
        <p:xfrm>
          <a:off x="1429604" y="1123949"/>
          <a:ext cx="6863117" cy="3901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5072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85900" y="276367"/>
            <a:ext cx="6172200" cy="542498"/>
          </a:xfrm>
        </p:spPr>
        <p:txBody>
          <a:bodyPr>
            <a:noAutofit/>
          </a:bodyPr>
          <a:lstStyle/>
          <a:p>
            <a:r>
              <a:rPr lang="de-DE" sz="2800" b="1" dirty="0" err="1"/>
              <a:t>What</a:t>
            </a:r>
            <a:r>
              <a:rPr lang="de-DE" sz="2800" b="1" dirty="0"/>
              <a:t> </a:t>
            </a:r>
            <a:r>
              <a:rPr lang="de-DE" sz="2800" b="1" dirty="0" err="1"/>
              <a:t>can</a:t>
            </a:r>
            <a:r>
              <a:rPr lang="de-DE" sz="2800" b="1" dirty="0"/>
              <a:t> </a:t>
            </a:r>
            <a:r>
              <a:rPr lang="de-DE" sz="2800" b="1" dirty="0" err="1"/>
              <a:t>Zontians</a:t>
            </a:r>
            <a:r>
              <a:rPr lang="de-DE" sz="2800" b="1" dirty="0"/>
              <a:t> do? </a:t>
            </a:r>
            <a:br>
              <a:rPr lang="de-DE" sz="2800" b="1" dirty="0"/>
            </a:br>
            <a:endParaRPr lang="de-DE" sz="2800" b="1" dirty="0"/>
          </a:p>
        </p:txBody>
      </p:sp>
      <p:sp>
        <p:nvSpPr>
          <p:cNvPr id="5" name="Inhaltsplatzhalter 4"/>
          <p:cNvSpPr>
            <a:spLocks noGrp="1"/>
          </p:cNvSpPr>
          <p:nvPr>
            <p:ph idx="1"/>
          </p:nvPr>
        </p:nvSpPr>
        <p:spPr>
          <a:xfrm>
            <a:off x="1409132" y="736980"/>
            <a:ext cx="6172200" cy="3706220"/>
          </a:xfrm>
        </p:spPr>
        <p:txBody>
          <a:bodyPr/>
          <a:lstStyle/>
          <a:p>
            <a:pPr marL="0" indent="0" algn="ctr">
              <a:buNone/>
            </a:pPr>
            <a:r>
              <a:rPr lang="de-DE" sz="1600" b="1" dirty="0" err="1">
                <a:latin typeface="+mj-lt"/>
              </a:rPr>
              <a:t>Examples</a:t>
            </a:r>
            <a:r>
              <a:rPr lang="de-DE" sz="1600" b="1" dirty="0">
                <a:latin typeface="+mj-lt"/>
              </a:rPr>
              <a:t>: </a:t>
            </a:r>
            <a:r>
              <a:rPr lang="de-DE" sz="1600" b="1" dirty="0" err="1">
                <a:latin typeface="+mj-lt"/>
              </a:rPr>
              <a:t>Concrete</a:t>
            </a:r>
            <a:r>
              <a:rPr lang="de-DE" sz="1600" b="1" dirty="0">
                <a:latin typeface="+mj-lt"/>
              </a:rPr>
              <a:t> </a:t>
            </a:r>
            <a:r>
              <a:rPr lang="de-DE" sz="1600" b="1" dirty="0" err="1">
                <a:latin typeface="+mj-lt"/>
              </a:rPr>
              <a:t>advocacy</a:t>
            </a:r>
            <a:r>
              <a:rPr lang="de-DE" sz="1600" b="1" dirty="0">
                <a:latin typeface="+mj-lt"/>
              </a:rPr>
              <a:t> </a:t>
            </a:r>
            <a:r>
              <a:rPr lang="de-DE" sz="1600" b="1" dirty="0" err="1">
                <a:latin typeface="+mj-lt"/>
              </a:rPr>
              <a:t>tools</a:t>
            </a:r>
            <a:r>
              <a:rPr lang="de-DE" sz="1600" b="1" dirty="0">
                <a:latin typeface="+mj-lt"/>
              </a:rPr>
              <a:t> </a:t>
            </a:r>
            <a:r>
              <a:rPr lang="de-DE" sz="1600" b="1" dirty="0" err="1">
                <a:latin typeface="+mj-lt"/>
              </a:rPr>
              <a:t>for</a:t>
            </a:r>
            <a:r>
              <a:rPr lang="de-DE" sz="1600" b="1" dirty="0">
                <a:latin typeface="+mj-lt"/>
              </a:rPr>
              <a:t> </a:t>
            </a:r>
            <a:r>
              <a:rPr lang="de-DE" sz="1600" b="1" dirty="0" err="1">
                <a:latin typeface="+mj-lt"/>
              </a:rPr>
              <a:t>advocacy</a:t>
            </a:r>
            <a:r>
              <a:rPr lang="de-DE" sz="1600" b="1" dirty="0">
                <a:latin typeface="+mj-lt"/>
              </a:rPr>
              <a:t> </a:t>
            </a:r>
            <a:r>
              <a:rPr lang="de-DE" sz="1600" b="1" dirty="0" err="1">
                <a:latin typeface="+mj-lt"/>
              </a:rPr>
              <a:t>action</a:t>
            </a:r>
            <a:r>
              <a:rPr lang="de-DE" sz="1600" b="1" dirty="0">
                <a:latin typeface="+mj-lt"/>
              </a:rPr>
              <a:t> </a:t>
            </a:r>
            <a:r>
              <a:rPr lang="de-DE" sz="1600" b="1" dirty="0" err="1">
                <a:latin typeface="+mj-lt"/>
              </a:rPr>
              <a:t>with</a:t>
            </a:r>
            <a:r>
              <a:rPr lang="de-DE" sz="1600" b="1" dirty="0">
                <a:latin typeface="+mj-lt"/>
              </a:rPr>
              <a:t> an </a:t>
            </a:r>
            <a:r>
              <a:rPr lang="de-DE" sz="1600" b="1" dirty="0" err="1">
                <a:latin typeface="+mj-lt"/>
              </a:rPr>
              <a:t>impact</a:t>
            </a:r>
            <a:r>
              <a:rPr lang="de-DE" sz="1600" b="1" dirty="0">
                <a:latin typeface="+mj-lt"/>
              </a:rPr>
              <a:t> </a:t>
            </a:r>
          </a:p>
          <a:p>
            <a:endParaRPr lang="de-DE" sz="1500" dirty="0"/>
          </a:p>
          <a:p>
            <a:endParaRPr lang="de-DE" dirty="0"/>
          </a:p>
          <a:p>
            <a:endParaRPr lang="de-DE" dirty="0"/>
          </a:p>
          <a:p>
            <a:endParaRPr lang="de-DE" dirty="0"/>
          </a:p>
          <a:p>
            <a:endParaRPr lang="de-DE" dirty="0"/>
          </a:p>
        </p:txBody>
      </p:sp>
      <p:sp>
        <p:nvSpPr>
          <p:cNvPr id="6" name="Pfeil nach rechts 5"/>
          <p:cNvSpPr/>
          <p:nvPr/>
        </p:nvSpPr>
        <p:spPr>
          <a:xfrm>
            <a:off x="1726442" y="1433015"/>
            <a:ext cx="1051117" cy="36347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50" b="1" dirty="0"/>
              <a:t>1st</a:t>
            </a:r>
          </a:p>
        </p:txBody>
      </p:sp>
      <p:sp>
        <p:nvSpPr>
          <p:cNvPr id="10" name="Pfeil nach rechts 9"/>
          <p:cNvSpPr/>
          <p:nvPr/>
        </p:nvSpPr>
        <p:spPr>
          <a:xfrm>
            <a:off x="1726442" y="3296242"/>
            <a:ext cx="1143239" cy="36347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50" b="1" dirty="0"/>
              <a:t>2nd</a:t>
            </a:r>
          </a:p>
        </p:txBody>
      </p:sp>
      <p:sp>
        <p:nvSpPr>
          <p:cNvPr id="15" name="Rechteck 14"/>
          <p:cNvSpPr/>
          <p:nvPr/>
        </p:nvSpPr>
        <p:spPr>
          <a:xfrm>
            <a:off x="3057098" y="1269242"/>
            <a:ext cx="4309281" cy="1302508"/>
          </a:xfrm>
          <a:prstGeom prst="rect">
            <a:avLst/>
          </a:prstGeom>
          <a:effectLst>
            <a:innerShdw blurRad="63500" dist="50800" dir="16200000">
              <a:prstClr val="black">
                <a:alpha val="50000"/>
              </a:prstClr>
            </a:innerShdw>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de-DE" sz="1500" b="1" dirty="0"/>
              <a:t> </a:t>
            </a:r>
            <a:r>
              <a:rPr lang="de-DE" b="1" dirty="0"/>
              <a:t>„Istanbul </a:t>
            </a:r>
            <a:r>
              <a:rPr lang="de-DE" b="1" dirty="0" err="1"/>
              <a:t>Convention</a:t>
            </a:r>
            <a:r>
              <a:rPr lang="de-DE" b="1" dirty="0"/>
              <a:t>“</a:t>
            </a:r>
            <a:endParaRPr lang="de-DE" dirty="0"/>
          </a:p>
          <a:p>
            <a:pPr lvl="0" algn="ctr"/>
            <a:r>
              <a:rPr lang="en-US" sz="1500" b="1" dirty="0"/>
              <a:t>Council of Europe Convention on Preventing and Combating Violence against Women and </a:t>
            </a:r>
          </a:p>
          <a:p>
            <a:pPr lvl="0" algn="ctr"/>
            <a:r>
              <a:rPr lang="en-US" sz="1500" b="1" dirty="0"/>
              <a:t>Domestic Violence </a:t>
            </a:r>
            <a:r>
              <a:rPr lang="de-DE" sz="1500" b="1" dirty="0"/>
              <a:t>(</a:t>
            </a:r>
            <a:r>
              <a:rPr lang="de-DE" sz="1500" b="1" dirty="0" err="1"/>
              <a:t>set</a:t>
            </a:r>
            <a:r>
              <a:rPr lang="de-DE" sz="1500" b="1" dirty="0"/>
              <a:t> </a:t>
            </a:r>
            <a:r>
              <a:rPr lang="de-DE" sz="1500" b="1" dirty="0" err="1"/>
              <a:t>up</a:t>
            </a:r>
            <a:r>
              <a:rPr lang="de-DE" sz="1500" b="1" dirty="0"/>
              <a:t> 2010)</a:t>
            </a:r>
          </a:p>
          <a:p>
            <a:pPr marL="257175" indent="-257175" algn="ctr">
              <a:buFont typeface="Arial" panose="020B0604020202020204" pitchFamily="34" charset="0"/>
              <a:buChar char="•"/>
            </a:pPr>
            <a:r>
              <a:rPr lang="de-DE" sz="1500" b="1" dirty="0"/>
              <a:t>Monitoring </a:t>
            </a:r>
            <a:r>
              <a:rPr lang="de-DE" sz="1500" b="1" dirty="0" err="1"/>
              <a:t>body</a:t>
            </a:r>
            <a:r>
              <a:rPr lang="de-DE" sz="1500" b="1" dirty="0"/>
              <a:t>: GREVIO</a:t>
            </a:r>
          </a:p>
        </p:txBody>
      </p:sp>
      <p:sp>
        <p:nvSpPr>
          <p:cNvPr id="18" name="Rechteck 17"/>
          <p:cNvSpPr/>
          <p:nvPr/>
        </p:nvSpPr>
        <p:spPr>
          <a:xfrm>
            <a:off x="3057098" y="3142397"/>
            <a:ext cx="4309281" cy="937305"/>
          </a:xfrm>
          <a:prstGeom prst="rect">
            <a:avLst/>
          </a:prstGeom>
          <a:solidFill>
            <a:schemeClr val="accent2"/>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500" b="1" dirty="0"/>
              <a:t>Council of Europe Convention on Action against Trafficking in Human Beings (set up 2005)</a:t>
            </a:r>
          </a:p>
          <a:p>
            <a:pPr marL="257175" indent="-257175" algn="ctr">
              <a:buFont typeface="Arial" panose="020B0604020202020204" pitchFamily="34" charset="0"/>
              <a:buChar char="•"/>
            </a:pPr>
            <a:r>
              <a:rPr lang="en-US" sz="1500" b="1" dirty="0"/>
              <a:t>Monitoring body: GRETA</a:t>
            </a:r>
            <a:endParaRPr lang="de-DE" sz="1500" b="1" dirty="0"/>
          </a:p>
        </p:txBody>
      </p:sp>
      <p:sp>
        <p:nvSpPr>
          <p:cNvPr id="19" name="Rechteck 18"/>
          <p:cNvSpPr/>
          <p:nvPr/>
        </p:nvSpPr>
        <p:spPr>
          <a:xfrm>
            <a:off x="3057099" y="2571750"/>
            <a:ext cx="4524233" cy="300082"/>
          </a:xfrm>
          <a:prstGeom prst="rect">
            <a:avLst/>
          </a:prstGeom>
        </p:spPr>
        <p:txBody>
          <a:bodyPr wrap="square">
            <a:spAutoFit/>
          </a:bodyPr>
          <a:lstStyle/>
          <a:p>
            <a:pPr lvl="0"/>
            <a:r>
              <a:rPr lang="de-DE" sz="1350" b="1" dirty="0">
                <a:hlinkClick r:id="rId3"/>
              </a:rPr>
              <a:t>http://www.coe.int/en/web/istanbulconvention/home </a:t>
            </a:r>
            <a:r>
              <a:rPr lang="de-DE" sz="1350" b="1" dirty="0"/>
              <a:t> </a:t>
            </a:r>
          </a:p>
        </p:txBody>
      </p:sp>
      <p:sp>
        <p:nvSpPr>
          <p:cNvPr id="21" name="Rechteck 20"/>
          <p:cNvSpPr/>
          <p:nvPr/>
        </p:nvSpPr>
        <p:spPr>
          <a:xfrm>
            <a:off x="3057099" y="4079703"/>
            <a:ext cx="4780129" cy="507831"/>
          </a:xfrm>
          <a:prstGeom prst="rect">
            <a:avLst/>
          </a:prstGeom>
        </p:spPr>
        <p:txBody>
          <a:bodyPr wrap="square">
            <a:spAutoFit/>
          </a:bodyPr>
          <a:lstStyle/>
          <a:p>
            <a:r>
              <a:rPr lang="de-DE" sz="1350" b="1" dirty="0">
                <a:hlinkClick r:id="rId4"/>
              </a:rPr>
              <a:t>http://www.coe.int/en/web/anti-human-trafficking/home</a:t>
            </a:r>
            <a:endParaRPr lang="de-DE" sz="1350" b="1" dirty="0"/>
          </a:p>
          <a:p>
            <a:endParaRPr lang="de-DE" sz="1350" dirty="0"/>
          </a:p>
        </p:txBody>
      </p:sp>
    </p:spTree>
    <p:extLst>
      <p:ext uri="{BB962C8B-B14F-4D97-AF65-F5344CB8AC3E}">
        <p14:creationId xmlns:p14="http://schemas.microsoft.com/office/powerpoint/2010/main" val="3852681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700" b="1" dirty="0"/>
              <a:t>What can </a:t>
            </a:r>
            <a:r>
              <a:rPr lang="en-GB" sz="2700" b="1" dirty="0" err="1"/>
              <a:t>Zontians</a:t>
            </a:r>
            <a:r>
              <a:rPr lang="en-GB" sz="2700" b="1" dirty="0"/>
              <a:t> do? </a:t>
            </a:r>
          </a:p>
        </p:txBody>
      </p:sp>
      <p:sp>
        <p:nvSpPr>
          <p:cNvPr id="3" name="Content Placeholder 2"/>
          <p:cNvSpPr>
            <a:spLocks noGrp="1"/>
          </p:cNvSpPr>
          <p:nvPr>
            <p:ph idx="1"/>
          </p:nvPr>
        </p:nvSpPr>
        <p:spPr/>
        <p:txBody>
          <a:bodyPr/>
          <a:lstStyle/>
          <a:p>
            <a:pPr marL="0" indent="0">
              <a:buNone/>
            </a:pPr>
            <a:r>
              <a:rPr lang="en-US" dirty="0"/>
              <a:t> </a:t>
            </a:r>
          </a:p>
        </p:txBody>
      </p:sp>
      <p:sp>
        <p:nvSpPr>
          <p:cNvPr id="7" name="TextBox 6"/>
          <p:cNvSpPr txBox="1"/>
          <p:nvPr/>
        </p:nvSpPr>
        <p:spPr>
          <a:xfrm>
            <a:off x="1819140" y="960120"/>
            <a:ext cx="2320474" cy="4054167"/>
          </a:xfrm>
          <a:prstGeom prst="roundRect">
            <a:avLst/>
          </a:prstGeom>
          <a:solidFill>
            <a:srgbClr val="802528"/>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214313" indent="-214313">
              <a:buFont typeface="Arial" panose="020B0604020202020204" pitchFamily="34" charset="0"/>
              <a:buChar char="•"/>
            </a:pPr>
            <a:r>
              <a:rPr lang="en-GB" sz="1350" dirty="0"/>
              <a:t>Act as “watch dog”.</a:t>
            </a:r>
          </a:p>
          <a:p>
            <a:pPr marL="214313" indent="-214313">
              <a:buFont typeface="Arial" panose="020B0604020202020204" pitchFamily="34" charset="0"/>
              <a:buChar char="•"/>
            </a:pPr>
            <a:r>
              <a:rPr lang="en-GB" sz="1350" dirty="0"/>
              <a:t>Educate yourself with the conventions on women’s rights, urge your government to ratify, follow the implementations of the conventions. </a:t>
            </a:r>
          </a:p>
          <a:p>
            <a:pPr marL="214313" indent="-214313">
              <a:buFont typeface="Arial" panose="020B0604020202020204" pitchFamily="34" charset="0"/>
              <a:buChar char="•"/>
            </a:pPr>
            <a:r>
              <a:rPr lang="en-GB" sz="1350" dirty="0"/>
              <a:t>Follow legislation and decision-making in your country.</a:t>
            </a:r>
          </a:p>
          <a:p>
            <a:pPr marL="214313" indent="-214313">
              <a:buFont typeface="Arial" panose="020B0604020202020204" pitchFamily="34" charset="0"/>
              <a:buChar char="•"/>
            </a:pPr>
            <a:r>
              <a:rPr lang="en-GB" sz="1350" dirty="0"/>
              <a:t>Be active in contacting Parliamentarians and regional/local reps.</a:t>
            </a:r>
          </a:p>
          <a:p>
            <a:pPr marL="214313" indent="-214313">
              <a:buFont typeface="Arial" panose="020B0604020202020204" pitchFamily="34" charset="0"/>
              <a:buChar char="•"/>
            </a:pPr>
            <a:r>
              <a:rPr lang="en-GB" sz="1350" dirty="0"/>
              <a:t>Work in cooperation with like-minded NGOs. </a:t>
            </a:r>
          </a:p>
        </p:txBody>
      </p:sp>
      <p:sp>
        <p:nvSpPr>
          <p:cNvPr id="8" name="TextBox 7"/>
          <p:cNvSpPr txBox="1"/>
          <p:nvPr/>
        </p:nvSpPr>
        <p:spPr>
          <a:xfrm>
            <a:off x="4925506" y="960120"/>
            <a:ext cx="2495746" cy="3809940"/>
          </a:xfrm>
          <a:prstGeom prst="roundRect">
            <a:avLst/>
          </a:prstGeom>
          <a:solidFill>
            <a:srgbClr val="005F7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214313" indent="-214313">
              <a:buFont typeface="Arial" panose="020B0604020202020204" pitchFamily="34" charset="0"/>
              <a:buChar char="•"/>
            </a:pPr>
            <a:r>
              <a:rPr lang="en-GB" sz="1350" dirty="0"/>
              <a:t>Demand information , dialogue, public hearings concerning government reports to international bodies on women’s rights conventions.</a:t>
            </a:r>
          </a:p>
          <a:p>
            <a:pPr marL="214313" indent="-214313">
              <a:buFont typeface="Arial" panose="020B0604020202020204" pitchFamily="34" charset="0"/>
              <a:buChar char="•"/>
            </a:pPr>
            <a:r>
              <a:rPr lang="en-GB" sz="1350" dirty="0"/>
              <a:t>Raise awareness and influence public opinion by organizing lectures, seminars on women’s rights. </a:t>
            </a:r>
          </a:p>
          <a:p>
            <a:pPr marL="214313" indent="-214313">
              <a:buFont typeface="Arial" panose="020B0604020202020204" pitchFamily="34" charset="0"/>
              <a:buChar char="•"/>
            </a:pPr>
            <a:r>
              <a:rPr lang="en-GB" sz="1350" dirty="0"/>
              <a:t>Educate Zonta members, find facts for effective advocacy action. </a:t>
            </a:r>
          </a:p>
          <a:p>
            <a:endParaRPr lang="en-GB" sz="1200" dirty="0"/>
          </a:p>
        </p:txBody>
      </p:sp>
      <p:sp>
        <p:nvSpPr>
          <p:cNvPr id="10" name="Left Arrow 9"/>
          <p:cNvSpPr/>
          <p:nvPr/>
        </p:nvSpPr>
        <p:spPr>
          <a:xfrm>
            <a:off x="4183383" y="2373923"/>
            <a:ext cx="284665" cy="430182"/>
          </a:xfrm>
          <a:prstGeom prst="leftArrow">
            <a:avLst/>
          </a:prstGeom>
          <a:solidFill>
            <a:srgbClr val="005F7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11" name="Left Arrow 10"/>
          <p:cNvSpPr/>
          <p:nvPr/>
        </p:nvSpPr>
        <p:spPr>
          <a:xfrm flipH="1">
            <a:off x="4508695" y="2373923"/>
            <a:ext cx="297176" cy="430182"/>
          </a:xfrm>
          <a:prstGeom prst="leftArrow">
            <a:avLst/>
          </a:prstGeom>
          <a:solidFill>
            <a:srgbClr val="8025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280285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b="1" dirty="0"/>
              <a:t>Why is the Istanbul Convention important to Zonta?</a:t>
            </a:r>
            <a:br>
              <a:rPr lang="en-GB" sz="1400" b="1" dirty="0"/>
            </a:br>
            <a:r>
              <a:rPr lang="en-GB" sz="1600" b="1" dirty="0">
                <a:solidFill>
                  <a:srgbClr val="FF0000"/>
                </a:solidFill>
              </a:rPr>
              <a:t>The Convention is open to accession by any country in the world!</a:t>
            </a:r>
          </a:p>
        </p:txBody>
      </p:sp>
      <p:graphicFrame>
        <p:nvGraphicFramePr>
          <p:cNvPr id="7" name="Diagram 6"/>
          <p:cNvGraphicFramePr/>
          <p:nvPr>
            <p:extLst>
              <p:ext uri="{D42A27DB-BD31-4B8C-83A1-F6EECF244321}">
                <p14:modId xmlns:p14="http://schemas.microsoft.com/office/powerpoint/2010/main" val="1268519460"/>
              </p:ext>
            </p:extLst>
          </p:nvPr>
        </p:nvGraphicFramePr>
        <p:xfrm>
          <a:off x="1752600" y="1123950"/>
          <a:ext cx="5105400" cy="3119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1977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2214" y="205978"/>
            <a:ext cx="5945886" cy="1153153"/>
          </a:xfrm>
        </p:spPr>
        <p:txBody>
          <a:bodyPr>
            <a:normAutofit/>
          </a:bodyPr>
          <a:lstStyle/>
          <a:p>
            <a:r>
              <a:rPr lang="en-GB" sz="2700" b="1" dirty="0"/>
              <a:t>What does the Convention criminalize?</a:t>
            </a:r>
          </a:p>
        </p:txBody>
      </p:sp>
      <p:grpSp>
        <p:nvGrpSpPr>
          <p:cNvPr id="3" name="Gruppieren 2"/>
          <p:cNvGrpSpPr/>
          <p:nvPr/>
        </p:nvGrpSpPr>
        <p:grpSpPr>
          <a:xfrm>
            <a:off x="2404696" y="1578219"/>
            <a:ext cx="4571999" cy="2862420"/>
            <a:chOff x="1682261" y="2104292"/>
            <a:chExt cx="6095999" cy="3816560"/>
          </a:xfrm>
        </p:grpSpPr>
        <p:sp>
          <p:nvSpPr>
            <p:cNvPr id="4" name="Freihandform 3"/>
            <p:cNvSpPr/>
            <p:nvPr/>
          </p:nvSpPr>
          <p:spPr>
            <a:xfrm>
              <a:off x="1682261" y="2104292"/>
              <a:ext cx="1904999" cy="1143000"/>
            </a:xfrm>
            <a:prstGeom prst="roundRect">
              <a:avLst/>
            </a:prstGeom>
            <a:solidFill>
              <a:srgbClr val="802528"/>
            </a:solidFill>
            <a:ln>
              <a:no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54293" tIns="54293" rIns="54293" bIns="54293" numCol="1" spcCol="1270" anchor="ctr" anchorCtr="0">
              <a:noAutofit/>
            </a:bodyPr>
            <a:lstStyle/>
            <a:p>
              <a:pPr algn="ctr" defTabSz="633413">
                <a:lnSpc>
                  <a:spcPct val="90000"/>
                </a:lnSpc>
                <a:spcBef>
                  <a:spcPct val="0"/>
                </a:spcBef>
                <a:spcAft>
                  <a:spcPct val="35000"/>
                </a:spcAft>
              </a:pPr>
              <a:r>
                <a:rPr lang="en-GB" sz="1500" dirty="0"/>
                <a:t>Domestic violence</a:t>
              </a:r>
            </a:p>
          </p:txBody>
        </p:sp>
        <p:sp>
          <p:nvSpPr>
            <p:cNvPr id="6" name="Freihandform 5"/>
            <p:cNvSpPr/>
            <p:nvPr/>
          </p:nvSpPr>
          <p:spPr>
            <a:xfrm>
              <a:off x="3777761" y="2104292"/>
              <a:ext cx="1904999" cy="1143000"/>
            </a:xfrm>
            <a:prstGeom prst="roundRect">
              <a:avLst/>
            </a:prstGeom>
            <a:solidFill>
              <a:srgbClr val="F5BD47"/>
            </a:solidFill>
            <a:ln>
              <a:no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54293" tIns="54293" rIns="54293" bIns="54293" numCol="1" spcCol="1270" anchor="ctr" anchorCtr="0">
              <a:noAutofit/>
            </a:bodyPr>
            <a:lstStyle/>
            <a:p>
              <a:pPr algn="ctr" defTabSz="633413">
                <a:lnSpc>
                  <a:spcPct val="90000"/>
                </a:lnSpc>
                <a:spcBef>
                  <a:spcPct val="0"/>
                </a:spcBef>
                <a:spcAft>
                  <a:spcPct val="35000"/>
                </a:spcAft>
              </a:pPr>
              <a:r>
                <a:rPr lang="en-GB" sz="1500" dirty="0"/>
                <a:t>Stalking </a:t>
              </a:r>
            </a:p>
          </p:txBody>
        </p:sp>
        <p:sp>
          <p:nvSpPr>
            <p:cNvPr id="7" name="Freihandform 6"/>
            <p:cNvSpPr/>
            <p:nvPr/>
          </p:nvSpPr>
          <p:spPr>
            <a:xfrm>
              <a:off x="5873261" y="2104292"/>
              <a:ext cx="1904999" cy="1143000"/>
            </a:xfrm>
            <a:prstGeom prst="roundRect">
              <a:avLst/>
            </a:prstGeom>
            <a:solidFill>
              <a:srgbClr val="005F71"/>
            </a:solidFill>
            <a:ln>
              <a:no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54293" tIns="54293" rIns="54293" bIns="54293" numCol="1" spcCol="1270" anchor="ctr" anchorCtr="0">
              <a:noAutofit/>
            </a:bodyPr>
            <a:lstStyle/>
            <a:p>
              <a:pPr algn="ctr" defTabSz="633413">
                <a:lnSpc>
                  <a:spcPct val="90000"/>
                </a:lnSpc>
                <a:spcBef>
                  <a:spcPct val="0"/>
                </a:spcBef>
                <a:spcAft>
                  <a:spcPct val="35000"/>
                </a:spcAft>
              </a:pPr>
              <a:r>
                <a:rPr lang="en-GB" sz="1500" dirty="0"/>
                <a:t>Sexual violence, including rape</a:t>
              </a:r>
            </a:p>
          </p:txBody>
        </p:sp>
        <p:sp>
          <p:nvSpPr>
            <p:cNvPr id="8" name="Freihandform 7"/>
            <p:cNvSpPr/>
            <p:nvPr/>
          </p:nvSpPr>
          <p:spPr>
            <a:xfrm>
              <a:off x="1682261" y="3437792"/>
              <a:ext cx="1904999" cy="1143000"/>
            </a:xfrm>
            <a:prstGeom prst="roundRect">
              <a:avLst/>
            </a:prstGeom>
            <a:solidFill>
              <a:srgbClr val="E18431"/>
            </a:solidFill>
            <a:ln>
              <a:no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54293" tIns="54293" rIns="54293" bIns="54293" numCol="1" spcCol="1270" anchor="ctr" anchorCtr="0">
              <a:noAutofit/>
            </a:bodyPr>
            <a:lstStyle/>
            <a:p>
              <a:pPr algn="ctr" defTabSz="633413">
                <a:lnSpc>
                  <a:spcPct val="90000"/>
                </a:lnSpc>
                <a:spcBef>
                  <a:spcPct val="0"/>
                </a:spcBef>
                <a:spcAft>
                  <a:spcPct val="35000"/>
                </a:spcAft>
              </a:pPr>
              <a:r>
                <a:rPr lang="en-GB" sz="1500" dirty="0"/>
                <a:t>Sexual harassment</a:t>
              </a:r>
            </a:p>
          </p:txBody>
        </p:sp>
        <p:sp>
          <p:nvSpPr>
            <p:cNvPr id="9" name="Freihandform 8"/>
            <p:cNvSpPr/>
            <p:nvPr/>
          </p:nvSpPr>
          <p:spPr>
            <a:xfrm>
              <a:off x="3777761" y="3437792"/>
              <a:ext cx="1904999" cy="1143000"/>
            </a:xfrm>
            <a:prstGeom prst="roundRect">
              <a:avLst/>
            </a:prstGeom>
            <a:solidFill>
              <a:srgbClr val="802528"/>
            </a:solidFill>
            <a:ln>
              <a:no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54293" tIns="54293" rIns="54293" bIns="54293" numCol="1" spcCol="1270" anchor="ctr" anchorCtr="0">
              <a:noAutofit/>
            </a:bodyPr>
            <a:lstStyle/>
            <a:p>
              <a:pPr algn="ctr" defTabSz="633413">
                <a:lnSpc>
                  <a:spcPct val="90000"/>
                </a:lnSpc>
                <a:spcBef>
                  <a:spcPct val="0"/>
                </a:spcBef>
                <a:spcAft>
                  <a:spcPct val="35000"/>
                </a:spcAft>
              </a:pPr>
              <a:r>
                <a:rPr lang="en-GB" sz="1500" dirty="0"/>
                <a:t>Forced marriage</a:t>
              </a:r>
            </a:p>
          </p:txBody>
        </p:sp>
        <p:sp>
          <p:nvSpPr>
            <p:cNvPr id="10" name="Freihandform 9"/>
            <p:cNvSpPr/>
            <p:nvPr/>
          </p:nvSpPr>
          <p:spPr>
            <a:xfrm>
              <a:off x="5873261" y="3437792"/>
              <a:ext cx="1904999" cy="1143000"/>
            </a:xfrm>
            <a:prstGeom prst="roundRect">
              <a:avLst/>
            </a:prstGeom>
            <a:solidFill>
              <a:srgbClr val="F5BD47"/>
            </a:solidFill>
            <a:ln>
              <a:no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54293" tIns="54293" rIns="54293" bIns="54293" numCol="1" spcCol="1270" anchor="ctr" anchorCtr="0">
              <a:noAutofit/>
            </a:bodyPr>
            <a:lstStyle/>
            <a:p>
              <a:pPr algn="ctr" defTabSz="633413">
                <a:lnSpc>
                  <a:spcPct val="90000"/>
                </a:lnSpc>
                <a:spcBef>
                  <a:spcPct val="0"/>
                </a:spcBef>
                <a:spcAft>
                  <a:spcPct val="35000"/>
                </a:spcAft>
              </a:pPr>
              <a:r>
                <a:rPr lang="en-GB" sz="1500" dirty="0"/>
                <a:t>Female genital mutilation</a:t>
              </a:r>
            </a:p>
          </p:txBody>
        </p:sp>
        <p:sp>
          <p:nvSpPr>
            <p:cNvPr id="11" name="Freihandform 10"/>
            <p:cNvSpPr/>
            <p:nvPr/>
          </p:nvSpPr>
          <p:spPr>
            <a:xfrm>
              <a:off x="2742965" y="4777852"/>
              <a:ext cx="1904999" cy="1143000"/>
            </a:xfrm>
            <a:prstGeom prst="roundRect">
              <a:avLst/>
            </a:prstGeom>
            <a:solidFill>
              <a:srgbClr val="005F71"/>
            </a:solidFill>
            <a:ln>
              <a:no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54293" tIns="54293" rIns="54293" bIns="54293" numCol="1" spcCol="1270" anchor="ctr" anchorCtr="0">
              <a:noAutofit/>
            </a:bodyPr>
            <a:lstStyle/>
            <a:p>
              <a:pPr algn="ctr" defTabSz="633413">
                <a:lnSpc>
                  <a:spcPct val="90000"/>
                </a:lnSpc>
                <a:spcBef>
                  <a:spcPct val="0"/>
                </a:spcBef>
                <a:spcAft>
                  <a:spcPct val="35000"/>
                </a:spcAft>
              </a:pPr>
              <a:r>
                <a:rPr lang="en-GB" sz="1500" dirty="0"/>
                <a:t>Forced abortion or forced sterilization</a:t>
              </a:r>
            </a:p>
          </p:txBody>
        </p:sp>
      </p:grpSp>
      <p:sp>
        <p:nvSpPr>
          <p:cNvPr id="14" name="Rechteck 13"/>
          <p:cNvSpPr/>
          <p:nvPr/>
        </p:nvSpPr>
        <p:spPr>
          <a:xfrm>
            <a:off x="3857626" y="2143125"/>
            <a:ext cx="1428749" cy="857250"/>
          </a:xfrm>
          <a:prstGeom prst="rect">
            <a:avLst/>
          </a:prstGeom>
          <a:ln>
            <a:noFill/>
          </a:ln>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dk1"/>
          </a:fontRef>
        </p:style>
        <p:txBody>
          <a:bodyPr spcFirstLastPara="0" vert="horz" wrap="square" lIns="54293" tIns="54293" rIns="54293" bIns="54293" numCol="1" spcCol="1270" anchor="ctr" anchorCtr="0">
            <a:noAutofit/>
          </a:bodyPr>
          <a:lstStyle/>
          <a:p>
            <a:pPr algn="ctr" defTabSz="633413">
              <a:lnSpc>
                <a:spcPct val="90000"/>
              </a:lnSpc>
              <a:spcBef>
                <a:spcPct val="0"/>
              </a:spcBef>
              <a:spcAft>
                <a:spcPct val="35000"/>
              </a:spcAft>
            </a:pPr>
            <a:endParaRPr lang="en-GB" sz="1425" dirty="0"/>
          </a:p>
        </p:txBody>
      </p:sp>
      <p:sp>
        <p:nvSpPr>
          <p:cNvPr id="15" name="Freihandform 10"/>
          <p:cNvSpPr/>
          <p:nvPr/>
        </p:nvSpPr>
        <p:spPr>
          <a:xfrm>
            <a:off x="4833571" y="3583389"/>
            <a:ext cx="1428749" cy="857250"/>
          </a:xfrm>
          <a:prstGeom prst="roundRect">
            <a:avLst/>
          </a:prstGeom>
          <a:solidFill>
            <a:srgbClr val="E18431"/>
          </a:solidFill>
          <a:ln>
            <a:no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54293" tIns="54293" rIns="54293" bIns="54293" numCol="1" spcCol="1270" anchor="ctr" anchorCtr="0">
            <a:noAutofit/>
          </a:bodyPr>
          <a:lstStyle/>
          <a:p>
            <a:pPr algn="ctr" defTabSz="633413">
              <a:lnSpc>
                <a:spcPct val="90000"/>
              </a:lnSpc>
              <a:spcBef>
                <a:spcPct val="0"/>
              </a:spcBef>
              <a:spcAft>
                <a:spcPct val="35000"/>
              </a:spcAft>
            </a:pPr>
            <a:r>
              <a:rPr lang="en-GB" sz="1500" dirty="0"/>
              <a:t>Psychological harm</a:t>
            </a:r>
          </a:p>
        </p:txBody>
      </p:sp>
    </p:spTree>
    <p:extLst>
      <p:ext uri="{BB962C8B-B14F-4D97-AF65-F5344CB8AC3E}">
        <p14:creationId xmlns:p14="http://schemas.microsoft.com/office/powerpoint/2010/main" val="2767688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The CoE </a:t>
            </a:r>
            <a:r>
              <a:rPr lang="de-DE" b="1" dirty="0" err="1"/>
              <a:t>is</a:t>
            </a:r>
            <a:r>
              <a:rPr lang="de-DE" b="1" dirty="0"/>
              <a:t> </a:t>
            </a:r>
            <a:r>
              <a:rPr lang="de-DE" b="1" dirty="0" err="1"/>
              <a:t>fighting</a:t>
            </a:r>
            <a:r>
              <a:rPr lang="de-DE" b="1" dirty="0"/>
              <a:t> </a:t>
            </a:r>
            <a:r>
              <a:rPr lang="de-DE" b="1" dirty="0" err="1"/>
              <a:t>for</a:t>
            </a:r>
            <a:r>
              <a:rPr lang="de-DE" b="1" dirty="0"/>
              <a:t>……</a:t>
            </a:r>
          </a:p>
        </p:txBody>
      </p:sp>
      <p:sp>
        <p:nvSpPr>
          <p:cNvPr id="3" name="Inhaltsplatzhalter 2"/>
          <p:cNvSpPr>
            <a:spLocks noGrp="1"/>
          </p:cNvSpPr>
          <p:nvPr>
            <p:ph sz="half" idx="1"/>
          </p:nvPr>
        </p:nvSpPr>
        <p:spPr/>
        <p:txBody>
          <a:bodyPr>
            <a:normAutofit fontScale="92500"/>
          </a:bodyPr>
          <a:lstStyle/>
          <a:p>
            <a:pPr marL="0" indent="0">
              <a:buNone/>
            </a:pPr>
            <a:r>
              <a:rPr lang="de-DE" b="1" i="1" dirty="0" err="1"/>
              <a:t>Women‘s</a:t>
            </a:r>
            <a:r>
              <a:rPr lang="de-DE" b="1" i="1" dirty="0"/>
              <a:t> </a:t>
            </a:r>
            <a:r>
              <a:rPr lang="de-DE" b="1" i="1" dirty="0" err="1"/>
              <a:t>rights</a:t>
            </a:r>
            <a:endParaRPr lang="de-DE" b="1" i="1" dirty="0"/>
          </a:p>
          <a:p>
            <a:pPr marL="0" indent="0">
              <a:buNone/>
            </a:pPr>
            <a:r>
              <a:rPr lang="de-DE" i="1" dirty="0"/>
              <a:t>Says NO </a:t>
            </a:r>
            <a:r>
              <a:rPr lang="de-DE" i="1" dirty="0" err="1"/>
              <a:t>to</a:t>
            </a:r>
            <a:r>
              <a:rPr lang="de-DE" i="1" dirty="0"/>
              <a:t> </a:t>
            </a:r>
            <a:r>
              <a:rPr lang="de-DE" i="1" dirty="0" err="1"/>
              <a:t>Violence</a:t>
            </a:r>
            <a:r>
              <a:rPr lang="de-DE" i="1" dirty="0"/>
              <a:t> </a:t>
            </a:r>
            <a:r>
              <a:rPr lang="de-DE" i="1" dirty="0" err="1"/>
              <a:t>against</a:t>
            </a:r>
            <a:r>
              <a:rPr lang="de-DE" i="1" dirty="0"/>
              <a:t> Women and Girls</a:t>
            </a:r>
          </a:p>
          <a:p>
            <a:r>
              <a:rPr lang="de-DE" dirty="0"/>
              <a:t>Istanbul </a:t>
            </a:r>
            <a:r>
              <a:rPr lang="de-DE" dirty="0" err="1"/>
              <a:t>Convention</a:t>
            </a:r>
            <a:endParaRPr lang="de-DE" dirty="0"/>
          </a:p>
          <a:p>
            <a:r>
              <a:rPr lang="de-DE" dirty="0"/>
              <a:t>Anti-</a:t>
            </a:r>
            <a:r>
              <a:rPr lang="de-DE" dirty="0" err="1"/>
              <a:t>Trafficking</a:t>
            </a:r>
            <a:r>
              <a:rPr lang="de-DE" dirty="0"/>
              <a:t> </a:t>
            </a:r>
            <a:r>
              <a:rPr lang="de-DE" dirty="0" err="1"/>
              <a:t>Convention</a:t>
            </a:r>
            <a:endParaRPr lang="de-DE" dirty="0"/>
          </a:p>
          <a:p>
            <a:r>
              <a:rPr lang="de-DE" dirty="0"/>
              <a:t>Lanzarote </a:t>
            </a:r>
            <a:r>
              <a:rPr lang="de-DE" dirty="0" err="1"/>
              <a:t>Convention</a:t>
            </a:r>
            <a:endParaRPr lang="de-DE" dirty="0"/>
          </a:p>
        </p:txBody>
      </p:sp>
      <p:sp>
        <p:nvSpPr>
          <p:cNvPr id="4" name="Inhaltsplatzhalter 3"/>
          <p:cNvSpPr>
            <a:spLocks noGrp="1"/>
          </p:cNvSpPr>
          <p:nvPr>
            <p:ph sz="half" idx="2"/>
          </p:nvPr>
        </p:nvSpPr>
        <p:spPr/>
        <p:txBody>
          <a:bodyPr>
            <a:normAutofit fontScale="92500"/>
          </a:bodyPr>
          <a:lstStyle/>
          <a:p>
            <a:pPr marL="0" indent="0">
              <a:buNone/>
            </a:pPr>
            <a:r>
              <a:rPr lang="de-DE" b="1" i="1" dirty="0"/>
              <a:t>Gender </a:t>
            </a:r>
            <a:r>
              <a:rPr lang="de-DE" b="1" i="1" dirty="0" err="1"/>
              <a:t>Equality</a:t>
            </a:r>
            <a:r>
              <a:rPr lang="de-DE" b="1" i="1" dirty="0"/>
              <a:t> </a:t>
            </a:r>
          </a:p>
          <a:p>
            <a:pPr marL="0" indent="0">
              <a:buNone/>
            </a:pPr>
            <a:r>
              <a:rPr lang="de-DE" i="1" dirty="0"/>
              <a:t>Says YES </a:t>
            </a:r>
            <a:r>
              <a:rPr lang="de-DE" i="1" dirty="0" err="1"/>
              <a:t>to</a:t>
            </a:r>
            <a:r>
              <a:rPr lang="de-DE" i="1" dirty="0"/>
              <a:t> Gender </a:t>
            </a:r>
            <a:r>
              <a:rPr lang="de-DE" i="1" dirty="0" err="1"/>
              <a:t>Equality</a:t>
            </a:r>
            <a:r>
              <a:rPr lang="de-DE" i="1" dirty="0"/>
              <a:t> </a:t>
            </a:r>
          </a:p>
          <a:p>
            <a:pPr marL="0" indent="0">
              <a:buNone/>
            </a:pPr>
            <a:r>
              <a:rPr lang="de-DE" i="1" dirty="0"/>
              <a:t>Gender </a:t>
            </a:r>
            <a:r>
              <a:rPr lang="de-DE" i="1" dirty="0" err="1"/>
              <a:t>Equality</a:t>
            </a:r>
            <a:r>
              <a:rPr lang="de-DE" i="1" dirty="0"/>
              <a:t> </a:t>
            </a:r>
            <a:r>
              <a:rPr lang="de-DE" i="1" dirty="0" err="1"/>
              <a:t>Strategy</a:t>
            </a:r>
            <a:r>
              <a:rPr lang="de-DE" i="1" dirty="0"/>
              <a:t> 2014-2017</a:t>
            </a:r>
          </a:p>
          <a:p>
            <a:pPr marL="0" indent="0">
              <a:buNone/>
            </a:pPr>
            <a:r>
              <a:rPr lang="de-DE" i="1" dirty="0"/>
              <a:t>		2018-2023</a:t>
            </a:r>
          </a:p>
        </p:txBody>
      </p:sp>
      <p:sp>
        <p:nvSpPr>
          <p:cNvPr id="5" name="Foliennummernplatzhalter 4"/>
          <p:cNvSpPr>
            <a:spLocks noGrp="1"/>
          </p:cNvSpPr>
          <p:nvPr>
            <p:ph type="sldNum" sz="quarter" idx="12"/>
          </p:nvPr>
        </p:nvSpPr>
        <p:spPr/>
        <p:txBody>
          <a:bodyPr/>
          <a:lstStyle/>
          <a:p>
            <a:fld id="{90023BEA-C8C8-4E97-8D51-76D46C51B003}" type="slidenum">
              <a:rPr lang="en-US" smtClean="0"/>
              <a:t>17</a:t>
            </a:fld>
            <a:endParaRPr lang="en-US"/>
          </a:p>
        </p:txBody>
      </p:sp>
      <p:sp>
        <p:nvSpPr>
          <p:cNvPr id="7" name="Pfeil nach rechts 6"/>
          <p:cNvSpPr/>
          <p:nvPr/>
        </p:nvSpPr>
        <p:spPr>
          <a:xfrm>
            <a:off x="5105400" y="3486150"/>
            <a:ext cx="990600" cy="408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78287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The CoE and </a:t>
            </a:r>
            <a:r>
              <a:rPr lang="de-DE" sz="3200" b="1" dirty="0" err="1"/>
              <a:t>the</a:t>
            </a:r>
            <a:r>
              <a:rPr lang="de-DE" sz="3200" b="1" dirty="0"/>
              <a:t> UN 2030 Agenda</a:t>
            </a:r>
          </a:p>
        </p:txBody>
      </p:sp>
      <p:sp>
        <p:nvSpPr>
          <p:cNvPr id="4" name="Inhaltsplatzhalter 3"/>
          <p:cNvSpPr>
            <a:spLocks noGrp="1"/>
          </p:cNvSpPr>
          <p:nvPr>
            <p:ph sz="half" idx="2"/>
          </p:nvPr>
        </p:nvSpPr>
        <p:spPr/>
        <p:txBody>
          <a:bodyPr>
            <a:normAutofit/>
          </a:bodyPr>
          <a:lstStyle/>
          <a:p>
            <a:r>
              <a:rPr lang="de-DE" sz="2400" dirty="0" err="1"/>
              <a:t>Ground-breaking</a:t>
            </a:r>
            <a:r>
              <a:rPr lang="de-DE" sz="2400" dirty="0"/>
              <a:t>, </a:t>
            </a:r>
            <a:r>
              <a:rPr lang="de-DE" sz="2400" dirty="0" err="1"/>
              <a:t>unique</a:t>
            </a:r>
            <a:r>
              <a:rPr lang="de-DE" sz="2400" dirty="0"/>
              <a:t>, </a:t>
            </a:r>
            <a:r>
              <a:rPr lang="de-DE" sz="2400" dirty="0" err="1"/>
              <a:t>comprehensive</a:t>
            </a:r>
            <a:r>
              <a:rPr lang="de-DE" sz="2400" dirty="0"/>
              <a:t> </a:t>
            </a:r>
            <a:r>
              <a:rPr lang="de-DE" sz="2400" dirty="0" err="1"/>
              <a:t>conventions</a:t>
            </a:r>
            <a:r>
              <a:rPr lang="de-DE" sz="2400" dirty="0"/>
              <a:t>: Istanbul </a:t>
            </a:r>
            <a:r>
              <a:rPr lang="de-DE" sz="2400" dirty="0" err="1"/>
              <a:t>Convention</a:t>
            </a:r>
            <a:r>
              <a:rPr lang="de-DE" sz="2400" dirty="0"/>
              <a:t>, Anti- </a:t>
            </a:r>
            <a:r>
              <a:rPr lang="de-DE" sz="2400" dirty="0" err="1"/>
              <a:t>Trafficking</a:t>
            </a:r>
            <a:r>
              <a:rPr lang="de-DE" sz="2400" dirty="0"/>
              <a:t> </a:t>
            </a:r>
            <a:r>
              <a:rPr lang="de-DE" sz="2400" dirty="0" err="1"/>
              <a:t>Convention</a:t>
            </a:r>
            <a:r>
              <a:rPr lang="de-DE" sz="2400" dirty="0"/>
              <a:t>.</a:t>
            </a:r>
          </a:p>
          <a:p>
            <a:r>
              <a:rPr lang="de-DE" sz="2400" dirty="0"/>
              <a:t>The CoE Gender </a:t>
            </a:r>
            <a:r>
              <a:rPr lang="de-DE" sz="2400" dirty="0" err="1"/>
              <a:t>Equality</a:t>
            </a:r>
            <a:r>
              <a:rPr lang="de-DE" sz="2400" dirty="0"/>
              <a:t> </a:t>
            </a:r>
            <a:r>
              <a:rPr lang="de-DE" sz="2400" dirty="0" err="1"/>
              <a:t>Strategy</a:t>
            </a:r>
            <a:r>
              <a:rPr lang="de-DE" sz="2400" dirty="0"/>
              <a:t> 2014-2017 and 2018-2023.</a:t>
            </a:r>
          </a:p>
        </p:txBody>
      </p:sp>
      <p:sp>
        <p:nvSpPr>
          <p:cNvPr id="5" name="Foliennummernplatzhalter 4"/>
          <p:cNvSpPr>
            <a:spLocks noGrp="1"/>
          </p:cNvSpPr>
          <p:nvPr>
            <p:ph type="sldNum" sz="quarter" idx="12"/>
          </p:nvPr>
        </p:nvSpPr>
        <p:spPr/>
        <p:txBody>
          <a:bodyPr/>
          <a:lstStyle/>
          <a:p>
            <a:fld id="{90023BEA-C8C8-4E97-8D51-76D46C51B003}" type="slidenum">
              <a:rPr lang="en-US" smtClean="0"/>
              <a:t>18</a:t>
            </a:fld>
            <a:endParaRPr lang="en-US"/>
          </a:p>
        </p:txBody>
      </p:sp>
      <p:pic>
        <p:nvPicPr>
          <p:cNvPr id="6" name="Picture 10" descr="sdg-goal-5-gender-equality_079ef.jpg"/>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9018"/>
          <a:stretch/>
        </p:blipFill>
        <p:spPr bwMode="auto">
          <a:xfrm>
            <a:off x="1177130" y="1200150"/>
            <a:ext cx="259874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2136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540913"/>
            <a:ext cx="5943600" cy="1323305"/>
          </a:xfrm>
        </p:spPr>
        <p:txBody>
          <a:bodyPr>
            <a:noAutofit/>
          </a:bodyPr>
          <a:lstStyle/>
          <a:p>
            <a:pPr algn="ctr"/>
            <a:r>
              <a:rPr lang="en-US" sz="2700" b="1" dirty="0"/>
              <a:t>The Council of Europe (</a:t>
            </a:r>
            <a:r>
              <a:rPr lang="en-US" sz="2700" b="1" dirty="0" err="1"/>
              <a:t>CoE</a:t>
            </a:r>
            <a:r>
              <a:rPr lang="en-US" sz="2700" b="1" dirty="0"/>
              <a:t>)</a:t>
            </a:r>
            <a:br>
              <a:rPr lang="en-US" sz="2700" b="1" dirty="0"/>
            </a:br>
            <a:r>
              <a:rPr lang="en-US" sz="2700" b="1" dirty="0"/>
              <a:t>is Europe’s leading </a:t>
            </a:r>
            <a:br>
              <a:rPr lang="en-US" sz="2700" b="1" dirty="0"/>
            </a:br>
            <a:r>
              <a:rPr lang="en-US" sz="2700" b="1" dirty="0"/>
              <a:t>human rights organization</a:t>
            </a:r>
          </a:p>
        </p:txBody>
      </p:sp>
      <p:pic>
        <p:nvPicPr>
          <p:cNvPr id="4" name="Image 5" descr="C:\Users\Anne\Documents\CONSEIL EUROPE\CoE &amp; ZONTA\ISTAMBUL CONVENTION\PRESENTATION FOR CLUB PRESIDENTS\ENTETES ET LOGOS\COE-Logo-Quadri.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8695" y="2114551"/>
            <a:ext cx="3075905" cy="2164454"/>
          </a:xfrm>
          <a:prstGeom prst="rect">
            <a:avLst/>
          </a:prstGeom>
          <a:noFill/>
          <a:ln>
            <a:noFill/>
          </a:ln>
        </p:spPr>
      </p:pic>
    </p:spTree>
    <p:extLst>
      <p:ext uri="{BB962C8B-B14F-4D97-AF65-F5344CB8AC3E}">
        <p14:creationId xmlns:p14="http://schemas.microsoft.com/office/powerpoint/2010/main" val="3705972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a:t>2018-2020 Goal NO 1: Maximize our impact through advocacy initiatives</a:t>
            </a:r>
          </a:p>
        </p:txBody>
      </p:sp>
      <p:sp>
        <p:nvSpPr>
          <p:cNvPr id="7" name="Inhaltsplatzhalter 6"/>
          <p:cNvSpPr>
            <a:spLocks noGrp="1"/>
          </p:cNvSpPr>
          <p:nvPr>
            <p:ph sz="half" idx="2"/>
          </p:nvPr>
        </p:nvSpPr>
        <p:spPr>
          <a:xfrm>
            <a:off x="4876800" y="1428750"/>
            <a:ext cx="4267200" cy="3200400"/>
          </a:xfrm>
        </p:spPr>
        <p:txBody>
          <a:bodyPr>
            <a:normAutofit fontScale="92500"/>
          </a:bodyPr>
          <a:lstStyle/>
          <a:p>
            <a:pPr marL="0" indent="0">
              <a:buNone/>
            </a:pPr>
            <a:r>
              <a:rPr lang="de-DE" sz="2400" dirty="0"/>
              <a:t>The ZI CoE </a:t>
            </a:r>
            <a:r>
              <a:rPr lang="de-DE" sz="2400" dirty="0" err="1"/>
              <a:t>Committee‘s</a:t>
            </a:r>
            <a:r>
              <a:rPr lang="de-DE" sz="2400" dirty="0"/>
              <a:t> </a:t>
            </a:r>
            <a:r>
              <a:rPr lang="de-DE" sz="2400" dirty="0" err="1"/>
              <a:t>goal</a:t>
            </a:r>
            <a:r>
              <a:rPr lang="de-DE" sz="2400" dirty="0"/>
              <a:t>: </a:t>
            </a:r>
          </a:p>
          <a:p>
            <a:r>
              <a:rPr lang="de-DE" sz="2400" dirty="0" err="1"/>
              <a:t>Represent</a:t>
            </a:r>
            <a:r>
              <a:rPr lang="de-DE" sz="2400" dirty="0"/>
              <a:t> Zonta in relevant </a:t>
            </a:r>
            <a:r>
              <a:rPr lang="de-DE" sz="2400" dirty="0" err="1"/>
              <a:t>discussions</a:t>
            </a:r>
            <a:r>
              <a:rPr lang="de-DE" sz="2400" dirty="0"/>
              <a:t> and </a:t>
            </a:r>
            <a:r>
              <a:rPr lang="de-DE" sz="2400" dirty="0" err="1"/>
              <a:t>decisions</a:t>
            </a:r>
            <a:r>
              <a:rPr lang="de-DE" sz="2400" dirty="0"/>
              <a:t> at </a:t>
            </a:r>
            <a:r>
              <a:rPr lang="de-DE" sz="2400" dirty="0" err="1"/>
              <a:t>the</a:t>
            </a:r>
            <a:r>
              <a:rPr lang="de-DE" sz="2400" dirty="0"/>
              <a:t> CoE.</a:t>
            </a:r>
          </a:p>
          <a:p>
            <a:r>
              <a:rPr lang="de-DE" sz="2400" dirty="0"/>
              <a:t>Train and </a:t>
            </a:r>
            <a:r>
              <a:rPr lang="de-DE" sz="2400" dirty="0" err="1"/>
              <a:t>educate</a:t>
            </a:r>
            <a:r>
              <a:rPr lang="de-DE" sz="2400" dirty="0"/>
              <a:t>  </a:t>
            </a:r>
            <a:r>
              <a:rPr lang="de-DE" sz="2400" dirty="0" err="1"/>
              <a:t>members</a:t>
            </a:r>
            <a:r>
              <a:rPr lang="de-DE" sz="2400" dirty="0"/>
              <a:t> on </a:t>
            </a:r>
            <a:r>
              <a:rPr lang="de-DE" sz="2400" dirty="0" err="1"/>
              <a:t>issues</a:t>
            </a:r>
            <a:r>
              <a:rPr lang="de-DE" sz="2400" dirty="0"/>
              <a:t> </a:t>
            </a:r>
            <a:r>
              <a:rPr lang="de-DE" sz="2400" dirty="0" err="1"/>
              <a:t>pertaining</a:t>
            </a:r>
            <a:r>
              <a:rPr lang="de-DE" sz="2400" dirty="0"/>
              <a:t> </a:t>
            </a:r>
            <a:r>
              <a:rPr lang="de-DE" sz="2400" dirty="0" err="1"/>
              <a:t>to</a:t>
            </a:r>
            <a:r>
              <a:rPr lang="de-DE" sz="2400" dirty="0"/>
              <a:t> </a:t>
            </a:r>
            <a:r>
              <a:rPr lang="de-DE" sz="2400" dirty="0" err="1"/>
              <a:t>women‘s</a:t>
            </a:r>
            <a:r>
              <a:rPr lang="de-DE" sz="2400" dirty="0"/>
              <a:t> </a:t>
            </a:r>
            <a:r>
              <a:rPr lang="de-DE" sz="2400" dirty="0" err="1"/>
              <a:t>rights</a:t>
            </a:r>
            <a:r>
              <a:rPr lang="de-DE" dirty="0"/>
              <a:t> </a:t>
            </a:r>
            <a:r>
              <a:rPr lang="de-DE" sz="2200" dirty="0"/>
              <a:t>and</a:t>
            </a:r>
            <a:r>
              <a:rPr lang="de-DE" dirty="0"/>
              <a:t> </a:t>
            </a:r>
            <a:r>
              <a:rPr lang="de-DE" sz="2400" dirty="0" err="1"/>
              <a:t>gender</a:t>
            </a:r>
            <a:r>
              <a:rPr lang="de-DE" sz="2400" dirty="0"/>
              <a:t> </a:t>
            </a:r>
            <a:r>
              <a:rPr lang="de-DE" sz="2400" dirty="0" err="1"/>
              <a:t>equality</a:t>
            </a:r>
            <a:r>
              <a:rPr lang="de-DE" sz="2400" dirty="0"/>
              <a:t> </a:t>
            </a:r>
            <a:r>
              <a:rPr lang="de-DE" sz="2400" dirty="0" err="1"/>
              <a:t>by</a:t>
            </a:r>
            <a:r>
              <a:rPr lang="de-DE" sz="2400" dirty="0"/>
              <a:t> </a:t>
            </a:r>
            <a:r>
              <a:rPr lang="de-DE" sz="2400" dirty="0" err="1"/>
              <a:t>the</a:t>
            </a:r>
            <a:r>
              <a:rPr lang="de-DE" sz="2400" dirty="0"/>
              <a:t> CoE</a:t>
            </a:r>
            <a:r>
              <a:rPr lang="de-DE" dirty="0"/>
              <a:t>. </a:t>
            </a:r>
          </a:p>
        </p:txBody>
      </p:sp>
      <p:sp>
        <p:nvSpPr>
          <p:cNvPr id="4" name="Slide Number Placeholder 3"/>
          <p:cNvSpPr>
            <a:spLocks noGrp="1"/>
          </p:cNvSpPr>
          <p:nvPr>
            <p:ph type="sldNum" sz="quarter" idx="12"/>
          </p:nvPr>
        </p:nvSpPr>
        <p:spPr/>
        <p:txBody>
          <a:bodyPr/>
          <a:lstStyle/>
          <a:p>
            <a:fld id="{90023BEA-C8C8-4E97-8D51-76D46C51B003}" type="slidenum">
              <a:rPr lang="en-US" smtClean="0"/>
              <a:t>19</a:t>
            </a:fld>
            <a:endParaRPr lang="en-US"/>
          </a:p>
        </p:txBody>
      </p:sp>
      <p:pic>
        <p:nvPicPr>
          <p:cNvPr id="6" name="Image 5" descr="C:\Users\Anne\Documents\CONSEIL EUROPE\CoE &amp; ZONTA\ISTAMBUL CONVENTION\PRESENTATION FOR CLUB PRESIDENTS\ENTETES ET LOGOS\COE-Logo-Quadri.png"/>
          <p:cNvPicPr>
            <a:picLocks noGrp="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790575" y="1490662"/>
            <a:ext cx="3371850" cy="2695575"/>
          </a:xfrm>
          <a:prstGeom prst="rect">
            <a:avLst/>
          </a:prstGeom>
          <a:noFill/>
          <a:ln>
            <a:noFill/>
          </a:ln>
        </p:spPr>
      </p:pic>
    </p:spTree>
    <p:extLst>
      <p:ext uri="{BB962C8B-B14F-4D97-AF65-F5344CB8AC3E}">
        <p14:creationId xmlns:p14="http://schemas.microsoft.com/office/powerpoint/2010/main" val="1534311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930275"/>
          </a:xfrm>
        </p:spPr>
        <p:txBody>
          <a:bodyPr>
            <a:normAutofit/>
          </a:bodyPr>
          <a:lstStyle/>
          <a:p>
            <a:r>
              <a:rPr lang="en-GB" sz="2800" b="1" dirty="0"/>
              <a:t>Further information or questions</a:t>
            </a:r>
          </a:p>
        </p:txBody>
      </p:sp>
      <p:sp>
        <p:nvSpPr>
          <p:cNvPr id="3" name="Content Placeholder 2"/>
          <p:cNvSpPr>
            <a:spLocks noGrp="1"/>
          </p:cNvSpPr>
          <p:nvPr>
            <p:ph idx="1"/>
          </p:nvPr>
        </p:nvSpPr>
        <p:spPr>
          <a:xfrm>
            <a:off x="1714501" y="895350"/>
            <a:ext cx="5943599" cy="3924569"/>
          </a:xfrm>
        </p:spPr>
        <p:txBody>
          <a:bodyPr>
            <a:normAutofit fontScale="62500" lnSpcReduction="20000"/>
          </a:bodyPr>
          <a:lstStyle/>
          <a:p>
            <a:pPr marL="0" indent="0">
              <a:buNone/>
            </a:pPr>
            <a:r>
              <a:rPr lang="fr-FR" sz="2550" dirty="0"/>
              <a:t>Anita Schnetzer-Spranger, Chairman, D 28 </a:t>
            </a:r>
            <a:endParaRPr lang="fr-LU" sz="2550" dirty="0"/>
          </a:p>
          <a:p>
            <a:pPr marL="0" indent="0">
              <a:buNone/>
            </a:pPr>
            <a:r>
              <a:rPr lang="en-GB" sz="2550" dirty="0"/>
              <a:t>Zonta Club of Mainz, Germany</a:t>
            </a:r>
            <a:endParaRPr lang="fr-LU" sz="2550" dirty="0"/>
          </a:p>
          <a:p>
            <a:pPr marL="0" indent="0">
              <a:buNone/>
            </a:pPr>
            <a:r>
              <a:rPr lang="en-GB" sz="2550" u="sng" dirty="0">
                <a:hlinkClick r:id="rId3"/>
              </a:rPr>
              <a:t>schnetzer-spranger@gmx.de</a:t>
            </a:r>
            <a:endParaRPr lang="en-GB" sz="2550" u="sng" dirty="0"/>
          </a:p>
          <a:p>
            <a:pPr marL="0" indent="0">
              <a:buNone/>
            </a:pPr>
            <a:r>
              <a:rPr lang="en-US" sz="2550" dirty="0"/>
              <a:t> </a:t>
            </a:r>
            <a:endParaRPr lang="fr-LU" sz="2550" dirty="0"/>
          </a:p>
          <a:p>
            <a:pPr marL="0" indent="0">
              <a:buNone/>
            </a:pPr>
            <a:r>
              <a:rPr lang="en-US" sz="2550" dirty="0"/>
              <a:t>Irma Ertman, Vice-Chairman, D 20	</a:t>
            </a:r>
            <a:endParaRPr lang="fr-LU" sz="2550" dirty="0"/>
          </a:p>
          <a:p>
            <a:pPr marL="0" indent="0">
              <a:buNone/>
            </a:pPr>
            <a:r>
              <a:rPr lang="en-US" sz="2550" dirty="0" err="1"/>
              <a:t>Zonta</a:t>
            </a:r>
            <a:r>
              <a:rPr lang="en-US" sz="2550" dirty="0"/>
              <a:t> Club of Helsinki II, Finland</a:t>
            </a:r>
            <a:endParaRPr lang="fr-LU" sz="2550" dirty="0"/>
          </a:p>
          <a:p>
            <a:pPr marL="0" indent="0">
              <a:buNone/>
            </a:pPr>
            <a:r>
              <a:rPr lang="en-US" sz="2550" u="sng" dirty="0">
                <a:hlinkClick r:id="rId4"/>
              </a:rPr>
              <a:t>ertman.irma@gmail.com</a:t>
            </a:r>
            <a:r>
              <a:rPr lang="en-US" sz="2550" dirty="0"/>
              <a:t> 	</a:t>
            </a:r>
            <a:endParaRPr lang="fr-LU" sz="2550" dirty="0"/>
          </a:p>
          <a:p>
            <a:pPr marL="0" indent="0">
              <a:buNone/>
            </a:pPr>
            <a:r>
              <a:rPr lang="en-US" sz="2550" dirty="0"/>
              <a:t> </a:t>
            </a:r>
            <a:r>
              <a:rPr lang="en-GB" sz="2550" dirty="0"/>
              <a:t>     </a:t>
            </a:r>
            <a:endParaRPr lang="fr-LU" sz="2550" dirty="0"/>
          </a:p>
          <a:p>
            <a:pPr marL="0" indent="0">
              <a:buNone/>
            </a:pPr>
            <a:r>
              <a:rPr lang="en-GB" sz="2550" dirty="0"/>
              <a:t>Tuija </a:t>
            </a:r>
            <a:r>
              <a:rPr lang="en-GB" sz="2550" dirty="0" err="1"/>
              <a:t>Heikkilä</a:t>
            </a:r>
            <a:r>
              <a:rPr lang="en-GB" sz="2550" dirty="0"/>
              <a:t>, Member, D 20				</a:t>
            </a:r>
            <a:endParaRPr lang="fr-LU" sz="2550" dirty="0"/>
          </a:p>
          <a:p>
            <a:pPr marL="0" indent="0">
              <a:buNone/>
            </a:pPr>
            <a:r>
              <a:rPr lang="en-GB" sz="2550" dirty="0"/>
              <a:t>Zonta Club of Tampere, Finland</a:t>
            </a:r>
            <a:endParaRPr lang="fr-LU" sz="2550" dirty="0"/>
          </a:p>
          <a:p>
            <a:pPr marL="0" indent="0">
              <a:buNone/>
            </a:pPr>
            <a:r>
              <a:rPr lang="en-GB" sz="2550" u="sng" dirty="0"/>
              <a:t>tuija.heikkila@kolumbus.fi</a:t>
            </a:r>
            <a:endParaRPr lang="fr-LU" sz="2550" dirty="0"/>
          </a:p>
          <a:p>
            <a:pPr marL="0" indent="0">
              <a:buNone/>
            </a:pPr>
            <a:r>
              <a:rPr lang="en-GB" sz="2550" dirty="0"/>
              <a:t> </a:t>
            </a:r>
            <a:endParaRPr lang="fr-LU" sz="2550" dirty="0"/>
          </a:p>
          <a:p>
            <a:pPr marL="0" indent="0">
              <a:buNone/>
            </a:pPr>
            <a:r>
              <a:rPr lang="en-US" sz="2550" dirty="0"/>
              <a:t>Karin Nordmeyer, Legal Advisor, D 30</a:t>
            </a:r>
            <a:endParaRPr lang="fr-LU" sz="2550" dirty="0"/>
          </a:p>
          <a:p>
            <a:pPr marL="0" indent="0">
              <a:buNone/>
            </a:pPr>
            <a:r>
              <a:rPr lang="en-US" sz="2550" dirty="0"/>
              <a:t>Zonta Club of Freiburg-</a:t>
            </a:r>
            <a:r>
              <a:rPr lang="en-US" sz="2550" dirty="0" err="1"/>
              <a:t>Schauinsland</a:t>
            </a:r>
            <a:r>
              <a:rPr lang="en-US" sz="2550" dirty="0"/>
              <a:t>, Germany</a:t>
            </a:r>
            <a:endParaRPr lang="fr-LU" sz="2550" dirty="0"/>
          </a:p>
          <a:p>
            <a:pPr marL="0" indent="0">
              <a:buNone/>
            </a:pPr>
            <a:r>
              <a:rPr lang="en-US" sz="2550" u="sng" dirty="0">
                <a:hlinkClick r:id="rId5"/>
              </a:rPr>
              <a:t>knordmeyer@gmx.de</a:t>
            </a:r>
            <a:endParaRPr lang="fr-LU" sz="2550" dirty="0"/>
          </a:p>
          <a:p>
            <a:pPr marL="0" indent="0">
              <a:buNone/>
            </a:pPr>
            <a:endParaRPr lang="fr-LU" sz="2550" dirty="0"/>
          </a:p>
          <a:p>
            <a:pPr marL="0" indent="0">
              <a:buNone/>
            </a:pPr>
            <a:endParaRPr lang="en-GB" dirty="0"/>
          </a:p>
        </p:txBody>
      </p:sp>
    </p:spTree>
    <p:extLst>
      <p:ext uri="{BB962C8B-B14F-4D97-AF65-F5344CB8AC3E}">
        <p14:creationId xmlns:p14="http://schemas.microsoft.com/office/powerpoint/2010/main" val="3275297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205978"/>
            <a:ext cx="5943600" cy="1104596"/>
          </a:xfrm>
        </p:spPr>
        <p:txBody>
          <a:bodyPr>
            <a:normAutofit fontScale="90000"/>
          </a:bodyPr>
          <a:lstStyle/>
          <a:p>
            <a:r>
              <a:rPr lang="fr-LU" sz="3200" b="1" dirty="0">
                <a:cs typeface="Arial" panose="020B0604020202020204" pitchFamily="34" charset="0"/>
              </a:rPr>
              <a:t>The Council of Europe (CoE) </a:t>
            </a:r>
            <a:br>
              <a:rPr lang="fr-LU" sz="3200" b="1" dirty="0">
                <a:cs typeface="Arial" panose="020B0604020202020204" pitchFamily="34" charset="0"/>
              </a:rPr>
            </a:br>
            <a:r>
              <a:rPr lang="fr-LU" sz="3200" b="1" dirty="0" err="1">
                <a:cs typeface="Arial" panose="020B0604020202020204" pitchFamily="34" charset="0"/>
              </a:rPr>
              <a:t>is</a:t>
            </a:r>
            <a:r>
              <a:rPr lang="fr-LU" sz="3200" b="1" dirty="0">
                <a:cs typeface="Arial" panose="020B0604020202020204" pitchFamily="34" charset="0"/>
              </a:rPr>
              <a:t> NOT an institution </a:t>
            </a:r>
            <a:r>
              <a:rPr lang="fr-LU" sz="3200" b="1" dirty="0" err="1">
                <a:cs typeface="Arial" panose="020B0604020202020204" pitchFamily="34" charset="0"/>
              </a:rPr>
              <a:t>from</a:t>
            </a:r>
            <a:r>
              <a:rPr lang="fr-LU" sz="3200" b="1" dirty="0">
                <a:cs typeface="Arial" panose="020B0604020202020204" pitchFamily="34" charset="0"/>
              </a:rPr>
              <a:t> the </a:t>
            </a:r>
            <a:r>
              <a:rPr lang="fr-LU" sz="3200" b="1" dirty="0" err="1">
                <a:cs typeface="Arial" panose="020B0604020202020204" pitchFamily="34" charset="0"/>
              </a:rPr>
              <a:t>European</a:t>
            </a:r>
            <a:r>
              <a:rPr lang="fr-LU" sz="3200" b="1" dirty="0">
                <a:cs typeface="Arial" panose="020B0604020202020204" pitchFamily="34" charset="0"/>
              </a:rPr>
              <a:t> Union! </a:t>
            </a:r>
            <a:r>
              <a:rPr lang="en-GB" sz="3200" b="1" dirty="0"/>
              <a:t>(EU)</a:t>
            </a:r>
            <a:endParaRPr lang="en-GB" sz="3100" b="1" dirty="0"/>
          </a:p>
        </p:txBody>
      </p:sp>
      <p:pic>
        <p:nvPicPr>
          <p:cNvPr id="4" name="Picture 2" descr="Image result for European Uni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2344" y="2936659"/>
            <a:ext cx="1684288" cy="140357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5" descr="C:\Users\Anne\Documents\CONSEIL EUROPE\CoE &amp; ZONTA\ISTAMBUL CONVENTION\PRESENTATION FOR CLUB PRESIDENTS\ENTETES ET LOGOS\COE-Logo-Quadri.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5507" y="2717938"/>
            <a:ext cx="1769063" cy="1640261"/>
          </a:xfrm>
          <a:prstGeom prst="rect">
            <a:avLst/>
          </a:prstGeom>
          <a:noFill/>
          <a:ln>
            <a:noFill/>
          </a:ln>
        </p:spPr>
      </p:pic>
      <p:sp>
        <p:nvSpPr>
          <p:cNvPr id="6" name="Rounded Rectangle 5"/>
          <p:cNvSpPr/>
          <p:nvPr/>
        </p:nvSpPr>
        <p:spPr>
          <a:xfrm>
            <a:off x="3432220" y="1755648"/>
            <a:ext cx="2277524" cy="676757"/>
          </a:xfrm>
          <a:prstGeom prst="roundRect">
            <a:avLst/>
          </a:prstGeom>
          <a:solidFill>
            <a:srgbClr val="8025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Separate organizations</a:t>
            </a:r>
          </a:p>
        </p:txBody>
      </p:sp>
      <p:sp>
        <p:nvSpPr>
          <p:cNvPr id="7" name="Down Arrow 6"/>
          <p:cNvSpPr/>
          <p:nvPr/>
        </p:nvSpPr>
        <p:spPr>
          <a:xfrm rot="2285980">
            <a:off x="2571121" y="2178739"/>
            <a:ext cx="662410" cy="507332"/>
          </a:xfrm>
          <a:prstGeom prst="downArrow">
            <a:avLst/>
          </a:prstGeom>
          <a:solidFill>
            <a:srgbClr val="8025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9" name="Down Arrow 8"/>
          <p:cNvSpPr/>
          <p:nvPr/>
        </p:nvSpPr>
        <p:spPr>
          <a:xfrm rot="19132009">
            <a:off x="5794861" y="2178739"/>
            <a:ext cx="662410" cy="507332"/>
          </a:xfrm>
          <a:prstGeom prst="downArrow">
            <a:avLst/>
          </a:prstGeom>
          <a:solidFill>
            <a:srgbClr val="8025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163334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cs typeface="Arial" panose="020B0604020202020204" pitchFamily="34" charset="0"/>
              </a:rPr>
              <a:t>The </a:t>
            </a:r>
            <a:r>
              <a:rPr lang="en-GB" sz="3200" b="1" dirty="0" err="1">
                <a:cs typeface="Arial" panose="020B0604020202020204" pitchFamily="34" charset="0"/>
              </a:rPr>
              <a:t>CoE</a:t>
            </a:r>
            <a:r>
              <a:rPr lang="en-GB" sz="3200" b="1" dirty="0">
                <a:cs typeface="Arial" panose="020B0604020202020204" pitchFamily="34" charset="0"/>
              </a:rPr>
              <a:t> has 47 member states</a:t>
            </a:r>
          </a:p>
        </p:txBody>
      </p:sp>
      <p:grpSp>
        <p:nvGrpSpPr>
          <p:cNvPr id="4" name="Group 3"/>
          <p:cNvGrpSpPr/>
          <p:nvPr/>
        </p:nvGrpSpPr>
        <p:grpSpPr>
          <a:xfrm>
            <a:off x="1839840" y="2015196"/>
            <a:ext cx="2846461" cy="2553994"/>
            <a:chOff x="6954592" y="2399652"/>
            <a:chExt cx="4985616" cy="4132852"/>
          </a:xfrm>
        </p:grpSpPr>
        <p:pic>
          <p:nvPicPr>
            <p:cNvPr id="5" name="Picture 2" descr="http://www.coe.int/documents/5492562/7039073/carte_en.jpg/70105bc3-30bb-4136-8990-ad66a587935c?t=1398416943000?t=13984169439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592" y="2743435"/>
              <a:ext cx="4985616" cy="37890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6205" y="2399652"/>
              <a:ext cx="1420190" cy="1135350"/>
            </a:xfrm>
            <a:prstGeom prst="rect">
              <a:avLst/>
            </a:prstGeom>
          </p:spPr>
        </p:pic>
      </p:grpSp>
      <p:sp>
        <p:nvSpPr>
          <p:cNvPr id="7" name="Rounded Rectangle 6"/>
          <p:cNvSpPr/>
          <p:nvPr/>
        </p:nvSpPr>
        <p:spPr>
          <a:xfrm>
            <a:off x="5012495" y="2729217"/>
            <a:ext cx="2342271" cy="580292"/>
          </a:xfrm>
          <a:prstGeom prst="roundRect">
            <a:avLst/>
          </a:prstGeom>
          <a:solidFill>
            <a:srgbClr val="8025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50" dirty="0"/>
              <a:t>It represents more than 820 million citizens</a:t>
            </a:r>
          </a:p>
        </p:txBody>
      </p:sp>
      <p:sp>
        <p:nvSpPr>
          <p:cNvPr id="9" name="Rounded Rectangle 8"/>
          <p:cNvSpPr/>
          <p:nvPr/>
        </p:nvSpPr>
        <p:spPr>
          <a:xfrm>
            <a:off x="5012495" y="3556135"/>
            <a:ext cx="2342271" cy="580292"/>
          </a:xfrm>
          <a:prstGeom prst="roundRect">
            <a:avLst/>
          </a:prstGeom>
          <a:solidFill>
            <a:srgbClr val="8025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50" dirty="0"/>
              <a:t>Hereunder more than 400 million women and girls</a:t>
            </a:r>
          </a:p>
        </p:txBody>
      </p:sp>
      <p:sp>
        <p:nvSpPr>
          <p:cNvPr id="10" name="Rounded Rectangle 9"/>
          <p:cNvSpPr/>
          <p:nvPr/>
        </p:nvSpPr>
        <p:spPr>
          <a:xfrm>
            <a:off x="5012495" y="1902299"/>
            <a:ext cx="2342271" cy="580292"/>
          </a:xfrm>
          <a:prstGeom prst="roundRect">
            <a:avLst/>
          </a:prstGeom>
          <a:solidFill>
            <a:srgbClr val="8025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dirty="0"/>
              <a:t>28 member states are also members of the EU</a:t>
            </a:r>
          </a:p>
        </p:txBody>
      </p:sp>
      <p:sp>
        <p:nvSpPr>
          <p:cNvPr id="3" name="TextBox 2"/>
          <p:cNvSpPr txBox="1"/>
          <p:nvPr/>
        </p:nvSpPr>
        <p:spPr>
          <a:xfrm>
            <a:off x="1839839" y="1008725"/>
            <a:ext cx="5297053" cy="923330"/>
          </a:xfrm>
          <a:prstGeom prst="rect">
            <a:avLst/>
          </a:prstGeom>
          <a:noFill/>
        </p:spPr>
        <p:txBody>
          <a:bodyPr wrap="square" rtlCol="0">
            <a:spAutoFit/>
          </a:bodyPr>
          <a:lstStyle/>
          <a:p>
            <a:pPr marL="214313" indent="-214313">
              <a:buFont typeface="Arial" pitchFamily="34" charset="0"/>
              <a:buChar char="•"/>
            </a:pPr>
            <a:r>
              <a:rPr lang="en-GB" dirty="0"/>
              <a:t>and 6 observer states, such as Canada, Holy See, Israel, Japan, Mexico and United States of America </a:t>
            </a:r>
            <a:endParaRPr lang="en-US" dirty="0"/>
          </a:p>
        </p:txBody>
      </p:sp>
    </p:spTree>
    <p:extLst>
      <p:ext uri="{BB962C8B-B14F-4D97-AF65-F5344CB8AC3E}">
        <p14:creationId xmlns:p14="http://schemas.microsoft.com/office/powerpoint/2010/main" val="1528060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cs typeface="Arial" panose="020B0604020202020204" pitchFamily="34" charset="0"/>
              </a:rPr>
              <a:t>European Convention on Human Rights</a:t>
            </a:r>
          </a:p>
        </p:txBody>
      </p:sp>
      <p:pic>
        <p:nvPicPr>
          <p:cNvPr id="4" name="Picture 3"/>
          <p:cNvPicPr>
            <a:picLocks noChangeAspect="1"/>
          </p:cNvPicPr>
          <p:nvPr/>
        </p:nvPicPr>
        <p:blipFill>
          <a:blip r:embed="rId3"/>
          <a:stretch>
            <a:fillRect/>
          </a:stretch>
        </p:blipFill>
        <p:spPr>
          <a:xfrm>
            <a:off x="4916637" y="1200150"/>
            <a:ext cx="2092591" cy="2939970"/>
          </a:xfrm>
          <a:prstGeom prst="rect">
            <a:avLst/>
          </a:prstGeom>
        </p:spPr>
      </p:pic>
      <p:sp>
        <p:nvSpPr>
          <p:cNvPr id="7" name="Rounded Rectangle 6"/>
          <p:cNvSpPr/>
          <p:nvPr/>
        </p:nvSpPr>
        <p:spPr>
          <a:xfrm>
            <a:off x="1807698" y="2038350"/>
            <a:ext cx="2853093" cy="1066800"/>
          </a:xfrm>
          <a:prstGeom prst="roundRect">
            <a:avLst/>
          </a:prstGeom>
          <a:solidFill>
            <a:srgbClr val="8025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50" dirty="0"/>
              <a:t>A precondition for the membership in the Council of Europe is the signing of the Convention by the acceding states. </a:t>
            </a:r>
          </a:p>
        </p:txBody>
      </p:sp>
      <p:sp>
        <p:nvSpPr>
          <p:cNvPr id="8" name="Rounded Rectangle 7"/>
          <p:cNvSpPr/>
          <p:nvPr/>
        </p:nvSpPr>
        <p:spPr>
          <a:xfrm>
            <a:off x="1801533" y="1245323"/>
            <a:ext cx="2853093" cy="729851"/>
          </a:xfrm>
          <a:prstGeom prst="roundRect">
            <a:avLst/>
          </a:prstGeom>
          <a:solidFill>
            <a:srgbClr val="8025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50" dirty="0"/>
              <a:t>A treaty designed to protect human rights, democracy, and the rule of law</a:t>
            </a:r>
          </a:p>
        </p:txBody>
      </p:sp>
      <p:sp>
        <p:nvSpPr>
          <p:cNvPr id="9" name="Rounded Rectangle 8"/>
          <p:cNvSpPr/>
          <p:nvPr/>
        </p:nvSpPr>
        <p:spPr>
          <a:xfrm>
            <a:off x="1801533" y="3168327"/>
            <a:ext cx="2859259" cy="1192934"/>
          </a:xfrm>
          <a:prstGeom prst="roundRect">
            <a:avLst/>
          </a:prstGeom>
          <a:solidFill>
            <a:srgbClr val="8025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50" dirty="0"/>
              <a:t>The member state becomes, thus, also a party of the European Court of Human Rights, which oversees the implementation of the Convention. </a:t>
            </a:r>
          </a:p>
        </p:txBody>
      </p:sp>
    </p:spTree>
    <p:extLst>
      <p:ext uri="{BB962C8B-B14F-4D97-AF65-F5344CB8AC3E}">
        <p14:creationId xmlns:p14="http://schemas.microsoft.com/office/powerpoint/2010/main" val="3292560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cs typeface="Arial" panose="020B0604020202020204" pitchFamily="34" charset="0"/>
              </a:rPr>
              <a:t>Where does the </a:t>
            </a:r>
            <a:r>
              <a:rPr lang="en-GB" sz="3200" b="1" dirty="0" err="1">
                <a:cs typeface="Arial" panose="020B0604020202020204" pitchFamily="34" charset="0"/>
              </a:rPr>
              <a:t>CoE</a:t>
            </a:r>
            <a:r>
              <a:rPr lang="en-GB" sz="3200" b="1" dirty="0">
                <a:cs typeface="Arial" panose="020B0604020202020204" pitchFamily="34" charset="0"/>
              </a:rPr>
              <a:t> hold its meetings?</a:t>
            </a:r>
          </a:p>
        </p:txBody>
      </p:sp>
      <p:pic>
        <p:nvPicPr>
          <p:cNvPr id="4" name="Espace réservé du contenu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0" y="1282036"/>
            <a:ext cx="5030468" cy="3394472"/>
          </a:xfrm>
          <a:prstGeom prst="rect">
            <a:avLst/>
          </a:prstGeom>
        </p:spPr>
      </p:pic>
      <p:sp>
        <p:nvSpPr>
          <p:cNvPr id="5" name="TextBox 4"/>
          <p:cNvSpPr txBox="1"/>
          <p:nvPr/>
        </p:nvSpPr>
        <p:spPr>
          <a:xfrm>
            <a:off x="1849273" y="4165980"/>
            <a:ext cx="3147015" cy="507831"/>
          </a:xfrm>
          <a:prstGeom prst="rect">
            <a:avLst/>
          </a:prstGeom>
          <a:noFill/>
        </p:spPr>
        <p:txBody>
          <a:bodyPr wrap="none" rtlCol="0">
            <a:spAutoFit/>
          </a:bodyPr>
          <a:lstStyle/>
          <a:p>
            <a:r>
              <a:rPr lang="en-GB" sz="2700" dirty="0">
                <a:solidFill>
                  <a:schemeClr val="bg1"/>
                </a:solidFill>
              </a:rPr>
              <a:t>Strasbourg, France</a:t>
            </a:r>
          </a:p>
        </p:txBody>
      </p:sp>
    </p:spTree>
    <p:extLst>
      <p:ext uri="{BB962C8B-B14F-4D97-AF65-F5344CB8AC3E}">
        <p14:creationId xmlns:p14="http://schemas.microsoft.com/office/powerpoint/2010/main" val="4082808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9201" y="269485"/>
            <a:ext cx="6096000" cy="715088"/>
          </a:xfrm>
        </p:spPr>
        <p:txBody>
          <a:bodyPr>
            <a:normAutofit fontScale="90000"/>
          </a:bodyPr>
          <a:lstStyle/>
          <a:p>
            <a:r>
              <a:rPr lang="fr-LU" b="1" dirty="0">
                <a:cs typeface="Arial" panose="020B0604020202020204" pitchFamily="34" charset="0"/>
              </a:rPr>
              <a:t>Global </a:t>
            </a:r>
            <a:r>
              <a:rPr lang="fr-LU" b="1" dirty="0" err="1">
                <a:cs typeface="Arial" panose="020B0604020202020204" pitchFamily="34" charset="0"/>
              </a:rPr>
              <a:t>Cooperation</a:t>
            </a:r>
            <a:endParaRPr lang="fr-LU" b="1" dirty="0">
              <a:cs typeface="Arial" panose="020B0604020202020204" pitchFamily="34" charset="0"/>
            </a:endParaRPr>
          </a:p>
        </p:txBody>
      </p:sp>
      <p:sp>
        <p:nvSpPr>
          <p:cNvPr id="3" name="Espace réservé du contenu 2"/>
          <p:cNvSpPr>
            <a:spLocks noGrp="1"/>
          </p:cNvSpPr>
          <p:nvPr>
            <p:ph idx="1"/>
          </p:nvPr>
        </p:nvSpPr>
        <p:spPr>
          <a:xfrm>
            <a:off x="1608250" y="1983986"/>
            <a:ext cx="5204675" cy="1367742"/>
          </a:xfrm>
          <a:prstGeom prst="roundRect">
            <a:avLst/>
          </a:prstGeom>
          <a:solidFill>
            <a:srgbClr val="F5BD47"/>
          </a:solidFill>
          <a:ln>
            <a:noFill/>
          </a:ln>
        </p:spPr>
        <p:style>
          <a:lnRef idx="1">
            <a:schemeClr val="accent1"/>
          </a:lnRef>
          <a:fillRef idx="2">
            <a:schemeClr val="accent1"/>
          </a:fillRef>
          <a:effectRef idx="1">
            <a:schemeClr val="accent1"/>
          </a:effectRef>
          <a:fontRef idx="minor">
            <a:schemeClr val="dk1"/>
          </a:fontRef>
        </p:style>
        <p:txBody>
          <a:bodyPr>
            <a:noAutofit/>
          </a:bodyPr>
          <a:lstStyle/>
          <a:p>
            <a:pPr marL="342900" lvl="1" indent="0">
              <a:buNone/>
            </a:pPr>
            <a:r>
              <a:rPr lang="en-US" sz="1800" dirty="0">
                <a:solidFill>
                  <a:schemeClr val="bg1"/>
                </a:solidFill>
              </a:rPr>
              <a:t>The Council of Europe cooperates with:                     </a:t>
            </a:r>
          </a:p>
          <a:p>
            <a:pPr lvl="1">
              <a:buFont typeface="Arial" panose="020B0604020202020204" pitchFamily="34" charset="0"/>
              <a:buChar char="•"/>
            </a:pPr>
            <a:r>
              <a:rPr lang="en-US" sz="1800" dirty="0">
                <a:solidFill>
                  <a:schemeClr val="bg1"/>
                </a:solidFill>
              </a:rPr>
              <a:t>the United Nations (UN)   </a:t>
            </a:r>
          </a:p>
          <a:p>
            <a:pPr lvl="1">
              <a:buFont typeface="Arial" panose="020B0604020202020204" pitchFamily="34" charset="0"/>
              <a:buChar char="•"/>
            </a:pPr>
            <a:r>
              <a:rPr lang="en-US" sz="1800" dirty="0">
                <a:solidFill>
                  <a:schemeClr val="bg1"/>
                </a:solidFill>
              </a:rPr>
              <a:t>the Organization for Security and </a:t>
            </a:r>
          </a:p>
          <a:p>
            <a:pPr marL="0" indent="0">
              <a:buNone/>
            </a:pPr>
            <a:r>
              <a:rPr lang="en-US" sz="1800" dirty="0">
                <a:solidFill>
                  <a:schemeClr val="bg1"/>
                </a:solidFill>
              </a:rPr>
              <a:t>        Co-operation in Europe (OSCE)</a:t>
            </a:r>
          </a:p>
        </p:txBody>
      </p:sp>
      <p:sp>
        <p:nvSpPr>
          <p:cNvPr id="4" name="Rounded Rectangle 3"/>
          <p:cNvSpPr/>
          <p:nvPr/>
        </p:nvSpPr>
        <p:spPr>
          <a:xfrm>
            <a:off x="1608250" y="1126735"/>
            <a:ext cx="5204674" cy="715089"/>
          </a:xfrm>
          <a:prstGeom prst="roundRect">
            <a:avLst/>
          </a:prstGeom>
          <a:solidFill>
            <a:srgbClr val="802528"/>
          </a:solid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lvl="1"/>
            <a:r>
              <a:rPr lang="en-US" dirty="0">
                <a:solidFill>
                  <a:schemeClr val="bg1"/>
                </a:solidFill>
              </a:rPr>
              <a:t>The Council of Europe works with the European Union (EU)</a:t>
            </a:r>
          </a:p>
        </p:txBody>
      </p:sp>
      <p:sp>
        <p:nvSpPr>
          <p:cNvPr id="5" name="Rectangle 4"/>
          <p:cNvSpPr/>
          <p:nvPr/>
        </p:nvSpPr>
        <p:spPr>
          <a:xfrm>
            <a:off x="1954369" y="4309503"/>
            <a:ext cx="4858556" cy="300082"/>
          </a:xfrm>
          <a:prstGeom prst="rect">
            <a:avLst/>
          </a:prstGeom>
        </p:spPr>
        <p:txBody>
          <a:bodyPr wrap="square">
            <a:spAutoFit/>
          </a:bodyPr>
          <a:lstStyle/>
          <a:p>
            <a:r>
              <a:rPr lang="en-US" sz="1350" dirty="0"/>
              <a:t> </a:t>
            </a:r>
            <a:endParaRPr lang="fr-LU" sz="1350" dirty="0"/>
          </a:p>
        </p:txBody>
      </p:sp>
      <p:sp>
        <p:nvSpPr>
          <p:cNvPr id="6" name="Rounded Rectangle 5"/>
          <p:cNvSpPr/>
          <p:nvPr/>
        </p:nvSpPr>
        <p:spPr>
          <a:xfrm>
            <a:off x="1608250" y="3585731"/>
            <a:ext cx="5204675" cy="944940"/>
          </a:xfrm>
          <a:prstGeom prst="roundRect">
            <a:avLst/>
          </a:prstGeom>
          <a:solidFill>
            <a:srgbClr val="005F71"/>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dirty="0">
                <a:solidFill>
                  <a:schemeClr val="bg1"/>
                </a:solidFill>
              </a:rPr>
              <a:t>     The Council of Europe cooperates </a:t>
            </a:r>
          </a:p>
          <a:p>
            <a:r>
              <a:rPr lang="en-US" dirty="0">
                <a:solidFill>
                  <a:schemeClr val="bg1"/>
                </a:solidFill>
              </a:rPr>
              <a:t>     with countries and organizations </a:t>
            </a:r>
            <a:r>
              <a:rPr lang="en-US" u="sng" dirty="0">
                <a:solidFill>
                  <a:schemeClr val="bg1"/>
                </a:solidFill>
              </a:rPr>
              <a:t>worldwide</a:t>
            </a:r>
            <a:endParaRPr lang="fr-LU" dirty="0">
              <a:solidFill>
                <a:schemeClr val="bg1"/>
              </a:solidFill>
            </a:endParaRPr>
          </a:p>
          <a:p>
            <a:r>
              <a:rPr lang="fr-LU" sz="1350" dirty="0"/>
              <a:t>     </a:t>
            </a:r>
          </a:p>
        </p:txBody>
      </p:sp>
    </p:spTree>
    <p:extLst>
      <p:ext uri="{BB962C8B-B14F-4D97-AF65-F5344CB8AC3E}">
        <p14:creationId xmlns:p14="http://schemas.microsoft.com/office/powerpoint/2010/main" val="705233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LU" sz="4000" b="1" dirty="0"/>
              <a:t>Council of Europe structure</a:t>
            </a:r>
            <a:endParaRPr lang="de-DE" sz="4000" dirty="0"/>
          </a:p>
        </p:txBody>
      </p:sp>
      <p:sp>
        <p:nvSpPr>
          <p:cNvPr id="3" name="Inhaltsplatzhalter 2"/>
          <p:cNvSpPr>
            <a:spLocks noGrp="1"/>
          </p:cNvSpPr>
          <p:nvPr>
            <p:ph idx="1"/>
          </p:nvPr>
        </p:nvSpPr>
        <p:spPr>
          <a:xfrm>
            <a:off x="457200" y="1051794"/>
            <a:ext cx="8229600" cy="3276600"/>
          </a:xfrm>
        </p:spPr>
        <p:txBody>
          <a:bodyPr>
            <a:normAutofit fontScale="70000" lnSpcReduction="20000"/>
          </a:bodyPr>
          <a:lstStyle/>
          <a:p>
            <a:pPr marL="0" indent="0">
              <a:lnSpc>
                <a:spcPct val="107000"/>
              </a:lnSpc>
              <a:spcAft>
                <a:spcPts val="800"/>
              </a:spcAft>
              <a:buNone/>
            </a:pPr>
            <a:r>
              <a:rPr lang="en-GB" sz="2900" dirty="0"/>
              <a:t>Within the structures of the Council of Europe there are several bodies. </a:t>
            </a:r>
          </a:p>
          <a:p>
            <a:pPr marL="0" indent="0">
              <a:lnSpc>
                <a:spcPct val="107000"/>
              </a:lnSpc>
              <a:spcAft>
                <a:spcPts val="800"/>
              </a:spcAft>
              <a:buNone/>
            </a:pPr>
            <a:r>
              <a:rPr lang="en-GB" dirty="0"/>
              <a:t>• </a:t>
            </a:r>
            <a:r>
              <a:rPr lang="en-GB" sz="2900" dirty="0"/>
              <a:t>The Committee of Ministers (decision-making body)                                                                                                          • The Parliamentary Assembly (deliberative body)                                                                                       • The Congress of Local and Regional Authorities (consultative body)                                                             • </a:t>
            </a:r>
            <a:r>
              <a:rPr lang="en-GB" sz="2900" dirty="0">
                <a:solidFill>
                  <a:srgbClr val="FF0000"/>
                </a:solidFill>
              </a:rPr>
              <a:t>The Conference of INGOs</a:t>
            </a:r>
            <a:r>
              <a:rPr lang="fr-LU" sz="2900" dirty="0">
                <a:solidFill>
                  <a:srgbClr val="FF0000"/>
                </a:solidFill>
              </a:rPr>
              <a:t> (ZONTA, consultative body, </a:t>
            </a:r>
            <a:r>
              <a:rPr lang="fr-LU" sz="2900" dirty="0" err="1">
                <a:solidFill>
                  <a:srgbClr val="FF0000"/>
                </a:solidFill>
              </a:rPr>
              <a:t>participatory</a:t>
            </a:r>
            <a:r>
              <a:rPr lang="fr-LU" sz="2900" dirty="0">
                <a:solidFill>
                  <a:srgbClr val="FF0000"/>
                </a:solidFill>
              </a:rPr>
              <a:t> 							</a:t>
            </a:r>
            <a:r>
              <a:rPr lang="fr-LU" sz="2900" dirty="0" err="1">
                <a:solidFill>
                  <a:srgbClr val="FF0000"/>
                </a:solidFill>
              </a:rPr>
              <a:t>status</a:t>
            </a:r>
            <a:r>
              <a:rPr lang="fr-LU" sz="2900" dirty="0">
                <a:solidFill>
                  <a:srgbClr val="FF0000"/>
                </a:solidFill>
              </a:rPr>
              <a:t>)</a:t>
            </a:r>
          </a:p>
          <a:p>
            <a:pPr marL="0" indent="0">
              <a:lnSpc>
                <a:spcPct val="107000"/>
              </a:lnSpc>
              <a:spcAft>
                <a:spcPts val="800"/>
              </a:spcAft>
              <a:buNone/>
            </a:pPr>
            <a:r>
              <a:rPr lang="en-GB" sz="2900" dirty="0"/>
              <a:t>• </a:t>
            </a:r>
            <a:r>
              <a:rPr lang="fr-LU" sz="2900" dirty="0"/>
              <a:t>The </a:t>
            </a:r>
            <a:r>
              <a:rPr lang="fr-LU" sz="2900" dirty="0" err="1"/>
              <a:t>European</a:t>
            </a:r>
            <a:r>
              <a:rPr lang="fr-LU" sz="2900" dirty="0"/>
              <a:t> Court of </a:t>
            </a:r>
            <a:r>
              <a:rPr lang="fr-LU" sz="2900" dirty="0" err="1"/>
              <a:t>Human</a:t>
            </a:r>
            <a:r>
              <a:rPr lang="fr-LU" sz="2900" dirty="0"/>
              <a:t> </a:t>
            </a:r>
            <a:r>
              <a:rPr lang="fr-LU" sz="2900" dirty="0" err="1"/>
              <a:t>Rights</a:t>
            </a:r>
            <a:endParaRPr lang="fr-LU" sz="2900" dirty="0"/>
          </a:p>
          <a:p>
            <a:pPr marL="0" indent="0">
              <a:lnSpc>
                <a:spcPct val="107000"/>
              </a:lnSpc>
              <a:spcAft>
                <a:spcPts val="800"/>
              </a:spcAft>
              <a:buNone/>
            </a:pPr>
            <a:r>
              <a:rPr lang="en-GB" sz="2900" dirty="0"/>
              <a:t>• The Commissioner for Human Rights</a:t>
            </a:r>
            <a:r>
              <a:rPr lang="fr-LU" sz="2900" dirty="0"/>
              <a:t>  </a:t>
            </a:r>
          </a:p>
          <a:p>
            <a:pPr marL="0" indent="0">
              <a:lnSpc>
                <a:spcPct val="107000"/>
              </a:lnSpc>
              <a:spcAft>
                <a:spcPts val="800"/>
              </a:spcAft>
              <a:buNone/>
            </a:pPr>
            <a:endParaRPr lang="fr-LU" dirty="0"/>
          </a:p>
          <a:p>
            <a:endParaRPr lang="de-DE" dirty="0"/>
          </a:p>
        </p:txBody>
      </p:sp>
      <p:sp>
        <p:nvSpPr>
          <p:cNvPr id="5" name="Foliennummernplatzhalter 4"/>
          <p:cNvSpPr>
            <a:spLocks noGrp="1"/>
          </p:cNvSpPr>
          <p:nvPr>
            <p:ph type="sldNum" sz="quarter" idx="12"/>
          </p:nvPr>
        </p:nvSpPr>
        <p:spPr/>
        <p:txBody>
          <a:bodyPr/>
          <a:lstStyle/>
          <a:p>
            <a:fld id="{90023BEA-C8C8-4E97-8D51-76D46C51B003}" type="slidenum">
              <a:rPr lang="en-US" smtClean="0"/>
              <a:t>7</a:t>
            </a:fld>
            <a:endParaRPr lang="en-US"/>
          </a:p>
        </p:txBody>
      </p:sp>
    </p:spTree>
    <p:extLst>
      <p:ext uri="{BB962C8B-B14F-4D97-AF65-F5344CB8AC3E}">
        <p14:creationId xmlns:p14="http://schemas.microsoft.com/office/powerpoint/2010/main" val="3880866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1838460" y="2327856"/>
          <a:ext cx="5505719" cy="17845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a:xfrm>
            <a:off x="1714500" y="205979"/>
            <a:ext cx="5943600" cy="857250"/>
          </a:xfrm>
        </p:spPr>
        <p:txBody>
          <a:bodyPr>
            <a:normAutofit/>
          </a:bodyPr>
          <a:lstStyle/>
          <a:p>
            <a:r>
              <a:rPr lang="en-GB" sz="3600" b="1" dirty="0"/>
              <a:t>The Conference of INGOs</a:t>
            </a:r>
          </a:p>
        </p:txBody>
      </p:sp>
      <p:pic>
        <p:nvPicPr>
          <p:cNvPr id="7" name="Picture 2" descr="http://www.coe.int/documents/5492562/7039073/bandeauHome.png/97b97e03-eb86-4e8a-8d0a-c2078b505b7a?t=1397459448000?t=139745898924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6684" y="971550"/>
            <a:ext cx="6404317" cy="1356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22093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Zonta1820">
      <a:majorFont>
        <a:latin typeface="Hypatia Sans Pro Semibold"/>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983BD860131704C838BFEF71ED9BDC3" ma:contentTypeVersion="6" ma:contentTypeDescription="Create a new document." ma:contentTypeScope="" ma:versionID="0c357234e801785feee55f8240cec85a">
  <xsd:schema xmlns:xsd="http://www.w3.org/2001/XMLSchema" xmlns:xs="http://www.w3.org/2001/XMLSchema" xmlns:p="http://schemas.microsoft.com/office/2006/metadata/properties" xmlns:ns2="1648f2b9-7a6f-470c-ab6b-ef6897e5ddd7" xmlns:ns3="c809ecfa-4068-4f55-9db6-dea56f4720a5" targetNamespace="http://schemas.microsoft.com/office/2006/metadata/properties" ma:root="true" ma:fieldsID="2f8b88f14c13178fb1d1d2c35f7544fb" ns2:_="" ns3:_="">
    <xsd:import namespace="1648f2b9-7a6f-470c-ab6b-ef6897e5ddd7"/>
    <xsd:import namespace="c809ecfa-4068-4f55-9db6-dea56f4720a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48f2b9-7a6f-470c-ab6b-ef6897e5ddd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809ecfa-4068-4f55-9db6-dea56f4720a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DE62D5-A9B6-4552-95E4-CA83833CADC2}">
  <ds:schemaRefs>
    <ds:schemaRef ds:uri="1648f2b9-7a6f-470c-ab6b-ef6897e5ddd7"/>
    <ds:schemaRef ds:uri="http://schemas.microsoft.com/office/infopath/2007/PartnerControls"/>
    <ds:schemaRef ds:uri="http://www.w3.org/XML/1998/namespace"/>
    <ds:schemaRef ds:uri="http://schemas.microsoft.com/office/2006/documentManagement/types"/>
    <ds:schemaRef ds:uri="c809ecfa-4068-4f55-9db6-dea56f4720a5"/>
    <ds:schemaRef ds:uri="http://purl.org/dc/terms/"/>
    <ds:schemaRef ds:uri="http://schemas.openxmlformats.org/package/2006/metadata/core-properties"/>
    <ds:schemaRef ds:uri="http://schemas.microsoft.com/office/2006/metadata/properties"/>
    <ds:schemaRef ds:uri="http://purl.org/dc/elements/1.1/"/>
    <ds:schemaRef ds:uri="http://purl.org/dc/dcmitype/"/>
  </ds:schemaRefs>
</ds:datastoreItem>
</file>

<file path=customXml/itemProps2.xml><?xml version="1.0" encoding="utf-8"?>
<ds:datastoreItem xmlns:ds="http://schemas.openxmlformats.org/officeDocument/2006/customXml" ds:itemID="{82AA3E34-45D4-4F1C-8D5C-0A79601EF783}">
  <ds:schemaRefs>
    <ds:schemaRef ds:uri="http://schemas.microsoft.com/sharepoint/v3/contenttype/forms"/>
  </ds:schemaRefs>
</ds:datastoreItem>
</file>

<file path=customXml/itemProps3.xml><?xml version="1.0" encoding="utf-8"?>
<ds:datastoreItem xmlns:ds="http://schemas.openxmlformats.org/officeDocument/2006/customXml" ds:itemID="{65A5EF15-7CAB-4159-908D-D2E74C3AE1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48f2b9-7a6f-470c-ab6b-ef6897e5ddd7"/>
    <ds:schemaRef ds:uri="c809ecfa-4068-4f55-9db6-dea56f472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2430</Words>
  <Application>Microsoft Office PowerPoint</Application>
  <PresentationFormat>On-screen Show (16:9)</PresentationFormat>
  <Paragraphs>205</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Hypatia Sans Pro Semibold</vt:lpstr>
      <vt:lpstr>Lato</vt:lpstr>
      <vt:lpstr>Custom Design</vt:lpstr>
      <vt:lpstr>Zonta International and  the Council of Europe </vt:lpstr>
      <vt:lpstr>The Council of Europe (CoE) is Europe’s leading  human rights organization</vt:lpstr>
      <vt:lpstr>The Council of Europe (CoE)  is NOT an institution from the European Union! (EU)</vt:lpstr>
      <vt:lpstr>The CoE has 47 member states</vt:lpstr>
      <vt:lpstr>European Convention on Human Rights</vt:lpstr>
      <vt:lpstr>Where does the CoE hold its meetings?</vt:lpstr>
      <vt:lpstr>Global Cooperation</vt:lpstr>
      <vt:lpstr>Council of Europe structure</vt:lpstr>
      <vt:lpstr>The Conference of INGOs</vt:lpstr>
      <vt:lpstr>The work of the  Conference of INGOs</vt:lpstr>
      <vt:lpstr>The work of the  Conference of INGOs</vt:lpstr>
      <vt:lpstr>Zonta’s participatory status at CoE</vt:lpstr>
      <vt:lpstr>Added value to ZI through its participatory status</vt:lpstr>
      <vt:lpstr>What can Zontians do?  </vt:lpstr>
      <vt:lpstr>What can Zontians do? </vt:lpstr>
      <vt:lpstr>Why is the Istanbul Convention important to Zonta? The Convention is open to accession by any country in the world!</vt:lpstr>
      <vt:lpstr>What does the Convention criminalize?</vt:lpstr>
      <vt:lpstr>The CoE is fighting for……</vt:lpstr>
      <vt:lpstr>The CoE and the UN 2030 Agenda</vt:lpstr>
      <vt:lpstr>2018-2020 Goal NO 1: Maximize our impact through advocacy initiatives</vt:lpstr>
      <vt:lpstr>Further information or 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Edrinn</dc:creator>
  <cp:lastModifiedBy>Olawale Babalola</cp:lastModifiedBy>
  <cp:revision>119</cp:revision>
  <cp:lastPrinted>2018-07-16T10:53:27Z</cp:lastPrinted>
  <dcterms:created xsi:type="dcterms:W3CDTF">2017-09-27T18:20:18Z</dcterms:created>
  <dcterms:modified xsi:type="dcterms:W3CDTF">2020-04-09T21:15:08Z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0x0101005983BD860131704C838BFEF71ED9BDC3</vt:lpwstr>
  </property>
</Properties>
</file>