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21"/>
  </p:notesMasterIdLst>
  <p:sldIdLst>
    <p:sldId id="257" r:id="rId3"/>
    <p:sldId id="258" r:id="rId4"/>
    <p:sldId id="274" r:id="rId5"/>
    <p:sldId id="259" r:id="rId6"/>
    <p:sldId id="260" r:id="rId7"/>
    <p:sldId id="271" r:id="rId8"/>
    <p:sldId id="272" r:id="rId9"/>
    <p:sldId id="275" r:id="rId10"/>
    <p:sldId id="263" r:id="rId11"/>
    <p:sldId id="264" r:id="rId12"/>
    <p:sldId id="265" r:id="rId13"/>
    <p:sldId id="266" r:id="rId14"/>
    <p:sldId id="273" r:id="rId15"/>
    <p:sldId id="276" r:id="rId16"/>
    <p:sldId id="277" r:id="rId17"/>
    <p:sldId id="278" r:id="rId18"/>
    <p:sldId id="279" r:id="rId19"/>
    <p:sldId id="270" r:id="rId20"/>
  </p:sldIdLst>
  <p:sldSz cx="9144000" cy="5143500" type="screen16x9"/>
  <p:notesSz cx="6797675" cy="9926638"/>
  <p:defaultTextStyle>
    <a:defPPr>
      <a:defRPr lang="en-US"/>
    </a:defPPr>
    <a:lvl1pPr algn="l" rtl="0" eaLnBrk="0" fontAlgn="base" hangingPunct="0">
      <a:spcBef>
        <a:spcPct val="0"/>
      </a:spcBef>
      <a:spcAft>
        <a:spcPct val="0"/>
      </a:spcAft>
      <a:defRPr kern="1200">
        <a:solidFill>
          <a:schemeClr val="tx1"/>
        </a:solidFill>
        <a:latin typeface="Lato" panose="020F0502020204030203" pitchFamily="34" charset="0"/>
        <a:ea typeface="+mn-ea"/>
        <a:cs typeface="+mn-cs"/>
      </a:defRPr>
    </a:lvl1pPr>
    <a:lvl2pPr marL="457200" algn="l" rtl="0" eaLnBrk="0" fontAlgn="base" hangingPunct="0">
      <a:spcBef>
        <a:spcPct val="0"/>
      </a:spcBef>
      <a:spcAft>
        <a:spcPct val="0"/>
      </a:spcAft>
      <a:defRPr kern="1200">
        <a:solidFill>
          <a:schemeClr val="tx1"/>
        </a:solidFill>
        <a:latin typeface="Lato" panose="020F0502020204030203" pitchFamily="34" charset="0"/>
        <a:ea typeface="+mn-ea"/>
        <a:cs typeface="+mn-cs"/>
      </a:defRPr>
    </a:lvl2pPr>
    <a:lvl3pPr marL="914400" algn="l" rtl="0" eaLnBrk="0" fontAlgn="base" hangingPunct="0">
      <a:spcBef>
        <a:spcPct val="0"/>
      </a:spcBef>
      <a:spcAft>
        <a:spcPct val="0"/>
      </a:spcAft>
      <a:defRPr kern="1200">
        <a:solidFill>
          <a:schemeClr val="tx1"/>
        </a:solidFill>
        <a:latin typeface="Lato" panose="020F0502020204030203" pitchFamily="34" charset="0"/>
        <a:ea typeface="+mn-ea"/>
        <a:cs typeface="+mn-cs"/>
      </a:defRPr>
    </a:lvl3pPr>
    <a:lvl4pPr marL="1371600" algn="l" rtl="0" eaLnBrk="0" fontAlgn="base" hangingPunct="0">
      <a:spcBef>
        <a:spcPct val="0"/>
      </a:spcBef>
      <a:spcAft>
        <a:spcPct val="0"/>
      </a:spcAft>
      <a:defRPr kern="1200">
        <a:solidFill>
          <a:schemeClr val="tx1"/>
        </a:solidFill>
        <a:latin typeface="Lato" panose="020F0502020204030203" pitchFamily="34" charset="0"/>
        <a:ea typeface="+mn-ea"/>
        <a:cs typeface="+mn-cs"/>
      </a:defRPr>
    </a:lvl4pPr>
    <a:lvl5pPr marL="1828800" algn="l" rtl="0" eaLnBrk="0" fontAlgn="base" hangingPunct="0">
      <a:spcBef>
        <a:spcPct val="0"/>
      </a:spcBef>
      <a:spcAft>
        <a:spcPct val="0"/>
      </a:spcAft>
      <a:defRPr kern="1200">
        <a:solidFill>
          <a:schemeClr val="tx1"/>
        </a:solidFill>
        <a:latin typeface="Lato" panose="020F0502020204030203" pitchFamily="34" charset="0"/>
        <a:ea typeface="+mn-ea"/>
        <a:cs typeface="+mn-cs"/>
      </a:defRPr>
    </a:lvl5pPr>
    <a:lvl6pPr marL="2286000" algn="l" defTabSz="914400" rtl="0" eaLnBrk="1" latinLnBrk="0" hangingPunct="1">
      <a:defRPr kern="1200">
        <a:solidFill>
          <a:schemeClr val="tx1"/>
        </a:solidFill>
        <a:latin typeface="Lato" panose="020F0502020204030203" pitchFamily="34" charset="0"/>
        <a:ea typeface="+mn-ea"/>
        <a:cs typeface="+mn-cs"/>
      </a:defRPr>
    </a:lvl6pPr>
    <a:lvl7pPr marL="2743200" algn="l" defTabSz="914400" rtl="0" eaLnBrk="1" latinLnBrk="0" hangingPunct="1">
      <a:defRPr kern="1200">
        <a:solidFill>
          <a:schemeClr val="tx1"/>
        </a:solidFill>
        <a:latin typeface="Lato" panose="020F0502020204030203" pitchFamily="34" charset="0"/>
        <a:ea typeface="+mn-ea"/>
        <a:cs typeface="+mn-cs"/>
      </a:defRPr>
    </a:lvl7pPr>
    <a:lvl8pPr marL="3200400" algn="l" defTabSz="914400" rtl="0" eaLnBrk="1" latinLnBrk="0" hangingPunct="1">
      <a:defRPr kern="1200">
        <a:solidFill>
          <a:schemeClr val="tx1"/>
        </a:solidFill>
        <a:latin typeface="Lato" panose="020F0502020204030203" pitchFamily="34" charset="0"/>
        <a:ea typeface="+mn-ea"/>
        <a:cs typeface="+mn-cs"/>
      </a:defRPr>
    </a:lvl8pPr>
    <a:lvl9pPr marL="3657600" algn="l" defTabSz="914400" rtl="0" eaLnBrk="1" latinLnBrk="0" hangingPunct="1">
      <a:defRPr kern="1200">
        <a:solidFill>
          <a:schemeClr val="tx1"/>
        </a:solidFill>
        <a:latin typeface="Lato" panose="020F0502020204030203" pitchFamily="34" charset="0"/>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2528"/>
    <a:srgbClr val="F5BD47"/>
    <a:srgbClr val="A9A8A9"/>
    <a:srgbClr val="005F71"/>
    <a:srgbClr val="E184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5303" autoAdjust="0"/>
  </p:normalViewPr>
  <p:slideViewPr>
    <p:cSldViewPr>
      <p:cViewPr varScale="1">
        <p:scale>
          <a:sx n="88" d="100"/>
          <a:sy n="88" d="100"/>
        </p:scale>
        <p:origin x="1306" y="77"/>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068FFA7-709B-4A78-840A-8D2450C42F87}"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GB"/>
        </a:p>
      </dgm:t>
    </dgm:pt>
    <dgm:pt modelId="{ECD6F3C4-834F-4878-9715-19E27222AE1E}">
      <dgm:prSet phldrT="[Text]" custT="1"/>
      <dgm:spPr>
        <a:solidFill>
          <a:srgbClr val="005F71"/>
        </a:solidFill>
      </dgm:spPr>
      <dgm:t>
        <a:bodyPr/>
        <a:lstStyle/>
        <a:p>
          <a:r>
            <a:rPr lang="en-US" sz="1200" noProof="0" dirty="0"/>
            <a:t>Worldwide, approximately 800,000 people are trafficked across borders annually. Victims from at least 127 countries are detected in 137 countries</a:t>
          </a:r>
          <a:r>
            <a:rPr lang="en-US" sz="1200" noProof="0" dirty="0" smtClean="0"/>
            <a:t>. 20 – 40 million people are in modern slavery today.  </a:t>
          </a:r>
          <a:endParaRPr lang="en-US" sz="1200" noProof="0" dirty="0"/>
        </a:p>
      </dgm:t>
    </dgm:pt>
    <dgm:pt modelId="{B8669269-3AC5-4950-85FB-1D016767AA87}" type="parTrans" cxnId="{ECECAD77-8CE6-44DD-90F3-12688A1D7B0B}">
      <dgm:prSet/>
      <dgm:spPr/>
      <dgm:t>
        <a:bodyPr/>
        <a:lstStyle/>
        <a:p>
          <a:endParaRPr lang="en-US" sz="1600" noProof="0" dirty="0"/>
        </a:p>
      </dgm:t>
    </dgm:pt>
    <dgm:pt modelId="{CCCBAE5D-7691-45DC-A08B-912BDF5A9E1D}" type="sibTrans" cxnId="{ECECAD77-8CE6-44DD-90F3-12688A1D7B0B}">
      <dgm:prSet/>
      <dgm:spPr/>
      <dgm:t>
        <a:bodyPr/>
        <a:lstStyle/>
        <a:p>
          <a:endParaRPr lang="en-US" sz="1600" noProof="0" dirty="0"/>
        </a:p>
      </dgm:t>
    </dgm:pt>
    <dgm:pt modelId="{94D3129B-2BD7-41CC-92EE-AA95220E01BA}">
      <dgm:prSet phldrT="[Text]" custT="1"/>
      <dgm:spPr>
        <a:solidFill>
          <a:srgbClr val="005F71"/>
        </a:solidFill>
      </dgm:spPr>
      <dgm:t>
        <a:bodyPr/>
        <a:lstStyle/>
        <a:p>
          <a:r>
            <a:rPr lang="en-US" sz="1200" noProof="0" dirty="0"/>
            <a:t>Worldwide, detected victims of trafficking are comprised of 49% women and 21% girls.</a:t>
          </a:r>
        </a:p>
      </dgm:t>
    </dgm:pt>
    <dgm:pt modelId="{7EC90212-DE16-4DFE-9BF4-0FEE428053D2}" type="parTrans" cxnId="{272FC76D-1259-462B-B445-E366FC517DA2}">
      <dgm:prSet/>
      <dgm:spPr/>
      <dgm:t>
        <a:bodyPr/>
        <a:lstStyle/>
        <a:p>
          <a:endParaRPr lang="en-US" sz="1600" noProof="0" dirty="0"/>
        </a:p>
      </dgm:t>
    </dgm:pt>
    <dgm:pt modelId="{C6A6666F-927B-4FDF-9090-56FF3F595747}" type="sibTrans" cxnId="{272FC76D-1259-462B-B445-E366FC517DA2}">
      <dgm:prSet/>
      <dgm:spPr/>
      <dgm:t>
        <a:bodyPr/>
        <a:lstStyle/>
        <a:p>
          <a:endParaRPr lang="en-US" sz="1600" noProof="0" dirty="0"/>
        </a:p>
      </dgm:t>
    </dgm:pt>
    <dgm:pt modelId="{70455CF6-FC14-4A90-B323-5C3AAD48BC9D}">
      <dgm:prSet phldrT="[Text]" custT="1"/>
      <dgm:spPr>
        <a:solidFill>
          <a:srgbClr val="005F71"/>
        </a:solidFill>
      </dgm:spPr>
      <dgm:t>
        <a:bodyPr/>
        <a:lstStyle/>
        <a:p>
          <a:r>
            <a:rPr lang="en-US" sz="1200" noProof="0" dirty="0"/>
            <a:t>Worldwide, 79% of female victims of trafficking are exploited for sexual purposes and 14% for forced labor. The</a:t>
          </a:r>
          <a:r>
            <a:rPr lang="en-US" sz="1200" baseline="0" noProof="0" dirty="0"/>
            <a:t> trafficking of girls under the age of 18 is increasing.</a:t>
          </a:r>
          <a:endParaRPr lang="en-US" sz="1200" noProof="0" dirty="0"/>
        </a:p>
      </dgm:t>
    </dgm:pt>
    <dgm:pt modelId="{5E6006C8-0AFB-40CB-85B6-8C2135A8F3F9}" type="parTrans" cxnId="{DAB41AEE-BBDB-4445-BFF4-4566EA0B5212}">
      <dgm:prSet/>
      <dgm:spPr/>
      <dgm:t>
        <a:bodyPr/>
        <a:lstStyle/>
        <a:p>
          <a:endParaRPr lang="en-US" sz="1600" noProof="0" dirty="0"/>
        </a:p>
      </dgm:t>
    </dgm:pt>
    <dgm:pt modelId="{3DB6B199-41D1-454D-828A-267374A39CB4}" type="sibTrans" cxnId="{DAB41AEE-BBDB-4445-BFF4-4566EA0B5212}">
      <dgm:prSet/>
      <dgm:spPr/>
      <dgm:t>
        <a:bodyPr/>
        <a:lstStyle/>
        <a:p>
          <a:endParaRPr lang="en-US" sz="1600" noProof="0" dirty="0"/>
        </a:p>
      </dgm:t>
    </dgm:pt>
    <dgm:pt modelId="{A1CAB772-E2F1-419D-8146-1150925CC089}">
      <dgm:prSet phldrT="[Text]" custT="1"/>
      <dgm:spPr>
        <a:solidFill>
          <a:srgbClr val="005F71"/>
        </a:solidFill>
      </dgm:spPr>
      <dgm:t>
        <a:bodyPr/>
        <a:lstStyle/>
        <a:p>
          <a:r>
            <a:rPr lang="en-US" sz="1200" noProof="0" dirty="0"/>
            <a:t>The COVID-19 pandemic has impacted trafficking in persons. </a:t>
          </a:r>
        </a:p>
      </dgm:t>
    </dgm:pt>
    <dgm:pt modelId="{A0CDD142-90AC-4D92-876F-A27547471D9F}" type="parTrans" cxnId="{7D3846D0-ABB9-4AAA-8724-8EF147CF9A58}">
      <dgm:prSet/>
      <dgm:spPr/>
      <dgm:t>
        <a:bodyPr/>
        <a:lstStyle/>
        <a:p>
          <a:endParaRPr lang="en-US" sz="1600" noProof="0" dirty="0"/>
        </a:p>
      </dgm:t>
    </dgm:pt>
    <dgm:pt modelId="{429891C8-7C88-4364-A374-E9DC445B381B}" type="sibTrans" cxnId="{7D3846D0-ABB9-4AAA-8724-8EF147CF9A58}">
      <dgm:prSet/>
      <dgm:spPr/>
      <dgm:t>
        <a:bodyPr/>
        <a:lstStyle/>
        <a:p>
          <a:endParaRPr lang="en-US" sz="1600" noProof="0" dirty="0"/>
        </a:p>
      </dgm:t>
    </dgm:pt>
    <dgm:pt modelId="{C18B8768-4CF2-4F2D-86C0-240514E52777}">
      <dgm:prSet phldrT="[Text]" custT="1"/>
      <dgm:spPr>
        <a:solidFill>
          <a:srgbClr val="005F71"/>
        </a:solidFill>
      </dgm:spPr>
      <dgm:t>
        <a:bodyPr/>
        <a:lstStyle/>
        <a:p>
          <a:r>
            <a:rPr lang="en-US" sz="1200" noProof="0" dirty="0"/>
            <a:t>An</a:t>
          </a:r>
          <a:r>
            <a:rPr lang="en-US" sz="1200" baseline="0" noProof="0" dirty="0"/>
            <a:t> estimated 2.4 million people throughout the world are lured into forced </a:t>
          </a:r>
          <a:r>
            <a:rPr lang="en-US" sz="1200" baseline="0" noProof="0" dirty="0" smtClean="0"/>
            <a:t>labor. </a:t>
          </a:r>
          <a:endParaRPr lang="en-US" sz="1200" noProof="0" dirty="0"/>
        </a:p>
      </dgm:t>
    </dgm:pt>
    <dgm:pt modelId="{9FFE3FF1-025D-4096-8CA2-3BA6B191CFED}" type="parTrans" cxnId="{C2208066-2C23-47E1-BF18-C68CE09CFE43}">
      <dgm:prSet/>
      <dgm:spPr/>
      <dgm:t>
        <a:bodyPr/>
        <a:lstStyle/>
        <a:p>
          <a:endParaRPr lang="en-US" sz="1600" noProof="0" dirty="0"/>
        </a:p>
      </dgm:t>
    </dgm:pt>
    <dgm:pt modelId="{30A4DD55-A348-42DF-A4B0-A1AF6C7047B8}" type="sibTrans" cxnId="{C2208066-2C23-47E1-BF18-C68CE09CFE43}">
      <dgm:prSet/>
      <dgm:spPr/>
      <dgm:t>
        <a:bodyPr/>
        <a:lstStyle/>
        <a:p>
          <a:endParaRPr lang="en-US" sz="1600" noProof="0" dirty="0"/>
        </a:p>
      </dgm:t>
    </dgm:pt>
    <dgm:pt modelId="{86E45149-63E1-428E-8FEF-4B54BA2A3A08}" type="pres">
      <dgm:prSet presAssocID="{0068FFA7-709B-4A78-840A-8D2450C42F87}" presName="linear" presStyleCnt="0">
        <dgm:presLayoutVars>
          <dgm:dir/>
          <dgm:animLvl val="lvl"/>
          <dgm:resizeHandles val="exact"/>
        </dgm:presLayoutVars>
      </dgm:prSet>
      <dgm:spPr/>
      <dgm:t>
        <a:bodyPr/>
        <a:lstStyle/>
        <a:p>
          <a:endParaRPr lang="en-US"/>
        </a:p>
      </dgm:t>
    </dgm:pt>
    <dgm:pt modelId="{AFD6E0AB-5A23-4D49-8548-C83A7CFA2DBB}" type="pres">
      <dgm:prSet presAssocID="{ECD6F3C4-834F-4878-9715-19E27222AE1E}" presName="parentLin" presStyleCnt="0"/>
      <dgm:spPr/>
    </dgm:pt>
    <dgm:pt modelId="{958E6C81-F3B2-486C-88A6-46BA12D226C4}" type="pres">
      <dgm:prSet presAssocID="{ECD6F3C4-834F-4878-9715-19E27222AE1E}" presName="parentLeftMargin" presStyleLbl="node1" presStyleIdx="0" presStyleCnt="5"/>
      <dgm:spPr/>
      <dgm:t>
        <a:bodyPr/>
        <a:lstStyle/>
        <a:p>
          <a:endParaRPr lang="en-US"/>
        </a:p>
      </dgm:t>
    </dgm:pt>
    <dgm:pt modelId="{4BB03DD6-2ECE-4EB3-9808-A9F4BCABA9F8}" type="pres">
      <dgm:prSet presAssocID="{ECD6F3C4-834F-4878-9715-19E27222AE1E}" presName="parentText" presStyleLbl="node1" presStyleIdx="0" presStyleCnt="5" custScaleX="135375" custScaleY="168982" custLinFactNeighborY="17120">
        <dgm:presLayoutVars>
          <dgm:chMax val="0"/>
          <dgm:bulletEnabled val="1"/>
        </dgm:presLayoutVars>
      </dgm:prSet>
      <dgm:spPr/>
      <dgm:t>
        <a:bodyPr/>
        <a:lstStyle/>
        <a:p>
          <a:endParaRPr lang="en-US"/>
        </a:p>
      </dgm:t>
    </dgm:pt>
    <dgm:pt modelId="{0FA28B44-4F5F-4B9C-A73E-E9106BFA3FF4}" type="pres">
      <dgm:prSet presAssocID="{ECD6F3C4-834F-4878-9715-19E27222AE1E}" presName="negativeSpace" presStyleCnt="0"/>
      <dgm:spPr/>
    </dgm:pt>
    <dgm:pt modelId="{6FFFD4D1-2A84-47E2-8C76-BB3390D6F54B}" type="pres">
      <dgm:prSet presAssocID="{ECD6F3C4-834F-4878-9715-19E27222AE1E}" presName="childText" presStyleLbl="conFgAcc1" presStyleIdx="0" presStyleCnt="5" custScaleX="80756">
        <dgm:presLayoutVars>
          <dgm:bulletEnabled val="1"/>
        </dgm:presLayoutVars>
      </dgm:prSet>
      <dgm:spPr>
        <a:ln>
          <a:solidFill>
            <a:srgbClr val="F5BD47"/>
          </a:solidFill>
        </a:ln>
      </dgm:spPr>
    </dgm:pt>
    <dgm:pt modelId="{D7363EFA-B534-42C6-821F-FCB07590DEA9}" type="pres">
      <dgm:prSet presAssocID="{CCCBAE5D-7691-45DC-A08B-912BDF5A9E1D}" presName="spaceBetweenRectangles" presStyleCnt="0"/>
      <dgm:spPr/>
    </dgm:pt>
    <dgm:pt modelId="{21BD4F38-E5CF-40A7-9CFE-79718CF3C6F0}" type="pres">
      <dgm:prSet presAssocID="{94D3129B-2BD7-41CC-92EE-AA95220E01BA}" presName="parentLin" presStyleCnt="0"/>
      <dgm:spPr/>
    </dgm:pt>
    <dgm:pt modelId="{951B8C95-0C26-45E8-A599-A3BB3696F819}" type="pres">
      <dgm:prSet presAssocID="{94D3129B-2BD7-41CC-92EE-AA95220E01BA}" presName="parentLeftMargin" presStyleLbl="node1" presStyleIdx="0" presStyleCnt="5"/>
      <dgm:spPr/>
      <dgm:t>
        <a:bodyPr/>
        <a:lstStyle/>
        <a:p>
          <a:endParaRPr lang="en-US"/>
        </a:p>
      </dgm:t>
    </dgm:pt>
    <dgm:pt modelId="{CAD42E5E-7B43-4C14-BA8B-982E0D0E2B93}" type="pres">
      <dgm:prSet presAssocID="{94D3129B-2BD7-41CC-92EE-AA95220E01BA}" presName="parentText" presStyleLbl="node1" presStyleIdx="1" presStyleCnt="5" custScaleX="142857" custScaleY="105562">
        <dgm:presLayoutVars>
          <dgm:chMax val="0"/>
          <dgm:bulletEnabled val="1"/>
        </dgm:presLayoutVars>
      </dgm:prSet>
      <dgm:spPr/>
      <dgm:t>
        <a:bodyPr/>
        <a:lstStyle/>
        <a:p>
          <a:endParaRPr lang="en-US"/>
        </a:p>
      </dgm:t>
    </dgm:pt>
    <dgm:pt modelId="{DEB55ED3-51C2-45C8-8C2B-68A77A590304}" type="pres">
      <dgm:prSet presAssocID="{94D3129B-2BD7-41CC-92EE-AA95220E01BA}" presName="negativeSpace" presStyleCnt="0"/>
      <dgm:spPr/>
    </dgm:pt>
    <dgm:pt modelId="{E66E0865-CD25-4832-B33F-E63454700A54}" type="pres">
      <dgm:prSet presAssocID="{94D3129B-2BD7-41CC-92EE-AA95220E01BA}" presName="childText" presStyleLbl="conFgAcc1" presStyleIdx="1" presStyleCnt="5" custScaleX="80756" custLinFactNeighborY="-74888">
        <dgm:presLayoutVars>
          <dgm:bulletEnabled val="1"/>
        </dgm:presLayoutVars>
      </dgm:prSet>
      <dgm:spPr>
        <a:ln>
          <a:solidFill>
            <a:srgbClr val="F5BD47"/>
          </a:solidFill>
        </a:ln>
      </dgm:spPr>
    </dgm:pt>
    <dgm:pt modelId="{EBC33D58-958F-4737-B7C6-B19F6918D39C}" type="pres">
      <dgm:prSet presAssocID="{C6A6666F-927B-4FDF-9090-56FF3F595747}" presName="spaceBetweenRectangles" presStyleCnt="0"/>
      <dgm:spPr/>
    </dgm:pt>
    <dgm:pt modelId="{CA4A7C20-0E8A-4E73-B792-54758B2B700B}" type="pres">
      <dgm:prSet presAssocID="{70455CF6-FC14-4A90-B323-5C3AAD48BC9D}" presName="parentLin" presStyleCnt="0"/>
      <dgm:spPr/>
    </dgm:pt>
    <dgm:pt modelId="{837BBDE0-F0C7-4CB8-A22D-4E8E17755EC7}" type="pres">
      <dgm:prSet presAssocID="{70455CF6-FC14-4A90-B323-5C3AAD48BC9D}" presName="parentLeftMargin" presStyleLbl="node1" presStyleIdx="1" presStyleCnt="5"/>
      <dgm:spPr/>
      <dgm:t>
        <a:bodyPr/>
        <a:lstStyle/>
        <a:p>
          <a:endParaRPr lang="en-US"/>
        </a:p>
      </dgm:t>
    </dgm:pt>
    <dgm:pt modelId="{A3D9C67D-EFB3-40D8-9BC1-07B3667F6D71}" type="pres">
      <dgm:prSet presAssocID="{70455CF6-FC14-4A90-B323-5C3AAD48BC9D}" presName="parentText" presStyleLbl="node1" presStyleIdx="2" presStyleCnt="5" custScaleX="142857" custScaleY="125403" custLinFactNeighborY="-6848">
        <dgm:presLayoutVars>
          <dgm:chMax val="0"/>
          <dgm:bulletEnabled val="1"/>
        </dgm:presLayoutVars>
      </dgm:prSet>
      <dgm:spPr/>
      <dgm:t>
        <a:bodyPr/>
        <a:lstStyle/>
        <a:p>
          <a:endParaRPr lang="en-US"/>
        </a:p>
      </dgm:t>
    </dgm:pt>
    <dgm:pt modelId="{605EA0E8-814F-45F8-9FCF-B934E71D0E32}" type="pres">
      <dgm:prSet presAssocID="{70455CF6-FC14-4A90-B323-5C3AAD48BC9D}" presName="negativeSpace" presStyleCnt="0"/>
      <dgm:spPr/>
    </dgm:pt>
    <dgm:pt modelId="{CE09DD36-E291-4DD6-B37F-3453700826D9}" type="pres">
      <dgm:prSet presAssocID="{70455CF6-FC14-4A90-B323-5C3AAD48BC9D}" presName="childText" presStyleLbl="conFgAcc1" presStyleIdx="2" presStyleCnt="5" custScaleX="80727" custScaleY="94734" custLinFactNeighborY="-37444">
        <dgm:presLayoutVars>
          <dgm:bulletEnabled val="1"/>
        </dgm:presLayoutVars>
      </dgm:prSet>
      <dgm:spPr>
        <a:ln>
          <a:solidFill>
            <a:srgbClr val="F5BD47"/>
          </a:solidFill>
        </a:ln>
      </dgm:spPr>
    </dgm:pt>
    <dgm:pt modelId="{9F654B94-6A26-4553-861C-078F0CBF5CFB}" type="pres">
      <dgm:prSet presAssocID="{3DB6B199-41D1-454D-828A-267374A39CB4}" presName="spaceBetweenRectangles" presStyleCnt="0"/>
      <dgm:spPr/>
    </dgm:pt>
    <dgm:pt modelId="{E99A5F25-611F-4C83-AB7F-03ED24B5527C}" type="pres">
      <dgm:prSet presAssocID="{A1CAB772-E2F1-419D-8146-1150925CC089}" presName="parentLin" presStyleCnt="0"/>
      <dgm:spPr/>
    </dgm:pt>
    <dgm:pt modelId="{08CFE727-EFE9-46E8-8F03-2865BFF65286}" type="pres">
      <dgm:prSet presAssocID="{A1CAB772-E2F1-419D-8146-1150925CC089}" presName="parentLeftMargin" presStyleLbl="node1" presStyleIdx="2" presStyleCnt="5"/>
      <dgm:spPr/>
      <dgm:t>
        <a:bodyPr/>
        <a:lstStyle/>
        <a:p>
          <a:endParaRPr lang="en-US"/>
        </a:p>
      </dgm:t>
    </dgm:pt>
    <dgm:pt modelId="{AD64DA5E-B6E0-4CFF-9DF0-ACE885DFB126}" type="pres">
      <dgm:prSet presAssocID="{A1CAB772-E2F1-419D-8146-1150925CC089}" presName="parentText" presStyleLbl="node1" presStyleIdx="3" presStyleCnt="5" custScaleX="142857" custScaleY="97411" custLinFactNeighborY="-6848">
        <dgm:presLayoutVars>
          <dgm:chMax val="0"/>
          <dgm:bulletEnabled val="1"/>
        </dgm:presLayoutVars>
      </dgm:prSet>
      <dgm:spPr/>
      <dgm:t>
        <a:bodyPr/>
        <a:lstStyle/>
        <a:p>
          <a:endParaRPr lang="en-US"/>
        </a:p>
      </dgm:t>
    </dgm:pt>
    <dgm:pt modelId="{D2BFFA4C-15B2-47AA-AAB6-CED02D2180F2}" type="pres">
      <dgm:prSet presAssocID="{A1CAB772-E2F1-419D-8146-1150925CC089}" presName="negativeSpace" presStyleCnt="0"/>
      <dgm:spPr/>
    </dgm:pt>
    <dgm:pt modelId="{97A7A567-1B98-46F2-84C9-56648194AF9E}" type="pres">
      <dgm:prSet presAssocID="{A1CAB772-E2F1-419D-8146-1150925CC089}" presName="childText" presStyleLbl="conFgAcc1" presStyleIdx="3" presStyleCnt="5" custScaleX="80756" custLinFactY="-4649" custLinFactNeighborY="-100000">
        <dgm:presLayoutVars>
          <dgm:bulletEnabled val="1"/>
        </dgm:presLayoutVars>
      </dgm:prSet>
      <dgm:spPr>
        <a:ln>
          <a:solidFill>
            <a:srgbClr val="F5BD47"/>
          </a:solidFill>
        </a:ln>
      </dgm:spPr>
    </dgm:pt>
    <dgm:pt modelId="{0FBFD1BF-C4D8-4C3B-BF61-70294BB89826}" type="pres">
      <dgm:prSet presAssocID="{429891C8-7C88-4364-A374-E9DC445B381B}" presName="spaceBetweenRectangles" presStyleCnt="0"/>
      <dgm:spPr/>
    </dgm:pt>
    <dgm:pt modelId="{2F6B149E-EA90-4DB1-97BA-32623874B4B9}" type="pres">
      <dgm:prSet presAssocID="{C18B8768-4CF2-4F2D-86C0-240514E52777}" presName="parentLin" presStyleCnt="0"/>
      <dgm:spPr/>
    </dgm:pt>
    <dgm:pt modelId="{7B941C3B-451C-483E-B7D8-64D4ADE60DB6}" type="pres">
      <dgm:prSet presAssocID="{C18B8768-4CF2-4F2D-86C0-240514E52777}" presName="parentLeftMargin" presStyleLbl="node1" presStyleIdx="3" presStyleCnt="5"/>
      <dgm:spPr/>
      <dgm:t>
        <a:bodyPr/>
        <a:lstStyle/>
        <a:p>
          <a:endParaRPr lang="en-US"/>
        </a:p>
      </dgm:t>
    </dgm:pt>
    <dgm:pt modelId="{8B4C681F-0F0B-440B-BEAF-2D531179A564}" type="pres">
      <dgm:prSet presAssocID="{C18B8768-4CF2-4F2D-86C0-240514E52777}" presName="parentText" presStyleLbl="node1" presStyleIdx="4" presStyleCnt="5" custScaleX="142857" custScaleY="111691" custLinFactNeighborY="-13696">
        <dgm:presLayoutVars>
          <dgm:chMax val="0"/>
          <dgm:bulletEnabled val="1"/>
        </dgm:presLayoutVars>
      </dgm:prSet>
      <dgm:spPr/>
      <dgm:t>
        <a:bodyPr/>
        <a:lstStyle/>
        <a:p>
          <a:endParaRPr lang="en-US"/>
        </a:p>
      </dgm:t>
    </dgm:pt>
    <dgm:pt modelId="{BB674ECA-BAE1-45D9-B93B-0306B3575B24}" type="pres">
      <dgm:prSet presAssocID="{C18B8768-4CF2-4F2D-86C0-240514E52777}" presName="negativeSpace" presStyleCnt="0"/>
      <dgm:spPr/>
    </dgm:pt>
    <dgm:pt modelId="{1B800605-97B6-4986-ADF7-2F1B5247C747}" type="pres">
      <dgm:prSet presAssocID="{C18B8768-4CF2-4F2D-86C0-240514E52777}" presName="childText" presStyleLbl="conFgAcc1" presStyleIdx="4" presStyleCnt="5" custScaleX="80756" custLinFactNeighborY="-58225">
        <dgm:presLayoutVars>
          <dgm:bulletEnabled val="1"/>
        </dgm:presLayoutVars>
      </dgm:prSet>
      <dgm:spPr>
        <a:ln>
          <a:solidFill>
            <a:srgbClr val="F5BD47"/>
          </a:solidFill>
        </a:ln>
      </dgm:spPr>
    </dgm:pt>
  </dgm:ptLst>
  <dgm:cxnLst>
    <dgm:cxn modelId="{47D1DA0B-58DA-4879-9225-EEB1BFBAA66B}" type="presOf" srcId="{C18B8768-4CF2-4F2D-86C0-240514E52777}" destId="{7B941C3B-451C-483E-B7D8-64D4ADE60DB6}" srcOrd="0" destOrd="0" presId="urn:microsoft.com/office/officeart/2005/8/layout/list1"/>
    <dgm:cxn modelId="{9A6779B9-10AA-4F84-91E6-92E32869111E}" type="presOf" srcId="{70455CF6-FC14-4A90-B323-5C3AAD48BC9D}" destId="{837BBDE0-F0C7-4CB8-A22D-4E8E17755EC7}" srcOrd="0" destOrd="0" presId="urn:microsoft.com/office/officeart/2005/8/layout/list1"/>
    <dgm:cxn modelId="{972A88B7-E703-4253-B16F-70839454E0B7}" type="presOf" srcId="{ECD6F3C4-834F-4878-9715-19E27222AE1E}" destId="{958E6C81-F3B2-486C-88A6-46BA12D226C4}" srcOrd="0" destOrd="0" presId="urn:microsoft.com/office/officeart/2005/8/layout/list1"/>
    <dgm:cxn modelId="{FA4AAB0C-9580-4567-A36D-E5EF05DDE96D}" type="presOf" srcId="{94D3129B-2BD7-41CC-92EE-AA95220E01BA}" destId="{CAD42E5E-7B43-4C14-BA8B-982E0D0E2B93}" srcOrd="1" destOrd="0" presId="urn:microsoft.com/office/officeart/2005/8/layout/list1"/>
    <dgm:cxn modelId="{ECECAD77-8CE6-44DD-90F3-12688A1D7B0B}" srcId="{0068FFA7-709B-4A78-840A-8D2450C42F87}" destId="{ECD6F3C4-834F-4878-9715-19E27222AE1E}" srcOrd="0" destOrd="0" parTransId="{B8669269-3AC5-4950-85FB-1D016767AA87}" sibTransId="{CCCBAE5D-7691-45DC-A08B-912BDF5A9E1D}"/>
    <dgm:cxn modelId="{5DCE0A25-5EA6-4C03-A88E-F32790972F53}" type="presOf" srcId="{70455CF6-FC14-4A90-B323-5C3AAD48BC9D}" destId="{A3D9C67D-EFB3-40D8-9BC1-07B3667F6D71}" srcOrd="1" destOrd="0" presId="urn:microsoft.com/office/officeart/2005/8/layout/list1"/>
    <dgm:cxn modelId="{9C965625-66D0-4D33-A5D4-3454AB76562F}" type="presOf" srcId="{0068FFA7-709B-4A78-840A-8D2450C42F87}" destId="{86E45149-63E1-428E-8FEF-4B54BA2A3A08}" srcOrd="0" destOrd="0" presId="urn:microsoft.com/office/officeart/2005/8/layout/list1"/>
    <dgm:cxn modelId="{B65B4F01-1483-475F-906B-7AECFA621697}" type="presOf" srcId="{ECD6F3C4-834F-4878-9715-19E27222AE1E}" destId="{4BB03DD6-2ECE-4EB3-9808-A9F4BCABA9F8}" srcOrd="1" destOrd="0" presId="urn:microsoft.com/office/officeart/2005/8/layout/list1"/>
    <dgm:cxn modelId="{1E7E4F7C-64AB-4005-9EB3-24F619D8E86D}" type="presOf" srcId="{C18B8768-4CF2-4F2D-86C0-240514E52777}" destId="{8B4C681F-0F0B-440B-BEAF-2D531179A564}" srcOrd="1" destOrd="0" presId="urn:microsoft.com/office/officeart/2005/8/layout/list1"/>
    <dgm:cxn modelId="{3F3892EC-5DD3-495A-97B2-89F1323AABE6}" type="presOf" srcId="{A1CAB772-E2F1-419D-8146-1150925CC089}" destId="{08CFE727-EFE9-46E8-8F03-2865BFF65286}" srcOrd="0" destOrd="0" presId="urn:microsoft.com/office/officeart/2005/8/layout/list1"/>
    <dgm:cxn modelId="{25AE9589-2D6D-472F-AE48-75319AF84A2A}" type="presOf" srcId="{94D3129B-2BD7-41CC-92EE-AA95220E01BA}" destId="{951B8C95-0C26-45E8-A599-A3BB3696F819}" srcOrd="0" destOrd="0" presId="urn:microsoft.com/office/officeart/2005/8/layout/list1"/>
    <dgm:cxn modelId="{DAB41AEE-BBDB-4445-BFF4-4566EA0B5212}" srcId="{0068FFA7-709B-4A78-840A-8D2450C42F87}" destId="{70455CF6-FC14-4A90-B323-5C3AAD48BC9D}" srcOrd="2" destOrd="0" parTransId="{5E6006C8-0AFB-40CB-85B6-8C2135A8F3F9}" sibTransId="{3DB6B199-41D1-454D-828A-267374A39CB4}"/>
    <dgm:cxn modelId="{C2208066-2C23-47E1-BF18-C68CE09CFE43}" srcId="{0068FFA7-709B-4A78-840A-8D2450C42F87}" destId="{C18B8768-4CF2-4F2D-86C0-240514E52777}" srcOrd="4" destOrd="0" parTransId="{9FFE3FF1-025D-4096-8CA2-3BA6B191CFED}" sibTransId="{30A4DD55-A348-42DF-A4B0-A1AF6C7047B8}"/>
    <dgm:cxn modelId="{7D3846D0-ABB9-4AAA-8724-8EF147CF9A58}" srcId="{0068FFA7-709B-4A78-840A-8D2450C42F87}" destId="{A1CAB772-E2F1-419D-8146-1150925CC089}" srcOrd="3" destOrd="0" parTransId="{A0CDD142-90AC-4D92-876F-A27547471D9F}" sibTransId="{429891C8-7C88-4364-A374-E9DC445B381B}"/>
    <dgm:cxn modelId="{DC5D4ED3-62E7-46E5-9D3A-0AAFFB5F2BBC}" type="presOf" srcId="{A1CAB772-E2F1-419D-8146-1150925CC089}" destId="{AD64DA5E-B6E0-4CFF-9DF0-ACE885DFB126}" srcOrd="1" destOrd="0" presId="urn:microsoft.com/office/officeart/2005/8/layout/list1"/>
    <dgm:cxn modelId="{272FC76D-1259-462B-B445-E366FC517DA2}" srcId="{0068FFA7-709B-4A78-840A-8D2450C42F87}" destId="{94D3129B-2BD7-41CC-92EE-AA95220E01BA}" srcOrd="1" destOrd="0" parTransId="{7EC90212-DE16-4DFE-9BF4-0FEE428053D2}" sibTransId="{C6A6666F-927B-4FDF-9090-56FF3F595747}"/>
    <dgm:cxn modelId="{D15BA70B-83A6-4B5A-A64E-F74F40D0E75C}" type="presParOf" srcId="{86E45149-63E1-428E-8FEF-4B54BA2A3A08}" destId="{AFD6E0AB-5A23-4D49-8548-C83A7CFA2DBB}" srcOrd="0" destOrd="0" presId="urn:microsoft.com/office/officeart/2005/8/layout/list1"/>
    <dgm:cxn modelId="{814DC1CC-E356-4DC8-9E96-0F2AFAFD6352}" type="presParOf" srcId="{AFD6E0AB-5A23-4D49-8548-C83A7CFA2DBB}" destId="{958E6C81-F3B2-486C-88A6-46BA12D226C4}" srcOrd="0" destOrd="0" presId="urn:microsoft.com/office/officeart/2005/8/layout/list1"/>
    <dgm:cxn modelId="{CD6B15B7-B4CF-4F6E-A807-8B538B9DD575}" type="presParOf" srcId="{AFD6E0AB-5A23-4D49-8548-C83A7CFA2DBB}" destId="{4BB03DD6-2ECE-4EB3-9808-A9F4BCABA9F8}" srcOrd="1" destOrd="0" presId="urn:microsoft.com/office/officeart/2005/8/layout/list1"/>
    <dgm:cxn modelId="{594D1881-C963-4AD2-88F6-BE9D34E8ED93}" type="presParOf" srcId="{86E45149-63E1-428E-8FEF-4B54BA2A3A08}" destId="{0FA28B44-4F5F-4B9C-A73E-E9106BFA3FF4}" srcOrd="1" destOrd="0" presId="urn:microsoft.com/office/officeart/2005/8/layout/list1"/>
    <dgm:cxn modelId="{57CC2E86-F4FA-4EF8-B237-DD173A40B366}" type="presParOf" srcId="{86E45149-63E1-428E-8FEF-4B54BA2A3A08}" destId="{6FFFD4D1-2A84-47E2-8C76-BB3390D6F54B}" srcOrd="2" destOrd="0" presId="urn:microsoft.com/office/officeart/2005/8/layout/list1"/>
    <dgm:cxn modelId="{90FA1A9D-27FD-4C99-8290-2627C025FAF2}" type="presParOf" srcId="{86E45149-63E1-428E-8FEF-4B54BA2A3A08}" destId="{D7363EFA-B534-42C6-821F-FCB07590DEA9}" srcOrd="3" destOrd="0" presId="urn:microsoft.com/office/officeart/2005/8/layout/list1"/>
    <dgm:cxn modelId="{5B74BA33-2D06-4D33-8D3B-871DDAAA6F7A}" type="presParOf" srcId="{86E45149-63E1-428E-8FEF-4B54BA2A3A08}" destId="{21BD4F38-E5CF-40A7-9CFE-79718CF3C6F0}" srcOrd="4" destOrd="0" presId="urn:microsoft.com/office/officeart/2005/8/layout/list1"/>
    <dgm:cxn modelId="{E74DF018-FE14-42C9-90FD-480EBB48B2CA}" type="presParOf" srcId="{21BD4F38-E5CF-40A7-9CFE-79718CF3C6F0}" destId="{951B8C95-0C26-45E8-A599-A3BB3696F819}" srcOrd="0" destOrd="0" presId="urn:microsoft.com/office/officeart/2005/8/layout/list1"/>
    <dgm:cxn modelId="{FCB73B08-263D-467A-A459-CDD0FAB135D6}" type="presParOf" srcId="{21BD4F38-E5CF-40A7-9CFE-79718CF3C6F0}" destId="{CAD42E5E-7B43-4C14-BA8B-982E0D0E2B93}" srcOrd="1" destOrd="0" presId="urn:microsoft.com/office/officeart/2005/8/layout/list1"/>
    <dgm:cxn modelId="{2EBE241B-6B74-47A1-8B4A-1C0CEA7FEE20}" type="presParOf" srcId="{86E45149-63E1-428E-8FEF-4B54BA2A3A08}" destId="{DEB55ED3-51C2-45C8-8C2B-68A77A590304}" srcOrd="5" destOrd="0" presId="urn:microsoft.com/office/officeart/2005/8/layout/list1"/>
    <dgm:cxn modelId="{7F3BA4DB-D351-416B-9A47-AF822A25B535}" type="presParOf" srcId="{86E45149-63E1-428E-8FEF-4B54BA2A3A08}" destId="{E66E0865-CD25-4832-B33F-E63454700A54}" srcOrd="6" destOrd="0" presId="urn:microsoft.com/office/officeart/2005/8/layout/list1"/>
    <dgm:cxn modelId="{87770841-0327-46BC-916A-7468C801C696}" type="presParOf" srcId="{86E45149-63E1-428E-8FEF-4B54BA2A3A08}" destId="{EBC33D58-958F-4737-B7C6-B19F6918D39C}" srcOrd="7" destOrd="0" presId="urn:microsoft.com/office/officeart/2005/8/layout/list1"/>
    <dgm:cxn modelId="{61E81394-9327-4762-BCA8-8212F20B1011}" type="presParOf" srcId="{86E45149-63E1-428E-8FEF-4B54BA2A3A08}" destId="{CA4A7C20-0E8A-4E73-B792-54758B2B700B}" srcOrd="8" destOrd="0" presId="urn:microsoft.com/office/officeart/2005/8/layout/list1"/>
    <dgm:cxn modelId="{088FE432-9BA0-47AC-A861-221E3E2C89A9}" type="presParOf" srcId="{CA4A7C20-0E8A-4E73-B792-54758B2B700B}" destId="{837BBDE0-F0C7-4CB8-A22D-4E8E17755EC7}" srcOrd="0" destOrd="0" presId="urn:microsoft.com/office/officeart/2005/8/layout/list1"/>
    <dgm:cxn modelId="{2EEDA2A8-B3A4-47E7-9B6C-9BD9007D9A8A}" type="presParOf" srcId="{CA4A7C20-0E8A-4E73-B792-54758B2B700B}" destId="{A3D9C67D-EFB3-40D8-9BC1-07B3667F6D71}" srcOrd="1" destOrd="0" presId="urn:microsoft.com/office/officeart/2005/8/layout/list1"/>
    <dgm:cxn modelId="{99BE356E-A172-4CEA-88F7-404FC5C75201}" type="presParOf" srcId="{86E45149-63E1-428E-8FEF-4B54BA2A3A08}" destId="{605EA0E8-814F-45F8-9FCF-B934E71D0E32}" srcOrd="9" destOrd="0" presId="urn:microsoft.com/office/officeart/2005/8/layout/list1"/>
    <dgm:cxn modelId="{D60FD0DC-90DA-440E-9502-ABDB4C9329A0}" type="presParOf" srcId="{86E45149-63E1-428E-8FEF-4B54BA2A3A08}" destId="{CE09DD36-E291-4DD6-B37F-3453700826D9}" srcOrd="10" destOrd="0" presId="urn:microsoft.com/office/officeart/2005/8/layout/list1"/>
    <dgm:cxn modelId="{9C59C7B6-DCD9-4248-B3B2-F2503538C3C0}" type="presParOf" srcId="{86E45149-63E1-428E-8FEF-4B54BA2A3A08}" destId="{9F654B94-6A26-4553-861C-078F0CBF5CFB}" srcOrd="11" destOrd="0" presId="urn:microsoft.com/office/officeart/2005/8/layout/list1"/>
    <dgm:cxn modelId="{8CE7F765-9A56-4138-9D42-29FE46674730}" type="presParOf" srcId="{86E45149-63E1-428E-8FEF-4B54BA2A3A08}" destId="{E99A5F25-611F-4C83-AB7F-03ED24B5527C}" srcOrd="12" destOrd="0" presId="urn:microsoft.com/office/officeart/2005/8/layout/list1"/>
    <dgm:cxn modelId="{9E9046E3-5B1C-4C27-BC1F-E961C1A86BBA}" type="presParOf" srcId="{E99A5F25-611F-4C83-AB7F-03ED24B5527C}" destId="{08CFE727-EFE9-46E8-8F03-2865BFF65286}" srcOrd="0" destOrd="0" presId="urn:microsoft.com/office/officeart/2005/8/layout/list1"/>
    <dgm:cxn modelId="{E662B64A-C555-49D2-9AEA-0B1A5F8BF2F0}" type="presParOf" srcId="{E99A5F25-611F-4C83-AB7F-03ED24B5527C}" destId="{AD64DA5E-B6E0-4CFF-9DF0-ACE885DFB126}" srcOrd="1" destOrd="0" presId="urn:microsoft.com/office/officeart/2005/8/layout/list1"/>
    <dgm:cxn modelId="{1455CF88-0B89-42D9-99C2-BD1550D24EC0}" type="presParOf" srcId="{86E45149-63E1-428E-8FEF-4B54BA2A3A08}" destId="{D2BFFA4C-15B2-47AA-AAB6-CED02D2180F2}" srcOrd="13" destOrd="0" presId="urn:microsoft.com/office/officeart/2005/8/layout/list1"/>
    <dgm:cxn modelId="{E2C24CDC-5C54-47DF-B88E-20BA0E7D93C4}" type="presParOf" srcId="{86E45149-63E1-428E-8FEF-4B54BA2A3A08}" destId="{97A7A567-1B98-46F2-84C9-56648194AF9E}" srcOrd="14" destOrd="0" presId="urn:microsoft.com/office/officeart/2005/8/layout/list1"/>
    <dgm:cxn modelId="{03272C0F-9111-4D50-8943-EF98CAEDD644}" type="presParOf" srcId="{86E45149-63E1-428E-8FEF-4B54BA2A3A08}" destId="{0FBFD1BF-C4D8-4C3B-BF61-70294BB89826}" srcOrd="15" destOrd="0" presId="urn:microsoft.com/office/officeart/2005/8/layout/list1"/>
    <dgm:cxn modelId="{23E43001-3AAA-4831-9408-B1A667CBBF42}" type="presParOf" srcId="{86E45149-63E1-428E-8FEF-4B54BA2A3A08}" destId="{2F6B149E-EA90-4DB1-97BA-32623874B4B9}" srcOrd="16" destOrd="0" presId="urn:microsoft.com/office/officeart/2005/8/layout/list1"/>
    <dgm:cxn modelId="{138D465E-E0C9-477A-91A1-63E147330129}" type="presParOf" srcId="{2F6B149E-EA90-4DB1-97BA-32623874B4B9}" destId="{7B941C3B-451C-483E-B7D8-64D4ADE60DB6}" srcOrd="0" destOrd="0" presId="urn:microsoft.com/office/officeart/2005/8/layout/list1"/>
    <dgm:cxn modelId="{544F8DC7-7D0B-4229-980E-A1BE61657790}" type="presParOf" srcId="{2F6B149E-EA90-4DB1-97BA-32623874B4B9}" destId="{8B4C681F-0F0B-440B-BEAF-2D531179A564}" srcOrd="1" destOrd="0" presId="urn:microsoft.com/office/officeart/2005/8/layout/list1"/>
    <dgm:cxn modelId="{5FC34F12-3766-4B44-9180-96DB22FCD7AF}" type="presParOf" srcId="{86E45149-63E1-428E-8FEF-4B54BA2A3A08}" destId="{BB674ECA-BAE1-45D9-B93B-0306B3575B24}" srcOrd="17" destOrd="0" presId="urn:microsoft.com/office/officeart/2005/8/layout/list1"/>
    <dgm:cxn modelId="{50BCCE76-780E-4C39-8827-3C9912096448}" type="presParOf" srcId="{86E45149-63E1-428E-8FEF-4B54BA2A3A08}" destId="{1B800605-97B6-4986-ADF7-2F1B5247C747}" srcOrd="18"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86C04CC-ED82-4A60-9E65-95F40341AF9D}" type="doc">
      <dgm:prSet loTypeId="urn:microsoft.com/office/officeart/2005/8/layout/hList6" loCatId="list" qsTypeId="urn:microsoft.com/office/officeart/2005/8/quickstyle/3d2" qsCatId="3D" csTypeId="urn:microsoft.com/office/officeart/2005/8/colors/accent1_2" csCatId="accent1" phldr="1"/>
      <dgm:spPr/>
      <dgm:t>
        <a:bodyPr/>
        <a:lstStyle/>
        <a:p>
          <a:endParaRPr lang="en-GB"/>
        </a:p>
      </dgm:t>
    </dgm:pt>
    <dgm:pt modelId="{1D092A42-0736-4514-9143-2E2DA9D29EBD}">
      <dgm:prSet phldrT="[Text]"/>
      <dgm:spPr>
        <a:solidFill>
          <a:srgbClr val="005F71"/>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dgm:spPr>
      <dgm:t>
        <a:bodyPr/>
        <a:lstStyle/>
        <a:p>
          <a:pPr algn="ctr"/>
          <a:r>
            <a:rPr lang="en-US" altLang="fr-FR" dirty="0">
              <a:solidFill>
                <a:sysClr val="window" lastClr="FFFFFF"/>
              </a:solidFill>
              <a:latin typeface="+mn-lt"/>
              <a:ea typeface="+mn-ea"/>
              <a:cs typeface="Arial" panose="020B0604020202020204" pitchFamily="34" charset="0"/>
            </a:rPr>
            <a:t>Zonta International strives to promote and protect the human rights of all women and girls and to reduce violence against women.</a:t>
          </a:r>
          <a:endParaRPr lang="en-GB" dirty="0">
            <a:solidFill>
              <a:sysClr val="window" lastClr="FFFFFF"/>
            </a:solidFill>
            <a:latin typeface="+mn-lt"/>
            <a:ea typeface="+mn-ea"/>
            <a:cs typeface="+mn-cs"/>
          </a:endParaRPr>
        </a:p>
      </dgm:t>
    </dgm:pt>
    <dgm:pt modelId="{389D84E0-7C88-4DBF-A718-EAA61AB14BC5}" type="parTrans" cxnId="{7623CFF3-9420-45F8-9723-14313CA068F9}">
      <dgm:prSet/>
      <dgm:spPr/>
      <dgm:t>
        <a:bodyPr/>
        <a:lstStyle/>
        <a:p>
          <a:pPr algn="ctr"/>
          <a:endParaRPr lang="en-GB"/>
        </a:p>
      </dgm:t>
    </dgm:pt>
    <dgm:pt modelId="{40DAF966-9217-4984-B1CB-22B4CF7D66A8}" type="sibTrans" cxnId="{7623CFF3-9420-45F8-9723-14313CA068F9}">
      <dgm:prSet/>
      <dgm:spPr/>
      <dgm:t>
        <a:bodyPr/>
        <a:lstStyle/>
        <a:p>
          <a:pPr algn="ctr"/>
          <a:endParaRPr lang="en-GB"/>
        </a:p>
      </dgm:t>
    </dgm:pt>
    <dgm:pt modelId="{2FF52673-1E7E-4154-8700-141F9695CEDA}">
      <dgm:prSet phldrT="[Text]"/>
      <dgm:spPr>
        <a:solidFill>
          <a:srgbClr val="005F71"/>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dgm:spPr>
      <dgm:t>
        <a:bodyPr/>
        <a:lstStyle/>
        <a:p>
          <a:pPr algn="ctr"/>
          <a:r>
            <a:rPr lang="en-US" altLang="fr-FR" dirty="0">
              <a:solidFill>
                <a:sysClr val="window" lastClr="FFFFFF"/>
              </a:solidFill>
              <a:latin typeface="+mn-lt"/>
              <a:ea typeface="+mn-ea"/>
              <a:cs typeface="Times New Roman" panose="02020603050405020304" pitchFamily="18" charset="0"/>
            </a:rPr>
            <a:t>Whether in Europe or anywhere else in the world</a:t>
          </a:r>
          <a:r>
            <a:rPr lang="en-GB" altLang="fr-FR" dirty="0">
              <a:solidFill>
                <a:sysClr val="window" lastClr="FFFFFF"/>
              </a:solidFill>
              <a:latin typeface="+mn-lt"/>
              <a:ea typeface="+mn-ea"/>
              <a:cs typeface="Times New Roman" panose="02020603050405020304" pitchFamily="18" charset="0"/>
            </a:rPr>
            <a:t>, </a:t>
          </a:r>
          <a:r>
            <a:rPr lang="en-GB" altLang="fr-FR" dirty="0" err="1">
              <a:solidFill>
                <a:sysClr val="window" lastClr="FFFFFF"/>
              </a:solidFill>
              <a:latin typeface="+mn-lt"/>
              <a:ea typeface="+mn-ea"/>
              <a:cs typeface="Times New Roman" panose="02020603050405020304" pitchFamily="18" charset="0"/>
            </a:rPr>
            <a:t>Zontians</a:t>
          </a:r>
          <a:r>
            <a:rPr lang="en-GB" altLang="fr-FR" dirty="0">
              <a:solidFill>
                <a:sysClr val="window" lastClr="FFFFFF"/>
              </a:solidFill>
              <a:latin typeface="+mn-lt"/>
              <a:ea typeface="+mn-ea"/>
              <a:cs typeface="Times New Roman" panose="02020603050405020304" pitchFamily="18" charset="0"/>
            </a:rPr>
            <a:t> can use the Anti-Trafficking Convention as a tool for advocacy. </a:t>
          </a:r>
          <a:endParaRPr lang="en-GB" dirty="0">
            <a:solidFill>
              <a:sysClr val="window" lastClr="FFFFFF"/>
            </a:solidFill>
            <a:latin typeface="+mn-lt"/>
            <a:ea typeface="+mn-ea"/>
            <a:cs typeface="+mn-cs"/>
          </a:endParaRPr>
        </a:p>
      </dgm:t>
    </dgm:pt>
    <dgm:pt modelId="{BCEBAC3E-3843-4E6A-87B6-234B4C3D4855}" type="parTrans" cxnId="{242324BB-B112-4E70-992A-1411AEEAC060}">
      <dgm:prSet/>
      <dgm:spPr/>
      <dgm:t>
        <a:bodyPr/>
        <a:lstStyle/>
        <a:p>
          <a:pPr algn="ctr"/>
          <a:endParaRPr lang="en-GB"/>
        </a:p>
      </dgm:t>
    </dgm:pt>
    <dgm:pt modelId="{7345C59C-9725-4523-9678-9B2B1BAA7FC5}" type="sibTrans" cxnId="{242324BB-B112-4E70-992A-1411AEEAC060}">
      <dgm:prSet/>
      <dgm:spPr/>
      <dgm:t>
        <a:bodyPr/>
        <a:lstStyle/>
        <a:p>
          <a:pPr algn="ctr"/>
          <a:endParaRPr lang="en-GB"/>
        </a:p>
      </dgm:t>
    </dgm:pt>
    <dgm:pt modelId="{5ADC5FFD-F3B7-483D-B847-587029B854DB}">
      <dgm:prSet phldrT="[Text]"/>
      <dgm:spPr>
        <a:solidFill>
          <a:srgbClr val="005F71"/>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dgm:spPr>
      <dgm:t>
        <a:bodyPr/>
        <a:lstStyle/>
        <a:p>
          <a:pPr algn="ctr"/>
          <a:r>
            <a:rPr lang="en-US" altLang="fr-FR" b="0" dirty="0">
              <a:latin typeface="+mn-lt"/>
              <a:ea typeface="Calibri" panose="020F0502020204030204" pitchFamily="34" charset="0"/>
              <a:cs typeface="Arial" panose="020B0604020202020204" pitchFamily="34" charset="0"/>
            </a:rPr>
            <a:t>The Anti-Trafficking Convention will give more strength to Zonta Says NO to Violence against Women activities  combatting trafficking in human beings.</a:t>
          </a:r>
          <a:endParaRPr lang="en-GB" b="0" dirty="0">
            <a:solidFill>
              <a:sysClr val="window" lastClr="FFFFFF"/>
            </a:solidFill>
            <a:latin typeface="+mn-lt"/>
            <a:ea typeface="+mn-ea"/>
            <a:cs typeface="+mn-cs"/>
          </a:endParaRPr>
        </a:p>
      </dgm:t>
    </dgm:pt>
    <dgm:pt modelId="{D64CD87C-025C-4A90-93D1-79D559A87799}" type="parTrans" cxnId="{0E7BF486-66F4-4B79-B582-D10A32B06D00}">
      <dgm:prSet/>
      <dgm:spPr/>
      <dgm:t>
        <a:bodyPr/>
        <a:lstStyle/>
        <a:p>
          <a:pPr algn="ctr"/>
          <a:endParaRPr lang="en-GB"/>
        </a:p>
      </dgm:t>
    </dgm:pt>
    <dgm:pt modelId="{C22E4348-17B6-4E29-8F6C-3C5EF573B6A9}" type="sibTrans" cxnId="{0E7BF486-66F4-4B79-B582-D10A32B06D00}">
      <dgm:prSet/>
      <dgm:spPr/>
      <dgm:t>
        <a:bodyPr/>
        <a:lstStyle/>
        <a:p>
          <a:pPr algn="ctr"/>
          <a:endParaRPr lang="en-GB"/>
        </a:p>
      </dgm:t>
    </dgm:pt>
    <dgm:pt modelId="{184D8819-F26F-40D4-B24F-359A5FFE480B}" type="pres">
      <dgm:prSet presAssocID="{986C04CC-ED82-4A60-9E65-95F40341AF9D}" presName="Name0" presStyleCnt="0">
        <dgm:presLayoutVars>
          <dgm:dir/>
          <dgm:resizeHandles val="exact"/>
        </dgm:presLayoutVars>
      </dgm:prSet>
      <dgm:spPr/>
      <dgm:t>
        <a:bodyPr/>
        <a:lstStyle/>
        <a:p>
          <a:endParaRPr lang="en-US"/>
        </a:p>
      </dgm:t>
    </dgm:pt>
    <dgm:pt modelId="{7FAD3E01-F5D7-461F-9A8A-4AEB2D1B1474}" type="pres">
      <dgm:prSet presAssocID="{1D092A42-0736-4514-9143-2E2DA9D29EBD}" presName="node" presStyleLbl="node1" presStyleIdx="0" presStyleCnt="3">
        <dgm:presLayoutVars>
          <dgm:bulletEnabled val="1"/>
        </dgm:presLayoutVars>
      </dgm:prSet>
      <dgm:spPr>
        <a:xfrm rot="16200000">
          <a:off x="-1063873" y="1064617"/>
          <a:ext cx="4064000" cy="1934765"/>
        </a:xfrm>
        <a:prstGeom prst="flowChartManualOperation">
          <a:avLst/>
        </a:prstGeom>
      </dgm:spPr>
      <dgm:t>
        <a:bodyPr/>
        <a:lstStyle/>
        <a:p>
          <a:endParaRPr lang="en-US"/>
        </a:p>
      </dgm:t>
    </dgm:pt>
    <dgm:pt modelId="{1C8D6ED8-5EBD-4F56-B7F1-AF531D7D696C}" type="pres">
      <dgm:prSet presAssocID="{40DAF966-9217-4984-B1CB-22B4CF7D66A8}" presName="sibTrans" presStyleCnt="0"/>
      <dgm:spPr/>
    </dgm:pt>
    <dgm:pt modelId="{0E1966E7-B897-45F2-B08E-CDA697C34A22}" type="pres">
      <dgm:prSet presAssocID="{2FF52673-1E7E-4154-8700-141F9695CEDA}" presName="node" presStyleLbl="node1" presStyleIdx="1" presStyleCnt="3">
        <dgm:presLayoutVars>
          <dgm:bulletEnabled val="1"/>
        </dgm:presLayoutVars>
      </dgm:prSet>
      <dgm:spPr>
        <a:xfrm rot="16200000">
          <a:off x="1016000" y="1064617"/>
          <a:ext cx="4064000" cy="1934765"/>
        </a:xfrm>
        <a:prstGeom prst="flowChartManualOperation">
          <a:avLst/>
        </a:prstGeom>
      </dgm:spPr>
      <dgm:t>
        <a:bodyPr/>
        <a:lstStyle/>
        <a:p>
          <a:endParaRPr lang="en-US"/>
        </a:p>
      </dgm:t>
    </dgm:pt>
    <dgm:pt modelId="{E74B6A76-DCB0-472E-925B-0D16E63976B9}" type="pres">
      <dgm:prSet presAssocID="{7345C59C-9725-4523-9678-9B2B1BAA7FC5}" presName="sibTrans" presStyleCnt="0"/>
      <dgm:spPr/>
    </dgm:pt>
    <dgm:pt modelId="{039EB27B-72D1-420B-9646-8B7D08CAD039}" type="pres">
      <dgm:prSet presAssocID="{5ADC5FFD-F3B7-483D-B847-587029B854DB}" presName="node" presStyleLbl="node1" presStyleIdx="2" presStyleCnt="3">
        <dgm:presLayoutVars>
          <dgm:bulletEnabled val="1"/>
        </dgm:presLayoutVars>
      </dgm:prSet>
      <dgm:spPr>
        <a:xfrm rot="16200000">
          <a:off x="3095873" y="1064617"/>
          <a:ext cx="4064000" cy="1934765"/>
        </a:xfrm>
        <a:prstGeom prst="flowChartManualOperation">
          <a:avLst/>
        </a:prstGeom>
      </dgm:spPr>
      <dgm:t>
        <a:bodyPr/>
        <a:lstStyle/>
        <a:p>
          <a:endParaRPr lang="en-US"/>
        </a:p>
      </dgm:t>
    </dgm:pt>
  </dgm:ptLst>
  <dgm:cxnLst>
    <dgm:cxn modelId="{2CB0F48C-E109-4AFB-88AF-79912FC4430A}" type="presOf" srcId="{1D092A42-0736-4514-9143-2E2DA9D29EBD}" destId="{7FAD3E01-F5D7-461F-9A8A-4AEB2D1B1474}" srcOrd="0" destOrd="0" presId="urn:microsoft.com/office/officeart/2005/8/layout/hList6"/>
    <dgm:cxn modelId="{D22BBACE-B85D-43F0-ADA5-CCF43C99DB3D}" type="presOf" srcId="{5ADC5FFD-F3B7-483D-B847-587029B854DB}" destId="{039EB27B-72D1-420B-9646-8B7D08CAD039}" srcOrd="0" destOrd="0" presId="urn:microsoft.com/office/officeart/2005/8/layout/hList6"/>
    <dgm:cxn modelId="{5D0ED173-62BE-4AA7-8F0F-44ADBE1B6BBD}" type="presOf" srcId="{986C04CC-ED82-4A60-9E65-95F40341AF9D}" destId="{184D8819-F26F-40D4-B24F-359A5FFE480B}" srcOrd="0" destOrd="0" presId="urn:microsoft.com/office/officeart/2005/8/layout/hList6"/>
    <dgm:cxn modelId="{242324BB-B112-4E70-992A-1411AEEAC060}" srcId="{986C04CC-ED82-4A60-9E65-95F40341AF9D}" destId="{2FF52673-1E7E-4154-8700-141F9695CEDA}" srcOrd="1" destOrd="0" parTransId="{BCEBAC3E-3843-4E6A-87B6-234B4C3D4855}" sibTransId="{7345C59C-9725-4523-9678-9B2B1BAA7FC5}"/>
    <dgm:cxn modelId="{AF773047-FB7E-45BC-A186-62B9021676F3}" type="presOf" srcId="{2FF52673-1E7E-4154-8700-141F9695CEDA}" destId="{0E1966E7-B897-45F2-B08E-CDA697C34A22}" srcOrd="0" destOrd="0" presId="urn:microsoft.com/office/officeart/2005/8/layout/hList6"/>
    <dgm:cxn modelId="{0E7BF486-66F4-4B79-B582-D10A32B06D00}" srcId="{986C04CC-ED82-4A60-9E65-95F40341AF9D}" destId="{5ADC5FFD-F3B7-483D-B847-587029B854DB}" srcOrd="2" destOrd="0" parTransId="{D64CD87C-025C-4A90-93D1-79D559A87799}" sibTransId="{C22E4348-17B6-4E29-8F6C-3C5EF573B6A9}"/>
    <dgm:cxn modelId="{7623CFF3-9420-45F8-9723-14313CA068F9}" srcId="{986C04CC-ED82-4A60-9E65-95F40341AF9D}" destId="{1D092A42-0736-4514-9143-2E2DA9D29EBD}" srcOrd="0" destOrd="0" parTransId="{389D84E0-7C88-4DBF-A718-EAA61AB14BC5}" sibTransId="{40DAF966-9217-4984-B1CB-22B4CF7D66A8}"/>
    <dgm:cxn modelId="{896D5F61-708F-4976-BCF5-E9A4D64D7549}" type="presParOf" srcId="{184D8819-F26F-40D4-B24F-359A5FFE480B}" destId="{7FAD3E01-F5D7-461F-9A8A-4AEB2D1B1474}" srcOrd="0" destOrd="0" presId="urn:microsoft.com/office/officeart/2005/8/layout/hList6"/>
    <dgm:cxn modelId="{3DAB3E9A-1F2F-49A6-991E-750CD0F966B1}" type="presParOf" srcId="{184D8819-F26F-40D4-B24F-359A5FFE480B}" destId="{1C8D6ED8-5EBD-4F56-B7F1-AF531D7D696C}" srcOrd="1" destOrd="0" presId="urn:microsoft.com/office/officeart/2005/8/layout/hList6"/>
    <dgm:cxn modelId="{63657B76-DB41-4F5F-97A6-9FEF113F4653}" type="presParOf" srcId="{184D8819-F26F-40D4-B24F-359A5FFE480B}" destId="{0E1966E7-B897-45F2-B08E-CDA697C34A22}" srcOrd="2" destOrd="0" presId="urn:microsoft.com/office/officeart/2005/8/layout/hList6"/>
    <dgm:cxn modelId="{C65AAC07-9CA6-434D-9BAA-D447FCAEEAE2}" type="presParOf" srcId="{184D8819-F26F-40D4-B24F-359A5FFE480B}" destId="{E74B6A76-DCB0-472E-925B-0D16E63976B9}" srcOrd="3" destOrd="0" presId="urn:microsoft.com/office/officeart/2005/8/layout/hList6"/>
    <dgm:cxn modelId="{4D1CFB7B-3C93-4500-AEA1-6EE494F011DE}" type="presParOf" srcId="{184D8819-F26F-40D4-B24F-359A5FFE480B}" destId="{039EB27B-72D1-420B-9646-8B7D08CAD039}" srcOrd="4"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FFD4D1-2A84-47E2-8C76-BB3390D6F54B}">
      <dsp:nvSpPr>
        <dsp:cNvPr id="0" name=""/>
        <dsp:cNvSpPr/>
      </dsp:nvSpPr>
      <dsp:spPr>
        <a:xfrm>
          <a:off x="0" y="567305"/>
          <a:ext cx="5476710" cy="352800"/>
        </a:xfrm>
        <a:prstGeom prst="rect">
          <a:avLst/>
        </a:prstGeom>
        <a:solidFill>
          <a:schemeClr val="lt1">
            <a:alpha val="90000"/>
            <a:hueOff val="0"/>
            <a:satOff val="0"/>
            <a:lumOff val="0"/>
            <a:alphaOff val="0"/>
          </a:schemeClr>
        </a:solidFill>
        <a:ln w="25400" cap="flat" cmpd="sng" algn="ctr">
          <a:solidFill>
            <a:srgbClr val="F5BD47"/>
          </a:solidFill>
          <a:prstDash val="solid"/>
        </a:ln>
        <a:effectLst/>
      </dsp:spPr>
      <dsp:style>
        <a:lnRef idx="2">
          <a:scrgbClr r="0" g="0" b="0"/>
        </a:lnRef>
        <a:fillRef idx="1">
          <a:scrgbClr r="0" g="0" b="0"/>
        </a:fillRef>
        <a:effectRef idx="0">
          <a:scrgbClr r="0" g="0" b="0"/>
        </a:effectRef>
        <a:fontRef idx="minor"/>
      </dsp:style>
    </dsp:sp>
    <dsp:sp modelId="{4BB03DD6-2ECE-4EB3-9808-A9F4BCABA9F8}">
      <dsp:nvSpPr>
        <dsp:cNvPr id="0" name=""/>
        <dsp:cNvSpPr/>
      </dsp:nvSpPr>
      <dsp:spPr>
        <a:xfrm>
          <a:off x="339090" y="146329"/>
          <a:ext cx="6426603" cy="698368"/>
        </a:xfrm>
        <a:prstGeom prst="roundRect">
          <a:avLst/>
        </a:prstGeom>
        <a:solidFill>
          <a:srgbClr val="005F7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9435" tIns="0" rIns="179435" bIns="0" numCol="1" spcCol="1270" anchor="ctr" anchorCtr="0">
          <a:noAutofit/>
        </a:bodyPr>
        <a:lstStyle/>
        <a:p>
          <a:pPr lvl="0" algn="l" defTabSz="533400">
            <a:lnSpc>
              <a:spcPct val="90000"/>
            </a:lnSpc>
            <a:spcBef>
              <a:spcPct val="0"/>
            </a:spcBef>
            <a:spcAft>
              <a:spcPct val="35000"/>
            </a:spcAft>
          </a:pPr>
          <a:r>
            <a:rPr lang="en-US" sz="1200" kern="1200" noProof="0" dirty="0"/>
            <a:t>Worldwide, approximately 800,000 people are trafficked across borders annually. Victims from at least 127 countries are detected in 137 countries</a:t>
          </a:r>
          <a:r>
            <a:rPr lang="en-US" sz="1200" kern="1200" noProof="0" dirty="0" smtClean="0"/>
            <a:t>. 20 – 40 million people are in modern slavery today.  </a:t>
          </a:r>
          <a:endParaRPr lang="en-US" sz="1200" kern="1200" noProof="0" dirty="0"/>
        </a:p>
      </dsp:txBody>
      <dsp:txXfrm>
        <a:off x="373182" y="180421"/>
        <a:ext cx="6358419" cy="630184"/>
      </dsp:txXfrm>
    </dsp:sp>
    <dsp:sp modelId="{E66E0865-CD25-4832-B33F-E63454700A54}">
      <dsp:nvSpPr>
        <dsp:cNvPr id="0" name=""/>
        <dsp:cNvSpPr/>
      </dsp:nvSpPr>
      <dsp:spPr>
        <a:xfrm>
          <a:off x="0" y="1168716"/>
          <a:ext cx="5476710" cy="352800"/>
        </a:xfrm>
        <a:prstGeom prst="rect">
          <a:avLst/>
        </a:prstGeom>
        <a:solidFill>
          <a:schemeClr val="lt1">
            <a:alpha val="90000"/>
            <a:hueOff val="0"/>
            <a:satOff val="0"/>
            <a:lumOff val="0"/>
            <a:alphaOff val="0"/>
          </a:schemeClr>
        </a:solidFill>
        <a:ln w="25400" cap="flat" cmpd="sng" algn="ctr">
          <a:solidFill>
            <a:srgbClr val="F5BD47"/>
          </a:solidFill>
          <a:prstDash val="solid"/>
        </a:ln>
        <a:effectLst/>
      </dsp:spPr>
      <dsp:style>
        <a:lnRef idx="2">
          <a:scrgbClr r="0" g="0" b="0"/>
        </a:lnRef>
        <a:fillRef idx="1">
          <a:scrgbClr r="0" g="0" b="0"/>
        </a:fillRef>
        <a:effectRef idx="0">
          <a:scrgbClr r="0" g="0" b="0"/>
        </a:effectRef>
        <a:fontRef idx="minor"/>
      </dsp:style>
    </dsp:sp>
    <dsp:sp modelId="{CAD42E5E-7B43-4C14-BA8B-982E0D0E2B93}">
      <dsp:nvSpPr>
        <dsp:cNvPr id="0" name=""/>
        <dsp:cNvSpPr/>
      </dsp:nvSpPr>
      <dsp:spPr>
        <a:xfrm>
          <a:off x="322864" y="995705"/>
          <a:ext cx="6457273" cy="436266"/>
        </a:xfrm>
        <a:prstGeom prst="roundRect">
          <a:avLst/>
        </a:prstGeom>
        <a:solidFill>
          <a:srgbClr val="005F7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9435" tIns="0" rIns="179435" bIns="0" numCol="1" spcCol="1270" anchor="ctr" anchorCtr="0">
          <a:noAutofit/>
        </a:bodyPr>
        <a:lstStyle/>
        <a:p>
          <a:pPr lvl="0" algn="l" defTabSz="533400">
            <a:lnSpc>
              <a:spcPct val="90000"/>
            </a:lnSpc>
            <a:spcBef>
              <a:spcPct val="0"/>
            </a:spcBef>
            <a:spcAft>
              <a:spcPct val="35000"/>
            </a:spcAft>
          </a:pPr>
          <a:r>
            <a:rPr lang="en-US" sz="1200" kern="1200" noProof="0" dirty="0"/>
            <a:t>Worldwide, detected victims of trafficking are comprised of 49% women and 21% girls.</a:t>
          </a:r>
        </a:p>
      </dsp:txBody>
      <dsp:txXfrm>
        <a:off x="344161" y="1017002"/>
        <a:ext cx="6414679" cy="393672"/>
      </dsp:txXfrm>
    </dsp:sp>
    <dsp:sp modelId="{CE09DD36-E291-4DD6-B37F-3453700826D9}">
      <dsp:nvSpPr>
        <dsp:cNvPr id="0" name=""/>
        <dsp:cNvSpPr/>
      </dsp:nvSpPr>
      <dsp:spPr>
        <a:xfrm>
          <a:off x="0" y="1937049"/>
          <a:ext cx="5474743" cy="334221"/>
        </a:xfrm>
        <a:prstGeom prst="rect">
          <a:avLst/>
        </a:prstGeom>
        <a:solidFill>
          <a:schemeClr val="lt1">
            <a:alpha val="90000"/>
            <a:hueOff val="0"/>
            <a:satOff val="0"/>
            <a:lumOff val="0"/>
            <a:alphaOff val="0"/>
          </a:schemeClr>
        </a:solidFill>
        <a:ln w="25400" cap="flat" cmpd="sng" algn="ctr">
          <a:solidFill>
            <a:srgbClr val="F5BD47"/>
          </a:solidFill>
          <a:prstDash val="solid"/>
        </a:ln>
        <a:effectLst/>
      </dsp:spPr>
      <dsp:style>
        <a:lnRef idx="2">
          <a:scrgbClr r="0" g="0" b="0"/>
        </a:lnRef>
        <a:fillRef idx="1">
          <a:scrgbClr r="0" g="0" b="0"/>
        </a:fillRef>
        <a:effectRef idx="0">
          <a:scrgbClr r="0" g="0" b="0"/>
        </a:effectRef>
        <a:fontRef idx="minor"/>
      </dsp:style>
    </dsp:sp>
    <dsp:sp modelId="{A3D9C67D-EFB3-40D8-9BC1-07B3667F6D71}">
      <dsp:nvSpPr>
        <dsp:cNvPr id="0" name=""/>
        <dsp:cNvSpPr/>
      </dsp:nvSpPr>
      <dsp:spPr>
        <a:xfrm>
          <a:off x="322864" y="1625430"/>
          <a:ext cx="6457273" cy="518265"/>
        </a:xfrm>
        <a:prstGeom prst="roundRect">
          <a:avLst/>
        </a:prstGeom>
        <a:solidFill>
          <a:srgbClr val="005F7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9435" tIns="0" rIns="179435" bIns="0" numCol="1" spcCol="1270" anchor="ctr" anchorCtr="0">
          <a:noAutofit/>
        </a:bodyPr>
        <a:lstStyle/>
        <a:p>
          <a:pPr lvl="0" algn="l" defTabSz="533400">
            <a:lnSpc>
              <a:spcPct val="90000"/>
            </a:lnSpc>
            <a:spcBef>
              <a:spcPct val="0"/>
            </a:spcBef>
            <a:spcAft>
              <a:spcPct val="35000"/>
            </a:spcAft>
          </a:pPr>
          <a:r>
            <a:rPr lang="en-US" sz="1200" kern="1200" noProof="0" dirty="0"/>
            <a:t>Worldwide, 79% of female victims of trafficking are exploited for sexual purposes and 14% for forced labor. The</a:t>
          </a:r>
          <a:r>
            <a:rPr lang="en-US" sz="1200" kern="1200" baseline="0" noProof="0" dirty="0"/>
            <a:t> trafficking of girls under the age of 18 is increasing.</a:t>
          </a:r>
          <a:endParaRPr lang="en-US" sz="1200" kern="1200" noProof="0" dirty="0"/>
        </a:p>
      </dsp:txBody>
      <dsp:txXfrm>
        <a:off x="348164" y="1650730"/>
        <a:ext cx="6406673" cy="467665"/>
      </dsp:txXfrm>
    </dsp:sp>
    <dsp:sp modelId="{97A7A567-1B98-46F2-84C9-56648194AF9E}">
      <dsp:nvSpPr>
        <dsp:cNvPr id="0" name=""/>
        <dsp:cNvSpPr/>
      </dsp:nvSpPr>
      <dsp:spPr>
        <a:xfrm>
          <a:off x="0" y="2479117"/>
          <a:ext cx="5476710" cy="352800"/>
        </a:xfrm>
        <a:prstGeom prst="rect">
          <a:avLst/>
        </a:prstGeom>
        <a:solidFill>
          <a:schemeClr val="lt1">
            <a:alpha val="90000"/>
            <a:hueOff val="0"/>
            <a:satOff val="0"/>
            <a:lumOff val="0"/>
            <a:alphaOff val="0"/>
          </a:schemeClr>
        </a:solidFill>
        <a:ln w="25400" cap="flat" cmpd="sng" algn="ctr">
          <a:solidFill>
            <a:srgbClr val="F5BD47"/>
          </a:solidFill>
          <a:prstDash val="solid"/>
        </a:ln>
        <a:effectLst/>
      </dsp:spPr>
      <dsp:style>
        <a:lnRef idx="2">
          <a:scrgbClr r="0" g="0" b="0"/>
        </a:lnRef>
        <a:fillRef idx="1">
          <a:scrgbClr r="0" g="0" b="0"/>
        </a:fillRef>
        <a:effectRef idx="0">
          <a:scrgbClr r="0" g="0" b="0"/>
        </a:effectRef>
        <a:fontRef idx="minor"/>
      </dsp:style>
    </dsp:sp>
    <dsp:sp modelId="{AD64DA5E-B6E0-4CFF-9DF0-ACE885DFB126}">
      <dsp:nvSpPr>
        <dsp:cNvPr id="0" name=""/>
        <dsp:cNvSpPr/>
      </dsp:nvSpPr>
      <dsp:spPr>
        <a:xfrm>
          <a:off x="322864" y="2346877"/>
          <a:ext cx="6457273" cy="402580"/>
        </a:xfrm>
        <a:prstGeom prst="roundRect">
          <a:avLst/>
        </a:prstGeom>
        <a:solidFill>
          <a:srgbClr val="005F7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9435" tIns="0" rIns="179435" bIns="0" numCol="1" spcCol="1270" anchor="ctr" anchorCtr="0">
          <a:noAutofit/>
        </a:bodyPr>
        <a:lstStyle/>
        <a:p>
          <a:pPr lvl="0" algn="l" defTabSz="533400">
            <a:lnSpc>
              <a:spcPct val="90000"/>
            </a:lnSpc>
            <a:spcBef>
              <a:spcPct val="0"/>
            </a:spcBef>
            <a:spcAft>
              <a:spcPct val="35000"/>
            </a:spcAft>
          </a:pPr>
          <a:r>
            <a:rPr lang="en-US" sz="1200" kern="1200" noProof="0" dirty="0"/>
            <a:t>The COVID-19 pandemic has impacted trafficking in persons. </a:t>
          </a:r>
        </a:p>
      </dsp:txBody>
      <dsp:txXfrm>
        <a:off x="342516" y="2366529"/>
        <a:ext cx="6417969" cy="363276"/>
      </dsp:txXfrm>
    </dsp:sp>
    <dsp:sp modelId="{1B800605-97B6-4986-ADF7-2F1B5247C747}">
      <dsp:nvSpPr>
        <dsp:cNvPr id="0" name=""/>
        <dsp:cNvSpPr/>
      </dsp:nvSpPr>
      <dsp:spPr>
        <a:xfrm>
          <a:off x="0" y="3134159"/>
          <a:ext cx="5476710" cy="352800"/>
        </a:xfrm>
        <a:prstGeom prst="rect">
          <a:avLst/>
        </a:prstGeom>
        <a:solidFill>
          <a:schemeClr val="lt1">
            <a:alpha val="90000"/>
            <a:hueOff val="0"/>
            <a:satOff val="0"/>
            <a:lumOff val="0"/>
            <a:alphaOff val="0"/>
          </a:schemeClr>
        </a:solidFill>
        <a:ln w="25400" cap="flat" cmpd="sng" algn="ctr">
          <a:solidFill>
            <a:srgbClr val="F5BD47"/>
          </a:solidFill>
          <a:prstDash val="solid"/>
        </a:ln>
        <a:effectLst/>
      </dsp:spPr>
      <dsp:style>
        <a:lnRef idx="2">
          <a:scrgbClr r="0" g="0" b="0"/>
        </a:lnRef>
        <a:fillRef idx="1">
          <a:scrgbClr r="0" g="0" b="0"/>
        </a:fillRef>
        <a:effectRef idx="0">
          <a:scrgbClr r="0" g="0" b="0"/>
        </a:effectRef>
        <a:fontRef idx="minor"/>
      </dsp:style>
    </dsp:sp>
    <dsp:sp modelId="{8B4C681F-0F0B-440B-BEAF-2D531179A564}">
      <dsp:nvSpPr>
        <dsp:cNvPr id="0" name=""/>
        <dsp:cNvSpPr/>
      </dsp:nvSpPr>
      <dsp:spPr>
        <a:xfrm>
          <a:off x="322864" y="2942916"/>
          <a:ext cx="6457273" cy="461596"/>
        </a:xfrm>
        <a:prstGeom prst="roundRect">
          <a:avLst/>
        </a:prstGeom>
        <a:solidFill>
          <a:srgbClr val="005F7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9435" tIns="0" rIns="179435" bIns="0" numCol="1" spcCol="1270" anchor="ctr" anchorCtr="0">
          <a:noAutofit/>
        </a:bodyPr>
        <a:lstStyle/>
        <a:p>
          <a:pPr lvl="0" algn="l" defTabSz="533400">
            <a:lnSpc>
              <a:spcPct val="90000"/>
            </a:lnSpc>
            <a:spcBef>
              <a:spcPct val="0"/>
            </a:spcBef>
            <a:spcAft>
              <a:spcPct val="35000"/>
            </a:spcAft>
          </a:pPr>
          <a:r>
            <a:rPr lang="en-US" sz="1200" kern="1200" noProof="0" dirty="0"/>
            <a:t>An</a:t>
          </a:r>
          <a:r>
            <a:rPr lang="en-US" sz="1200" kern="1200" baseline="0" noProof="0" dirty="0"/>
            <a:t> estimated 2.4 million people throughout the world are lured into forced </a:t>
          </a:r>
          <a:r>
            <a:rPr lang="en-US" sz="1200" kern="1200" baseline="0" noProof="0" dirty="0" smtClean="0"/>
            <a:t>labor. </a:t>
          </a:r>
          <a:endParaRPr lang="en-US" sz="1200" kern="1200" noProof="0" dirty="0"/>
        </a:p>
      </dsp:txBody>
      <dsp:txXfrm>
        <a:off x="345397" y="2965449"/>
        <a:ext cx="6412207" cy="41653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E56CCC9D-96CE-4158-BA0B-1557339B28CB}"/>
              </a:ext>
            </a:extLst>
          </p:cNvPr>
          <p:cNvSpPr>
            <a:spLocks noGrp="1"/>
          </p:cNvSpPr>
          <p:nvPr>
            <p:ph type="hdr" sz="quarter"/>
          </p:nvPr>
        </p:nvSpPr>
        <p:spPr>
          <a:xfrm>
            <a:off x="0" y="0"/>
            <a:ext cx="2946400" cy="4968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xmlns="" id="{26988986-18A3-48DC-AAB6-954EA633D6AD}"/>
              </a:ext>
            </a:extLst>
          </p:cNvPr>
          <p:cNvSpPr>
            <a:spLocks noGrp="1"/>
          </p:cNvSpPr>
          <p:nvPr>
            <p:ph type="dt" idx="1"/>
          </p:nvPr>
        </p:nvSpPr>
        <p:spPr>
          <a:xfrm>
            <a:off x="3849688" y="0"/>
            <a:ext cx="2946400" cy="49688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F3EDBD45-A665-4356-92C1-51CE866BB573}" type="datetimeFigureOut">
              <a:rPr lang="en-US"/>
              <a:pPr>
                <a:defRPr/>
              </a:pPr>
              <a:t>11/18/2022</a:t>
            </a:fld>
            <a:endParaRPr lang="en-US"/>
          </a:p>
        </p:txBody>
      </p:sp>
      <p:sp>
        <p:nvSpPr>
          <p:cNvPr id="4" name="Slide Image Placeholder 3">
            <a:extLst>
              <a:ext uri="{FF2B5EF4-FFF2-40B4-BE49-F238E27FC236}">
                <a16:creationId xmlns:a16="http://schemas.microsoft.com/office/drawing/2014/main" xmlns="" id="{B4C22D76-49E7-43A8-B3E1-7C3CE5E235C1}"/>
              </a:ext>
            </a:extLst>
          </p:cNvPr>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xmlns="" id="{9BF4D9F9-5325-4D3A-AF06-5C78DA762171}"/>
              </a:ext>
            </a:extLst>
          </p:cNvPr>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xmlns="" id="{1299A888-BAA7-4195-A411-4C35D7D85DC2}"/>
              </a:ext>
            </a:extLst>
          </p:cNvPr>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xmlns="" id="{DFDB8558-E407-41D6-BD72-56645A60D560}"/>
              </a:ext>
            </a:extLst>
          </p:cNvPr>
          <p:cNvSpPr>
            <a:spLocks noGrp="1"/>
          </p:cNvSpPr>
          <p:nvPr>
            <p:ph type="sldNum" sz="quarter" idx="5"/>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fld id="{4F9EA3BF-B00A-4A33-8F5F-DD2F9AEF2711}" type="slidenum">
              <a:rPr lang="en-US" altLang="en-US"/>
              <a:pPr/>
              <a:t>‹Nr.›</a:t>
            </a:fld>
            <a:endParaRPr lang="en-US" altLang="en-US"/>
          </a:p>
        </p:txBody>
      </p:sp>
    </p:spTree>
    <p:extLst>
      <p:ext uri="{BB962C8B-B14F-4D97-AF65-F5344CB8AC3E}">
        <p14:creationId xmlns:p14="http://schemas.microsoft.com/office/powerpoint/2010/main" val="198569744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olienbildplatzhalter 1">
            <a:extLst>
              <a:ext uri="{FF2B5EF4-FFF2-40B4-BE49-F238E27FC236}">
                <a16:creationId xmlns:a16="http://schemas.microsoft.com/office/drawing/2014/main" xmlns="" id="{5E55C129-122A-4906-858E-7291B4E29C9C}"/>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izenplatzhalter 2">
            <a:extLst>
              <a:ext uri="{FF2B5EF4-FFF2-40B4-BE49-F238E27FC236}">
                <a16:creationId xmlns:a16="http://schemas.microsoft.com/office/drawing/2014/main" xmlns="" id="{9EDE50CA-905B-4E78-8FF9-2C17A57D7D1E}"/>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de-DE" altLang="fi-FI"/>
          </a:p>
        </p:txBody>
      </p:sp>
      <p:sp>
        <p:nvSpPr>
          <p:cNvPr id="18436" name="Foliennummernplatzhalter 3">
            <a:extLst>
              <a:ext uri="{FF2B5EF4-FFF2-40B4-BE49-F238E27FC236}">
                <a16:creationId xmlns:a16="http://schemas.microsoft.com/office/drawing/2014/main" xmlns="" id="{ACB1D1BC-3A69-43B1-8B2C-F0E23DA8184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Lato" panose="020F0502020204030203" pitchFamily="34" charset="0"/>
              </a:defRPr>
            </a:lvl1pPr>
            <a:lvl2pPr marL="742950" indent="-285750">
              <a:defRPr>
                <a:solidFill>
                  <a:schemeClr val="tx1"/>
                </a:solidFill>
                <a:latin typeface="Lato" panose="020F0502020204030203" pitchFamily="34" charset="0"/>
              </a:defRPr>
            </a:lvl2pPr>
            <a:lvl3pPr marL="1143000" indent="-228600">
              <a:defRPr>
                <a:solidFill>
                  <a:schemeClr val="tx1"/>
                </a:solidFill>
                <a:latin typeface="Lato" panose="020F0502020204030203" pitchFamily="34" charset="0"/>
              </a:defRPr>
            </a:lvl3pPr>
            <a:lvl4pPr marL="1600200" indent="-228600">
              <a:defRPr>
                <a:solidFill>
                  <a:schemeClr val="tx1"/>
                </a:solidFill>
                <a:latin typeface="Lato" panose="020F0502020204030203" pitchFamily="34" charset="0"/>
              </a:defRPr>
            </a:lvl4pPr>
            <a:lvl5pPr marL="2057400" indent="-228600">
              <a:defRPr>
                <a:solidFill>
                  <a:schemeClr val="tx1"/>
                </a:solidFill>
                <a:latin typeface="Lato" panose="020F0502020204030203" pitchFamily="34" charset="0"/>
              </a:defRPr>
            </a:lvl5pPr>
            <a:lvl6pPr marL="2514600" indent="-228600" eaLnBrk="0" fontAlgn="base" hangingPunct="0">
              <a:spcBef>
                <a:spcPct val="0"/>
              </a:spcBef>
              <a:spcAft>
                <a:spcPct val="0"/>
              </a:spcAft>
              <a:defRPr>
                <a:solidFill>
                  <a:schemeClr val="tx1"/>
                </a:solidFill>
                <a:latin typeface="Lato" panose="020F0502020204030203" pitchFamily="34" charset="0"/>
              </a:defRPr>
            </a:lvl6pPr>
            <a:lvl7pPr marL="2971800" indent="-228600" eaLnBrk="0" fontAlgn="base" hangingPunct="0">
              <a:spcBef>
                <a:spcPct val="0"/>
              </a:spcBef>
              <a:spcAft>
                <a:spcPct val="0"/>
              </a:spcAft>
              <a:defRPr>
                <a:solidFill>
                  <a:schemeClr val="tx1"/>
                </a:solidFill>
                <a:latin typeface="Lato" panose="020F0502020204030203" pitchFamily="34" charset="0"/>
              </a:defRPr>
            </a:lvl7pPr>
            <a:lvl8pPr marL="3429000" indent="-228600" eaLnBrk="0" fontAlgn="base" hangingPunct="0">
              <a:spcBef>
                <a:spcPct val="0"/>
              </a:spcBef>
              <a:spcAft>
                <a:spcPct val="0"/>
              </a:spcAft>
              <a:defRPr>
                <a:solidFill>
                  <a:schemeClr val="tx1"/>
                </a:solidFill>
                <a:latin typeface="Lato" panose="020F0502020204030203" pitchFamily="34" charset="0"/>
              </a:defRPr>
            </a:lvl8pPr>
            <a:lvl9pPr marL="3886200" indent="-228600" eaLnBrk="0" fontAlgn="base" hangingPunct="0">
              <a:spcBef>
                <a:spcPct val="0"/>
              </a:spcBef>
              <a:spcAft>
                <a:spcPct val="0"/>
              </a:spcAft>
              <a:defRPr>
                <a:solidFill>
                  <a:schemeClr val="tx1"/>
                </a:solidFill>
                <a:latin typeface="Lato" panose="020F0502020204030203" pitchFamily="34" charset="0"/>
              </a:defRPr>
            </a:lvl9pPr>
          </a:lstStyle>
          <a:p>
            <a:fld id="{0BCD32F0-BA66-4AAE-B81D-8A6202CA81D8}" type="slidenum">
              <a:rPr lang="en-US" altLang="fi-FI">
                <a:latin typeface="Calibri" panose="020F0502020204030204" pitchFamily="34" charset="0"/>
              </a:rPr>
              <a:pPr/>
              <a:t>1</a:t>
            </a:fld>
            <a:endParaRPr lang="en-US" altLang="fi-FI">
              <a:latin typeface="Calibri" panose="020F0502020204030204" pitchFamily="34" charset="0"/>
            </a:endParaRPr>
          </a:p>
        </p:txBody>
      </p:sp>
    </p:spTree>
    <p:extLst>
      <p:ext uri="{BB962C8B-B14F-4D97-AF65-F5344CB8AC3E}">
        <p14:creationId xmlns:p14="http://schemas.microsoft.com/office/powerpoint/2010/main" val="11964631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a:extLst>
              <a:ext uri="{FF2B5EF4-FFF2-40B4-BE49-F238E27FC236}">
                <a16:creationId xmlns:a16="http://schemas.microsoft.com/office/drawing/2014/main" xmlns="" id="{C27DC751-D8E6-4057-92C5-571582B98240}"/>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a:extLst>
              <a:ext uri="{FF2B5EF4-FFF2-40B4-BE49-F238E27FC236}">
                <a16:creationId xmlns:a16="http://schemas.microsoft.com/office/drawing/2014/main" xmlns="" id="{60916273-F8AA-4601-A78E-FC084B2C4A03}"/>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de-DE" altLang="fi-FI"/>
              <a:t>For Zonta the Anti-Trafficking Convention is a practical tool to advocate for non-discrimination, gender equality and women‘s rights and to take advocacy into action. With this tool Zonta International, its districts and clubs can fight trafficking on the national as well as on the international level.</a:t>
            </a:r>
          </a:p>
          <a:p>
            <a:pPr eaLnBrk="1" hangingPunct="1">
              <a:spcBef>
                <a:spcPct val="0"/>
              </a:spcBef>
            </a:pPr>
            <a:endParaRPr lang="en-US" altLang="fi-FI"/>
          </a:p>
        </p:txBody>
      </p:sp>
      <p:sp>
        <p:nvSpPr>
          <p:cNvPr id="36868" name="Slide Number Placeholder 3">
            <a:extLst>
              <a:ext uri="{FF2B5EF4-FFF2-40B4-BE49-F238E27FC236}">
                <a16:creationId xmlns:a16="http://schemas.microsoft.com/office/drawing/2014/main" xmlns="" id="{D33959B5-7F43-416C-9843-ECD2D566C5D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Lato" panose="020F0502020204030203" pitchFamily="34" charset="0"/>
              </a:defRPr>
            </a:lvl1pPr>
            <a:lvl2pPr marL="742950" indent="-285750">
              <a:defRPr>
                <a:solidFill>
                  <a:schemeClr val="tx1"/>
                </a:solidFill>
                <a:latin typeface="Lato" panose="020F0502020204030203" pitchFamily="34" charset="0"/>
              </a:defRPr>
            </a:lvl2pPr>
            <a:lvl3pPr marL="1143000" indent="-228600">
              <a:defRPr>
                <a:solidFill>
                  <a:schemeClr val="tx1"/>
                </a:solidFill>
                <a:latin typeface="Lato" panose="020F0502020204030203" pitchFamily="34" charset="0"/>
              </a:defRPr>
            </a:lvl3pPr>
            <a:lvl4pPr marL="1600200" indent="-228600">
              <a:defRPr>
                <a:solidFill>
                  <a:schemeClr val="tx1"/>
                </a:solidFill>
                <a:latin typeface="Lato" panose="020F0502020204030203" pitchFamily="34" charset="0"/>
              </a:defRPr>
            </a:lvl4pPr>
            <a:lvl5pPr marL="2057400" indent="-228600">
              <a:defRPr>
                <a:solidFill>
                  <a:schemeClr val="tx1"/>
                </a:solidFill>
                <a:latin typeface="Lato" panose="020F0502020204030203" pitchFamily="34" charset="0"/>
              </a:defRPr>
            </a:lvl5pPr>
            <a:lvl6pPr marL="2514600" indent="-228600" eaLnBrk="0" fontAlgn="base" hangingPunct="0">
              <a:spcBef>
                <a:spcPct val="0"/>
              </a:spcBef>
              <a:spcAft>
                <a:spcPct val="0"/>
              </a:spcAft>
              <a:defRPr>
                <a:solidFill>
                  <a:schemeClr val="tx1"/>
                </a:solidFill>
                <a:latin typeface="Lato" panose="020F0502020204030203" pitchFamily="34" charset="0"/>
              </a:defRPr>
            </a:lvl6pPr>
            <a:lvl7pPr marL="2971800" indent="-228600" eaLnBrk="0" fontAlgn="base" hangingPunct="0">
              <a:spcBef>
                <a:spcPct val="0"/>
              </a:spcBef>
              <a:spcAft>
                <a:spcPct val="0"/>
              </a:spcAft>
              <a:defRPr>
                <a:solidFill>
                  <a:schemeClr val="tx1"/>
                </a:solidFill>
                <a:latin typeface="Lato" panose="020F0502020204030203" pitchFamily="34" charset="0"/>
              </a:defRPr>
            </a:lvl7pPr>
            <a:lvl8pPr marL="3429000" indent="-228600" eaLnBrk="0" fontAlgn="base" hangingPunct="0">
              <a:spcBef>
                <a:spcPct val="0"/>
              </a:spcBef>
              <a:spcAft>
                <a:spcPct val="0"/>
              </a:spcAft>
              <a:defRPr>
                <a:solidFill>
                  <a:schemeClr val="tx1"/>
                </a:solidFill>
                <a:latin typeface="Lato" panose="020F0502020204030203" pitchFamily="34" charset="0"/>
              </a:defRPr>
            </a:lvl8pPr>
            <a:lvl9pPr marL="3886200" indent="-228600" eaLnBrk="0" fontAlgn="base" hangingPunct="0">
              <a:spcBef>
                <a:spcPct val="0"/>
              </a:spcBef>
              <a:spcAft>
                <a:spcPct val="0"/>
              </a:spcAft>
              <a:defRPr>
                <a:solidFill>
                  <a:schemeClr val="tx1"/>
                </a:solidFill>
                <a:latin typeface="Lato" panose="020F0502020204030203" pitchFamily="34" charset="0"/>
              </a:defRPr>
            </a:lvl9pPr>
          </a:lstStyle>
          <a:p>
            <a:fld id="{09CEB5EB-EADE-4760-9CF0-28C3D4D244E6}" type="slidenum">
              <a:rPr lang="en-US" altLang="fi-FI">
                <a:latin typeface="Calibri" panose="020F0502020204030204" pitchFamily="34" charset="0"/>
              </a:rPr>
              <a:pPr/>
              <a:t>10</a:t>
            </a:fld>
            <a:endParaRPr lang="en-US" altLang="fi-FI">
              <a:latin typeface="Calibri" panose="020F0502020204030204" pitchFamily="34" charset="0"/>
            </a:endParaRPr>
          </a:p>
        </p:txBody>
      </p:sp>
    </p:spTree>
    <p:extLst>
      <p:ext uri="{BB962C8B-B14F-4D97-AF65-F5344CB8AC3E}">
        <p14:creationId xmlns:p14="http://schemas.microsoft.com/office/powerpoint/2010/main" val="21813960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a:extLst>
              <a:ext uri="{FF2B5EF4-FFF2-40B4-BE49-F238E27FC236}">
                <a16:creationId xmlns:a16="http://schemas.microsoft.com/office/drawing/2014/main" xmlns="" id="{BE233CDF-32B9-437E-8141-5B068DD70EAD}"/>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a:extLst>
              <a:ext uri="{FF2B5EF4-FFF2-40B4-BE49-F238E27FC236}">
                <a16:creationId xmlns:a16="http://schemas.microsoft.com/office/drawing/2014/main" xmlns="" id="{B31827C7-A5E0-4DAE-B041-F46A295C38A4}"/>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de-DE" altLang="fi-FI"/>
              <a:t>The Anti-Trafficking Convention is a practical advocacy tool to raise awareness of the different forms of exploitation of women and girls and their root causes which are primarily gender-based.  </a:t>
            </a:r>
          </a:p>
          <a:p>
            <a:pPr eaLnBrk="1" hangingPunct="1">
              <a:spcBef>
                <a:spcPct val="0"/>
              </a:spcBef>
            </a:pPr>
            <a:r>
              <a:rPr lang="de-DE" altLang="fi-FI"/>
              <a:t>The person‘s „consent“ to the exploitation is irrelevant when any of the </a:t>
            </a:r>
            <a:r>
              <a:rPr lang="de-DE" altLang="fi-FI" b="1"/>
              <a:t>means</a:t>
            </a:r>
            <a:r>
              <a:rPr lang="de-DE" altLang="fi-FI"/>
              <a:t> like coercion, fraud, abuse of position of vulnerabiliy, etc. have been used. </a:t>
            </a:r>
          </a:p>
          <a:p>
            <a:pPr eaLnBrk="1" hangingPunct="1">
              <a:spcBef>
                <a:spcPct val="0"/>
              </a:spcBef>
            </a:pPr>
            <a:r>
              <a:rPr lang="de-DE" altLang="fi-FI"/>
              <a:t>Unaccompanied children are assigned a legal guardian to represent them and act in their best interest. When the age of a victim is uncertain, but there are reasonable grounds to believe that the victim is under 18 years old, she/he is presumed to be a child and given special protection measures pending age verification. Children are entitled to education. Children benefit from special protection measures during investigation and court proceedings. </a:t>
            </a:r>
          </a:p>
          <a:p>
            <a:pPr eaLnBrk="1" hangingPunct="1">
              <a:spcBef>
                <a:spcPct val="0"/>
              </a:spcBef>
            </a:pPr>
            <a:endParaRPr lang="en-US" altLang="fi-FI"/>
          </a:p>
        </p:txBody>
      </p:sp>
      <p:sp>
        <p:nvSpPr>
          <p:cNvPr id="38916" name="Slide Number Placeholder 3">
            <a:extLst>
              <a:ext uri="{FF2B5EF4-FFF2-40B4-BE49-F238E27FC236}">
                <a16:creationId xmlns:a16="http://schemas.microsoft.com/office/drawing/2014/main" xmlns="" id="{9CDBFE07-D77E-4B36-9DD5-299CD15EA58E}"/>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Lato" panose="020F0502020204030203" pitchFamily="34" charset="0"/>
              </a:defRPr>
            </a:lvl1pPr>
            <a:lvl2pPr marL="742950" indent="-285750">
              <a:defRPr>
                <a:solidFill>
                  <a:schemeClr val="tx1"/>
                </a:solidFill>
                <a:latin typeface="Lato" panose="020F0502020204030203" pitchFamily="34" charset="0"/>
              </a:defRPr>
            </a:lvl2pPr>
            <a:lvl3pPr marL="1143000" indent="-228600">
              <a:defRPr>
                <a:solidFill>
                  <a:schemeClr val="tx1"/>
                </a:solidFill>
                <a:latin typeface="Lato" panose="020F0502020204030203" pitchFamily="34" charset="0"/>
              </a:defRPr>
            </a:lvl3pPr>
            <a:lvl4pPr marL="1600200" indent="-228600">
              <a:defRPr>
                <a:solidFill>
                  <a:schemeClr val="tx1"/>
                </a:solidFill>
                <a:latin typeface="Lato" panose="020F0502020204030203" pitchFamily="34" charset="0"/>
              </a:defRPr>
            </a:lvl4pPr>
            <a:lvl5pPr marL="2057400" indent="-228600">
              <a:defRPr>
                <a:solidFill>
                  <a:schemeClr val="tx1"/>
                </a:solidFill>
                <a:latin typeface="Lato" panose="020F0502020204030203" pitchFamily="34" charset="0"/>
              </a:defRPr>
            </a:lvl5pPr>
            <a:lvl6pPr marL="2514600" indent="-228600" eaLnBrk="0" fontAlgn="base" hangingPunct="0">
              <a:spcBef>
                <a:spcPct val="0"/>
              </a:spcBef>
              <a:spcAft>
                <a:spcPct val="0"/>
              </a:spcAft>
              <a:defRPr>
                <a:solidFill>
                  <a:schemeClr val="tx1"/>
                </a:solidFill>
                <a:latin typeface="Lato" panose="020F0502020204030203" pitchFamily="34" charset="0"/>
              </a:defRPr>
            </a:lvl6pPr>
            <a:lvl7pPr marL="2971800" indent="-228600" eaLnBrk="0" fontAlgn="base" hangingPunct="0">
              <a:spcBef>
                <a:spcPct val="0"/>
              </a:spcBef>
              <a:spcAft>
                <a:spcPct val="0"/>
              </a:spcAft>
              <a:defRPr>
                <a:solidFill>
                  <a:schemeClr val="tx1"/>
                </a:solidFill>
                <a:latin typeface="Lato" panose="020F0502020204030203" pitchFamily="34" charset="0"/>
              </a:defRPr>
            </a:lvl7pPr>
            <a:lvl8pPr marL="3429000" indent="-228600" eaLnBrk="0" fontAlgn="base" hangingPunct="0">
              <a:spcBef>
                <a:spcPct val="0"/>
              </a:spcBef>
              <a:spcAft>
                <a:spcPct val="0"/>
              </a:spcAft>
              <a:defRPr>
                <a:solidFill>
                  <a:schemeClr val="tx1"/>
                </a:solidFill>
                <a:latin typeface="Lato" panose="020F0502020204030203" pitchFamily="34" charset="0"/>
              </a:defRPr>
            </a:lvl8pPr>
            <a:lvl9pPr marL="3886200" indent="-228600" eaLnBrk="0" fontAlgn="base" hangingPunct="0">
              <a:spcBef>
                <a:spcPct val="0"/>
              </a:spcBef>
              <a:spcAft>
                <a:spcPct val="0"/>
              </a:spcAft>
              <a:defRPr>
                <a:solidFill>
                  <a:schemeClr val="tx1"/>
                </a:solidFill>
                <a:latin typeface="Lato" panose="020F0502020204030203" pitchFamily="34" charset="0"/>
              </a:defRPr>
            </a:lvl9pPr>
          </a:lstStyle>
          <a:p>
            <a:fld id="{F46BB106-FA61-467E-AFA4-3457C08237A3}" type="slidenum">
              <a:rPr lang="en-US" altLang="fi-FI">
                <a:latin typeface="Calibri" panose="020F0502020204030204" pitchFamily="34" charset="0"/>
              </a:rPr>
              <a:pPr/>
              <a:t>11</a:t>
            </a:fld>
            <a:endParaRPr lang="en-US" altLang="fi-FI">
              <a:latin typeface="Calibri" panose="020F0502020204030204" pitchFamily="34" charset="0"/>
            </a:endParaRPr>
          </a:p>
        </p:txBody>
      </p:sp>
    </p:spTree>
    <p:extLst>
      <p:ext uri="{BB962C8B-B14F-4D97-AF65-F5344CB8AC3E}">
        <p14:creationId xmlns:p14="http://schemas.microsoft.com/office/powerpoint/2010/main" val="1968684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a:extLst>
              <a:ext uri="{FF2B5EF4-FFF2-40B4-BE49-F238E27FC236}">
                <a16:creationId xmlns:a16="http://schemas.microsoft.com/office/drawing/2014/main" xmlns="" id="{B5D7085C-3349-4E4B-8AC0-433350398C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a:extLst>
              <a:ext uri="{FF2B5EF4-FFF2-40B4-BE49-F238E27FC236}">
                <a16:creationId xmlns:a16="http://schemas.microsoft.com/office/drawing/2014/main" xmlns="" id="{4E218D5F-C9D2-4CF8-BA4E-0F999C73DDDD}"/>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de-DE" altLang="fi-FI" dirty="0"/>
              <a:t>Zonta </a:t>
            </a:r>
            <a:r>
              <a:rPr lang="de-DE" altLang="fi-FI" dirty="0" err="1"/>
              <a:t>can</a:t>
            </a:r>
            <a:r>
              <a:rPr lang="de-DE" altLang="fi-FI" dirty="0"/>
              <a:t> </a:t>
            </a:r>
            <a:r>
              <a:rPr lang="de-DE" altLang="fi-FI" dirty="0" err="1"/>
              <a:t>contribute</a:t>
            </a:r>
            <a:r>
              <a:rPr lang="de-DE" altLang="fi-FI" dirty="0"/>
              <a:t> </a:t>
            </a:r>
            <a:r>
              <a:rPr lang="de-DE" altLang="fi-FI" dirty="0" err="1"/>
              <a:t>with</a:t>
            </a:r>
            <a:r>
              <a:rPr lang="de-DE" altLang="fi-FI" dirty="0"/>
              <a:t> </a:t>
            </a:r>
            <a:r>
              <a:rPr lang="de-DE" altLang="fi-FI" dirty="0" err="1"/>
              <a:t>its</a:t>
            </a:r>
            <a:r>
              <a:rPr lang="de-DE" altLang="fi-FI" dirty="0"/>
              <a:t> power, </a:t>
            </a:r>
            <a:r>
              <a:rPr lang="de-DE" altLang="fi-FI" dirty="0" err="1"/>
              <a:t>knowledge</a:t>
            </a:r>
            <a:r>
              <a:rPr lang="de-DE" altLang="fi-FI" dirty="0"/>
              <a:t> and </a:t>
            </a:r>
            <a:r>
              <a:rPr lang="de-DE" altLang="fi-FI" dirty="0" err="1"/>
              <a:t>persuasion</a:t>
            </a:r>
            <a:r>
              <a:rPr lang="de-DE" altLang="fi-FI" dirty="0"/>
              <a:t> </a:t>
            </a:r>
            <a:r>
              <a:rPr lang="de-DE" altLang="fi-FI" dirty="0" err="1"/>
              <a:t>by</a:t>
            </a:r>
            <a:r>
              <a:rPr lang="de-DE" altLang="fi-FI" dirty="0"/>
              <a:t> </a:t>
            </a:r>
            <a:r>
              <a:rPr lang="de-DE" altLang="fi-FI" dirty="0" err="1"/>
              <a:t>raising</a:t>
            </a:r>
            <a:r>
              <a:rPr lang="de-DE" altLang="fi-FI" dirty="0"/>
              <a:t> </a:t>
            </a:r>
            <a:r>
              <a:rPr lang="de-DE" altLang="fi-FI" dirty="0" err="1"/>
              <a:t>awareness</a:t>
            </a:r>
            <a:r>
              <a:rPr lang="de-DE" altLang="fi-FI" dirty="0"/>
              <a:t> in all </a:t>
            </a:r>
            <a:r>
              <a:rPr lang="de-DE" altLang="fi-FI" dirty="0" smtClean="0"/>
              <a:t>62 </a:t>
            </a:r>
            <a:r>
              <a:rPr lang="de-DE" altLang="fi-FI" dirty="0"/>
              <a:t>Zonta countries </a:t>
            </a:r>
            <a:r>
              <a:rPr lang="de-DE" altLang="fi-FI" dirty="0" err="1"/>
              <a:t>around</a:t>
            </a:r>
            <a:r>
              <a:rPr lang="de-DE" altLang="fi-FI" dirty="0"/>
              <a:t> </a:t>
            </a:r>
            <a:r>
              <a:rPr lang="de-DE" altLang="fi-FI" dirty="0" err="1"/>
              <a:t>the</a:t>
            </a:r>
            <a:r>
              <a:rPr lang="de-DE" altLang="fi-FI" dirty="0"/>
              <a:t> </a:t>
            </a:r>
            <a:r>
              <a:rPr lang="de-DE" altLang="fi-FI" dirty="0" err="1"/>
              <a:t>world</a:t>
            </a:r>
            <a:r>
              <a:rPr lang="de-DE" altLang="fi-FI" dirty="0"/>
              <a:t> </a:t>
            </a:r>
            <a:r>
              <a:rPr lang="de-DE" altLang="fi-FI" dirty="0" err="1"/>
              <a:t>to</a:t>
            </a:r>
            <a:r>
              <a:rPr lang="de-DE" altLang="fi-FI" dirty="0"/>
              <a:t> </a:t>
            </a:r>
            <a:r>
              <a:rPr lang="de-DE" altLang="fi-FI" dirty="0" err="1"/>
              <a:t>this</a:t>
            </a:r>
            <a:r>
              <a:rPr lang="de-DE" altLang="fi-FI" dirty="0"/>
              <a:t> </a:t>
            </a:r>
            <a:r>
              <a:rPr lang="de-DE" altLang="fi-FI" dirty="0" err="1"/>
              <a:t>first</a:t>
            </a:r>
            <a:r>
              <a:rPr lang="de-DE" altLang="fi-FI" dirty="0"/>
              <a:t> </a:t>
            </a:r>
            <a:r>
              <a:rPr lang="de-DE" altLang="fi-FI" dirty="0" err="1"/>
              <a:t>legally</a:t>
            </a:r>
            <a:r>
              <a:rPr lang="de-DE" altLang="fi-FI" dirty="0"/>
              <a:t> </a:t>
            </a:r>
            <a:r>
              <a:rPr lang="de-DE" altLang="fi-FI" dirty="0" err="1"/>
              <a:t>binding</a:t>
            </a:r>
            <a:r>
              <a:rPr lang="de-DE" altLang="fi-FI" dirty="0"/>
              <a:t> </a:t>
            </a:r>
            <a:r>
              <a:rPr lang="de-DE" altLang="fi-FI" dirty="0" err="1"/>
              <a:t>instrument</a:t>
            </a:r>
            <a:r>
              <a:rPr lang="de-DE" altLang="fi-FI" dirty="0"/>
              <a:t>/</a:t>
            </a:r>
            <a:r>
              <a:rPr lang="de-DE" altLang="fi-FI" dirty="0" err="1"/>
              <a:t>treaty</a:t>
            </a:r>
            <a:r>
              <a:rPr lang="en-US" altLang="fi-FI" dirty="0"/>
              <a:t> to fight trafficking in human beings.  </a:t>
            </a:r>
          </a:p>
          <a:p>
            <a:pPr eaLnBrk="1" hangingPunct="1">
              <a:spcBef>
                <a:spcPct val="0"/>
              </a:spcBef>
            </a:pPr>
            <a:r>
              <a:rPr lang="de-DE" altLang="fi-FI" dirty="0" err="1"/>
              <a:t>Zontians</a:t>
            </a:r>
            <a:r>
              <a:rPr lang="de-DE" altLang="fi-FI" dirty="0"/>
              <a:t> </a:t>
            </a:r>
            <a:r>
              <a:rPr lang="de-DE" altLang="fi-FI" dirty="0" err="1"/>
              <a:t>can</a:t>
            </a:r>
            <a:r>
              <a:rPr lang="de-DE" altLang="fi-FI" dirty="0"/>
              <a:t> follow </a:t>
            </a:r>
            <a:r>
              <a:rPr lang="de-DE" altLang="fi-FI" dirty="0" err="1"/>
              <a:t>the</a:t>
            </a:r>
            <a:r>
              <a:rPr lang="de-DE" altLang="fi-FI" dirty="0"/>
              <a:t> </a:t>
            </a:r>
            <a:r>
              <a:rPr lang="de-DE" altLang="fi-FI" dirty="0" err="1"/>
              <a:t>monitoring</a:t>
            </a:r>
            <a:r>
              <a:rPr lang="de-DE" altLang="fi-FI" dirty="0"/>
              <a:t> </a:t>
            </a:r>
            <a:r>
              <a:rPr lang="de-DE" altLang="fi-FI" dirty="0" err="1"/>
              <a:t>reports</a:t>
            </a:r>
            <a:r>
              <a:rPr lang="de-DE" altLang="fi-FI" dirty="0"/>
              <a:t> </a:t>
            </a:r>
            <a:r>
              <a:rPr lang="de-DE" altLang="fi-FI" dirty="0" err="1"/>
              <a:t>of</a:t>
            </a:r>
            <a:r>
              <a:rPr lang="de-DE" altLang="fi-FI" dirty="0"/>
              <a:t> </a:t>
            </a:r>
            <a:r>
              <a:rPr lang="de-DE" altLang="fi-FI" dirty="0" err="1"/>
              <a:t>their</a:t>
            </a:r>
            <a:r>
              <a:rPr lang="de-DE" altLang="fi-FI" dirty="0"/>
              <a:t> </a:t>
            </a:r>
            <a:r>
              <a:rPr lang="de-DE" altLang="fi-FI" dirty="0" err="1"/>
              <a:t>government</a:t>
            </a:r>
            <a:r>
              <a:rPr lang="de-DE" altLang="fi-FI" dirty="0"/>
              <a:t> and </a:t>
            </a:r>
            <a:r>
              <a:rPr lang="de-DE" altLang="fi-FI" dirty="0" err="1"/>
              <a:t>of</a:t>
            </a:r>
            <a:r>
              <a:rPr lang="de-DE" altLang="fi-FI" dirty="0"/>
              <a:t> </a:t>
            </a:r>
            <a:r>
              <a:rPr lang="de-DE" altLang="fi-FI" dirty="0" err="1"/>
              <a:t>the</a:t>
            </a:r>
            <a:r>
              <a:rPr lang="de-DE" altLang="fi-FI" dirty="0"/>
              <a:t> GRETA Group in </a:t>
            </a:r>
            <a:r>
              <a:rPr lang="de-DE" altLang="fi-FI" dirty="0" err="1"/>
              <a:t>their</a:t>
            </a:r>
            <a:r>
              <a:rPr lang="de-DE" altLang="fi-FI" dirty="0"/>
              <a:t> countries </a:t>
            </a:r>
            <a:r>
              <a:rPr lang="de-DE" altLang="fi-FI" dirty="0" err="1"/>
              <a:t>to</a:t>
            </a:r>
            <a:r>
              <a:rPr lang="de-DE" altLang="fi-FI" dirty="0"/>
              <a:t> </a:t>
            </a:r>
            <a:r>
              <a:rPr lang="de-DE" altLang="fi-FI" dirty="0" err="1"/>
              <a:t>see</a:t>
            </a:r>
            <a:r>
              <a:rPr lang="de-DE" altLang="fi-FI" dirty="0"/>
              <a:t> </a:t>
            </a:r>
            <a:r>
              <a:rPr lang="de-DE" altLang="fi-FI" dirty="0" err="1"/>
              <a:t>if</a:t>
            </a:r>
            <a:r>
              <a:rPr lang="de-DE" altLang="fi-FI" dirty="0"/>
              <a:t> </a:t>
            </a:r>
            <a:r>
              <a:rPr lang="de-DE" altLang="fi-FI" dirty="0" err="1"/>
              <a:t>their</a:t>
            </a:r>
            <a:r>
              <a:rPr lang="de-DE" altLang="fi-FI" dirty="0"/>
              <a:t> </a:t>
            </a:r>
            <a:r>
              <a:rPr lang="de-DE" altLang="fi-FI" dirty="0" err="1"/>
              <a:t>government</a:t>
            </a:r>
            <a:r>
              <a:rPr lang="de-DE" altLang="fi-FI" dirty="0"/>
              <a:t> </a:t>
            </a:r>
            <a:r>
              <a:rPr lang="de-DE" altLang="fi-FI" dirty="0" err="1"/>
              <a:t>meets</a:t>
            </a:r>
            <a:r>
              <a:rPr lang="de-DE" altLang="fi-FI" dirty="0"/>
              <a:t> </a:t>
            </a:r>
            <a:r>
              <a:rPr lang="de-DE" altLang="fi-FI" dirty="0" err="1"/>
              <a:t>the</a:t>
            </a:r>
            <a:r>
              <a:rPr lang="de-DE" altLang="fi-FI" dirty="0"/>
              <a:t> </a:t>
            </a:r>
            <a:r>
              <a:rPr lang="de-DE" altLang="fi-FI" dirty="0" err="1"/>
              <a:t>requirements</a:t>
            </a:r>
            <a:r>
              <a:rPr lang="de-DE" altLang="fi-FI" dirty="0"/>
              <a:t> </a:t>
            </a:r>
            <a:r>
              <a:rPr lang="de-DE" altLang="fi-FI" dirty="0" err="1"/>
              <a:t>of</a:t>
            </a:r>
            <a:r>
              <a:rPr lang="de-DE" altLang="fi-FI" dirty="0"/>
              <a:t> </a:t>
            </a:r>
            <a:r>
              <a:rPr lang="de-DE" altLang="fi-FI" dirty="0" err="1"/>
              <a:t>the</a:t>
            </a:r>
            <a:r>
              <a:rPr lang="de-DE" altLang="fi-FI" dirty="0"/>
              <a:t> Anti-</a:t>
            </a:r>
            <a:r>
              <a:rPr lang="de-DE" altLang="fi-FI" dirty="0" err="1"/>
              <a:t>Trafficking</a:t>
            </a:r>
            <a:r>
              <a:rPr lang="de-DE" altLang="fi-FI" dirty="0"/>
              <a:t> </a:t>
            </a:r>
            <a:r>
              <a:rPr lang="de-DE" altLang="fi-FI" dirty="0" err="1"/>
              <a:t>Convention</a:t>
            </a:r>
            <a:r>
              <a:rPr lang="de-DE" altLang="fi-FI" dirty="0"/>
              <a:t>. </a:t>
            </a:r>
          </a:p>
          <a:p>
            <a:pPr eaLnBrk="1" hangingPunct="1">
              <a:spcBef>
                <a:spcPct val="0"/>
              </a:spcBef>
            </a:pPr>
            <a:endParaRPr lang="de-DE" altLang="fi-FI" dirty="0"/>
          </a:p>
          <a:p>
            <a:pPr eaLnBrk="1" hangingPunct="1">
              <a:spcBef>
                <a:spcPct val="0"/>
              </a:spcBef>
            </a:pPr>
            <a:endParaRPr lang="de-DE" altLang="fi-FI" dirty="0"/>
          </a:p>
          <a:p>
            <a:pPr eaLnBrk="1" hangingPunct="1">
              <a:spcBef>
                <a:spcPct val="0"/>
              </a:spcBef>
            </a:pPr>
            <a:endParaRPr lang="de-DE" altLang="fi-FI" dirty="0"/>
          </a:p>
          <a:p>
            <a:pPr eaLnBrk="1" hangingPunct="1">
              <a:spcBef>
                <a:spcPct val="0"/>
              </a:spcBef>
            </a:pPr>
            <a:endParaRPr lang="de-DE" altLang="fi-FI" dirty="0"/>
          </a:p>
          <a:p>
            <a:pPr eaLnBrk="1" hangingPunct="1">
              <a:spcBef>
                <a:spcPct val="0"/>
              </a:spcBef>
            </a:pPr>
            <a:endParaRPr lang="en-US" altLang="fi-FI" dirty="0"/>
          </a:p>
        </p:txBody>
      </p:sp>
      <p:sp>
        <p:nvSpPr>
          <p:cNvPr id="40964" name="Slide Number Placeholder 3">
            <a:extLst>
              <a:ext uri="{FF2B5EF4-FFF2-40B4-BE49-F238E27FC236}">
                <a16:creationId xmlns:a16="http://schemas.microsoft.com/office/drawing/2014/main" xmlns="" id="{7B886823-9936-472F-915C-87929B96A62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Lato" panose="020F0502020204030203" pitchFamily="34" charset="0"/>
              </a:defRPr>
            </a:lvl1pPr>
            <a:lvl2pPr marL="742950" indent="-285750">
              <a:defRPr>
                <a:solidFill>
                  <a:schemeClr val="tx1"/>
                </a:solidFill>
                <a:latin typeface="Lato" panose="020F0502020204030203" pitchFamily="34" charset="0"/>
              </a:defRPr>
            </a:lvl2pPr>
            <a:lvl3pPr marL="1143000" indent="-228600">
              <a:defRPr>
                <a:solidFill>
                  <a:schemeClr val="tx1"/>
                </a:solidFill>
                <a:latin typeface="Lato" panose="020F0502020204030203" pitchFamily="34" charset="0"/>
              </a:defRPr>
            </a:lvl3pPr>
            <a:lvl4pPr marL="1600200" indent="-228600">
              <a:defRPr>
                <a:solidFill>
                  <a:schemeClr val="tx1"/>
                </a:solidFill>
                <a:latin typeface="Lato" panose="020F0502020204030203" pitchFamily="34" charset="0"/>
              </a:defRPr>
            </a:lvl4pPr>
            <a:lvl5pPr marL="2057400" indent="-228600">
              <a:defRPr>
                <a:solidFill>
                  <a:schemeClr val="tx1"/>
                </a:solidFill>
                <a:latin typeface="Lato" panose="020F0502020204030203" pitchFamily="34" charset="0"/>
              </a:defRPr>
            </a:lvl5pPr>
            <a:lvl6pPr marL="2514600" indent="-228600" eaLnBrk="0" fontAlgn="base" hangingPunct="0">
              <a:spcBef>
                <a:spcPct val="0"/>
              </a:spcBef>
              <a:spcAft>
                <a:spcPct val="0"/>
              </a:spcAft>
              <a:defRPr>
                <a:solidFill>
                  <a:schemeClr val="tx1"/>
                </a:solidFill>
                <a:latin typeface="Lato" panose="020F0502020204030203" pitchFamily="34" charset="0"/>
              </a:defRPr>
            </a:lvl6pPr>
            <a:lvl7pPr marL="2971800" indent="-228600" eaLnBrk="0" fontAlgn="base" hangingPunct="0">
              <a:spcBef>
                <a:spcPct val="0"/>
              </a:spcBef>
              <a:spcAft>
                <a:spcPct val="0"/>
              </a:spcAft>
              <a:defRPr>
                <a:solidFill>
                  <a:schemeClr val="tx1"/>
                </a:solidFill>
                <a:latin typeface="Lato" panose="020F0502020204030203" pitchFamily="34" charset="0"/>
              </a:defRPr>
            </a:lvl7pPr>
            <a:lvl8pPr marL="3429000" indent="-228600" eaLnBrk="0" fontAlgn="base" hangingPunct="0">
              <a:spcBef>
                <a:spcPct val="0"/>
              </a:spcBef>
              <a:spcAft>
                <a:spcPct val="0"/>
              </a:spcAft>
              <a:defRPr>
                <a:solidFill>
                  <a:schemeClr val="tx1"/>
                </a:solidFill>
                <a:latin typeface="Lato" panose="020F0502020204030203" pitchFamily="34" charset="0"/>
              </a:defRPr>
            </a:lvl8pPr>
            <a:lvl9pPr marL="3886200" indent="-228600" eaLnBrk="0" fontAlgn="base" hangingPunct="0">
              <a:spcBef>
                <a:spcPct val="0"/>
              </a:spcBef>
              <a:spcAft>
                <a:spcPct val="0"/>
              </a:spcAft>
              <a:defRPr>
                <a:solidFill>
                  <a:schemeClr val="tx1"/>
                </a:solidFill>
                <a:latin typeface="Lato" panose="020F0502020204030203" pitchFamily="34" charset="0"/>
              </a:defRPr>
            </a:lvl9pPr>
          </a:lstStyle>
          <a:p>
            <a:fld id="{054C66C6-0095-4FF9-ADA4-68DFDC9A92EF}" type="slidenum">
              <a:rPr lang="en-US" altLang="fi-FI">
                <a:latin typeface="Calibri" panose="020F0502020204030204" pitchFamily="34" charset="0"/>
              </a:rPr>
              <a:pPr/>
              <a:t>12</a:t>
            </a:fld>
            <a:endParaRPr lang="en-US" altLang="fi-FI">
              <a:latin typeface="Calibri" panose="020F0502020204030204" pitchFamily="34" charset="0"/>
            </a:endParaRPr>
          </a:p>
        </p:txBody>
      </p:sp>
    </p:spTree>
    <p:extLst>
      <p:ext uri="{BB962C8B-B14F-4D97-AF65-F5344CB8AC3E}">
        <p14:creationId xmlns:p14="http://schemas.microsoft.com/office/powerpoint/2010/main" val="17483541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a:extLst>
              <a:ext uri="{FF2B5EF4-FFF2-40B4-BE49-F238E27FC236}">
                <a16:creationId xmlns:a16="http://schemas.microsoft.com/office/drawing/2014/main" xmlns="" id="{1F0D5DBB-2B25-4B31-82D2-B9A60A3C506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a:extLst>
              <a:ext uri="{FF2B5EF4-FFF2-40B4-BE49-F238E27FC236}">
                <a16:creationId xmlns:a16="http://schemas.microsoft.com/office/drawing/2014/main" xmlns="" id="{1C8EBD55-2F1C-4C37-8047-8E081264EEC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de-DE" altLang="fi-FI" dirty="0" err="1"/>
              <a:t>Get</a:t>
            </a:r>
            <a:r>
              <a:rPr lang="de-DE" altLang="fi-FI" dirty="0"/>
              <a:t> </a:t>
            </a:r>
            <a:r>
              <a:rPr lang="de-DE" altLang="fi-FI" dirty="0" err="1"/>
              <a:t>informed</a:t>
            </a:r>
            <a:r>
              <a:rPr lang="de-DE" altLang="fi-FI" dirty="0"/>
              <a:t> on </a:t>
            </a:r>
            <a:r>
              <a:rPr lang="de-DE" altLang="fi-FI" dirty="0" err="1"/>
              <a:t>the</a:t>
            </a:r>
            <a:r>
              <a:rPr lang="de-DE" altLang="fi-FI" dirty="0"/>
              <a:t> </a:t>
            </a:r>
            <a:r>
              <a:rPr lang="de-DE" altLang="fi-FI" dirty="0" err="1"/>
              <a:t>situation</a:t>
            </a:r>
            <a:r>
              <a:rPr lang="de-DE" altLang="fi-FI" dirty="0"/>
              <a:t> in </a:t>
            </a:r>
            <a:r>
              <a:rPr lang="de-DE" altLang="fi-FI" dirty="0" err="1"/>
              <a:t>your</a:t>
            </a:r>
            <a:r>
              <a:rPr lang="de-DE" altLang="fi-FI" dirty="0"/>
              <a:t> </a:t>
            </a:r>
            <a:r>
              <a:rPr lang="de-DE" altLang="fi-FI" dirty="0" err="1"/>
              <a:t>own</a:t>
            </a:r>
            <a:r>
              <a:rPr lang="de-DE" altLang="fi-FI" dirty="0"/>
              <a:t> </a:t>
            </a:r>
            <a:r>
              <a:rPr lang="de-DE" altLang="fi-FI" dirty="0" err="1"/>
              <a:t>country</a:t>
            </a:r>
            <a:r>
              <a:rPr lang="de-DE" altLang="fi-FI" dirty="0"/>
              <a:t>, </a:t>
            </a:r>
            <a:r>
              <a:rPr lang="de-DE" altLang="fi-FI" dirty="0" err="1"/>
              <a:t>then</a:t>
            </a:r>
            <a:r>
              <a:rPr lang="de-DE" altLang="fi-FI" dirty="0"/>
              <a:t> </a:t>
            </a:r>
            <a:r>
              <a:rPr lang="de-DE" altLang="fi-FI" dirty="0" err="1"/>
              <a:t>decide</a:t>
            </a:r>
            <a:r>
              <a:rPr lang="de-DE" altLang="fi-FI" dirty="0"/>
              <a:t> </a:t>
            </a:r>
            <a:r>
              <a:rPr lang="de-DE" altLang="fi-FI" dirty="0" err="1"/>
              <a:t>what</a:t>
            </a:r>
            <a:r>
              <a:rPr lang="de-DE" altLang="fi-FI" dirty="0"/>
              <a:t> </a:t>
            </a:r>
            <a:r>
              <a:rPr lang="de-DE" altLang="fi-FI" dirty="0" err="1"/>
              <a:t>advocacy-activity</a:t>
            </a:r>
            <a:r>
              <a:rPr lang="de-DE" altLang="fi-FI" dirty="0"/>
              <a:t> </a:t>
            </a:r>
            <a:r>
              <a:rPr lang="de-DE" altLang="fi-FI" dirty="0" err="1"/>
              <a:t>your</a:t>
            </a:r>
            <a:r>
              <a:rPr lang="de-DE" altLang="fi-FI" dirty="0"/>
              <a:t> </a:t>
            </a:r>
            <a:r>
              <a:rPr lang="de-DE" altLang="fi-FI" dirty="0" err="1"/>
              <a:t>club</a:t>
            </a:r>
            <a:r>
              <a:rPr lang="de-DE" altLang="fi-FI" dirty="0"/>
              <a:t> </a:t>
            </a:r>
            <a:r>
              <a:rPr lang="de-DE" altLang="fi-FI" dirty="0" err="1"/>
              <a:t>wants</a:t>
            </a:r>
            <a:r>
              <a:rPr lang="de-DE" altLang="fi-FI" dirty="0"/>
              <a:t> </a:t>
            </a:r>
            <a:r>
              <a:rPr lang="de-DE" altLang="fi-FI" dirty="0" err="1"/>
              <a:t>to</a:t>
            </a:r>
            <a:r>
              <a:rPr lang="de-DE" altLang="fi-FI" dirty="0"/>
              <a:t> </a:t>
            </a:r>
            <a:r>
              <a:rPr lang="de-DE" altLang="fi-FI" dirty="0" err="1"/>
              <a:t>become</a:t>
            </a:r>
            <a:r>
              <a:rPr lang="de-DE" altLang="fi-FI" dirty="0"/>
              <a:t> </a:t>
            </a:r>
            <a:r>
              <a:rPr lang="de-DE" altLang="fi-FI" dirty="0" err="1"/>
              <a:t>engaged</a:t>
            </a:r>
            <a:r>
              <a:rPr lang="de-DE" altLang="fi-FI" dirty="0"/>
              <a:t> in. Note </a:t>
            </a:r>
            <a:r>
              <a:rPr lang="de-DE" altLang="fi-FI" dirty="0" err="1"/>
              <a:t>that</a:t>
            </a:r>
            <a:r>
              <a:rPr lang="de-DE" altLang="fi-FI" dirty="0"/>
              <a:t> not all </a:t>
            </a:r>
            <a:r>
              <a:rPr lang="de-DE" altLang="fi-FI" dirty="0" err="1"/>
              <a:t>trafficking</a:t>
            </a:r>
            <a:r>
              <a:rPr lang="de-DE" altLang="fi-FI" dirty="0"/>
              <a:t> </a:t>
            </a:r>
            <a:r>
              <a:rPr lang="de-DE" altLang="fi-FI" dirty="0" err="1"/>
              <a:t>is</a:t>
            </a:r>
            <a:r>
              <a:rPr lang="de-DE" altLang="fi-FI" dirty="0"/>
              <a:t> transnational – </a:t>
            </a:r>
            <a:r>
              <a:rPr lang="de-DE" altLang="fi-FI" dirty="0" err="1"/>
              <a:t>it</a:t>
            </a:r>
            <a:r>
              <a:rPr lang="de-DE" altLang="fi-FI" dirty="0"/>
              <a:t> </a:t>
            </a:r>
            <a:r>
              <a:rPr lang="de-DE" altLang="fi-FI" dirty="0" err="1"/>
              <a:t>is</a:t>
            </a:r>
            <a:r>
              <a:rPr lang="de-DE" altLang="fi-FI" dirty="0"/>
              <a:t> also national, </a:t>
            </a:r>
            <a:r>
              <a:rPr lang="de-DE" altLang="fi-FI" dirty="0" err="1"/>
              <a:t>especially</a:t>
            </a:r>
            <a:r>
              <a:rPr lang="de-DE" altLang="fi-FI" dirty="0"/>
              <a:t> in </a:t>
            </a:r>
            <a:r>
              <a:rPr lang="de-DE" altLang="fi-FI" dirty="0" err="1"/>
              <a:t>conflict</a:t>
            </a:r>
            <a:r>
              <a:rPr lang="de-DE" altLang="fi-FI" dirty="0"/>
              <a:t> </a:t>
            </a:r>
            <a:r>
              <a:rPr lang="de-DE" altLang="fi-FI" dirty="0" err="1"/>
              <a:t>areas</a:t>
            </a:r>
            <a:r>
              <a:rPr lang="de-DE" altLang="fi-FI" dirty="0"/>
              <a:t> </a:t>
            </a:r>
            <a:r>
              <a:rPr lang="de-DE" altLang="fi-FI" dirty="0" err="1"/>
              <a:t>where</a:t>
            </a:r>
            <a:r>
              <a:rPr lang="de-DE" altLang="fi-FI" dirty="0"/>
              <a:t> </a:t>
            </a:r>
            <a:r>
              <a:rPr lang="de-DE" altLang="fi-FI" dirty="0" err="1"/>
              <a:t>children</a:t>
            </a:r>
            <a:r>
              <a:rPr lang="de-DE" altLang="fi-FI" dirty="0"/>
              <a:t>, </a:t>
            </a:r>
            <a:r>
              <a:rPr lang="de-DE" altLang="fi-FI" dirty="0" err="1"/>
              <a:t>girls</a:t>
            </a:r>
            <a:r>
              <a:rPr lang="de-DE" altLang="fi-FI" dirty="0"/>
              <a:t> and </a:t>
            </a:r>
            <a:r>
              <a:rPr lang="de-DE" altLang="fi-FI" dirty="0" err="1"/>
              <a:t>boys</a:t>
            </a:r>
            <a:r>
              <a:rPr lang="de-DE" altLang="fi-FI" dirty="0"/>
              <a:t>, </a:t>
            </a:r>
            <a:r>
              <a:rPr lang="de-DE" altLang="fi-FI" dirty="0" err="1"/>
              <a:t>are</a:t>
            </a:r>
            <a:r>
              <a:rPr lang="de-DE" altLang="fi-FI" dirty="0"/>
              <a:t> </a:t>
            </a:r>
            <a:r>
              <a:rPr lang="de-DE" altLang="fi-FI" dirty="0" err="1"/>
              <a:t>particularly</a:t>
            </a:r>
            <a:r>
              <a:rPr lang="de-DE" altLang="fi-FI" dirty="0"/>
              <a:t> vulnerable. </a:t>
            </a:r>
          </a:p>
          <a:p>
            <a:pPr eaLnBrk="1" hangingPunct="1">
              <a:spcBef>
                <a:spcPct val="0"/>
              </a:spcBef>
            </a:pPr>
            <a:r>
              <a:rPr lang="de-DE" altLang="fi-FI" dirty="0" err="1" smtClean="0"/>
              <a:t>Since</a:t>
            </a:r>
            <a:r>
              <a:rPr lang="de-DE" altLang="fi-FI" baseline="0" dirty="0" smtClean="0"/>
              <a:t> 2012 </a:t>
            </a:r>
            <a:r>
              <a:rPr lang="de-DE" altLang="fi-FI" baseline="0" dirty="0" err="1" smtClean="0"/>
              <a:t>t</a:t>
            </a:r>
            <a:r>
              <a:rPr lang="de-DE" altLang="fi-FI" dirty="0" err="1" smtClean="0"/>
              <a:t>he</a:t>
            </a:r>
            <a:r>
              <a:rPr lang="de-DE" altLang="fi-FI" dirty="0" smtClean="0"/>
              <a:t> EU </a:t>
            </a:r>
            <a:r>
              <a:rPr lang="de-DE" altLang="fi-FI" dirty="0" err="1" smtClean="0"/>
              <a:t>has</a:t>
            </a:r>
            <a:r>
              <a:rPr lang="de-DE" altLang="fi-FI" dirty="0" smtClean="0"/>
              <a:t> </a:t>
            </a:r>
            <a:r>
              <a:rPr lang="de-DE" altLang="fi-FI" dirty="0" err="1" smtClean="0"/>
              <a:t>named</a:t>
            </a:r>
            <a:r>
              <a:rPr lang="de-DE" altLang="fi-FI" dirty="0" smtClean="0"/>
              <a:t> 18 </a:t>
            </a:r>
            <a:r>
              <a:rPr lang="de-DE" altLang="fi-FI" dirty="0" err="1" smtClean="0"/>
              <a:t>October</a:t>
            </a:r>
            <a:r>
              <a:rPr lang="de-DE" altLang="fi-FI" dirty="0" smtClean="0"/>
              <a:t> </a:t>
            </a:r>
            <a:r>
              <a:rPr lang="de-DE" altLang="fi-FI" dirty="0" err="1" smtClean="0"/>
              <a:t>to</a:t>
            </a:r>
            <a:r>
              <a:rPr lang="de-DE" altLang="fi-FI" dirty="0" smtClean="0"/>
              <a:t> </a:t>
            </a:r>
            <a:r>
              <a:rPr lang="de-DE" altLang="fi-FI" dirty="0" err="1" smtClean="0"/>
              <a:t>be</a:t>
            </a:r>
            <a:r>
              <a:rPr lang="de-DE" altLang="fi-FI" dirty="0" smtClean="0"/>
              <a:t> </a:t>
            </a:r>
            <a:r>
              <a:rPr lang="de-DE" altLang="fi-FI" dirty="0" err="1" smtClean="0"/>
              <a:t>the</a:t>
            </a:r>
            <a:r>
              <a:rPr lang="de-DE" altLang="fi-FI" dirty="0" smtClean="0"/>
              <a:t> Anti-</a:t>
            </a:r>
            <a:r>
              <a:rPr lang="de-DE" altLang="fi-FI" dirty="0" err="1" smtClean="0"/>
              <a:t>Trafficking</a:t>
            </a:r>
            <a:r>
              <a:rPr lang="de-DE" altLang="fi-FI" baseline="0" dirty="0" smtClean="0"/>
              <a:t> Day. </a:t>
            </a:r>
            <a:endParaRPr lang="en-US" altLang="fi-FI" dirty="0"/>
          </a:p>
        </p:txBody>
      </p:sp>
      <p:sp>
        <p:nvSpPr>
          <p:cNvPr id="43012" name="Slide Number Placeholder 3">
            <a:extLst>
              <a:ext uri="{FF2B5EF4-FFF2-40B4-BE49-F238E27FC236}">
                <a16:creationId xmlns:a16="http://schemas.microsoft.com/office/drawing/2014/main" xmlns="" id="{68FB4911-E6C1-4903-A0C8-750EEE45C1C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Lato" panose="020F0502020204030203" pitchFamily="34" charset="0"/>
              </a:defRPr>
            </a:lvl1pPr>
            <a:lvl2pPr marL="742950" indent="-285750">
              <a:defRPr>
                <a:solidFill>
                  <a:schemeClr val="tx1"/>
                </a:solidFill>
                <a:latin typeface="Lato" panose="020F0502020204030203" pitchFamily="34" charset="0"/>
              </a:defRPr>
            </a:lvl2pPr>
            <a:lvl3pPr marL="1143000" indent="-228600">
              <a:defRPr>
                <a:solidFill>
                  <a:schemeClr val="tx1"/>
                </a:solidFill>
                <a:latin typeface="Lato" panose="020F0502020204030203" pitchFamily="34" charset="0"/>
              </a:defRPr>
            </a:lvl3pPr>
            <a:lvl4pPr marL="1600200" indent="-228600">
              <a:defRPr>
                <a:solidFill>
                  <a:schemeClr val="tx1"/>
                </a:solidFill>
                <a:latin typeface="Lato" panose="020F0502020204030203" pitchFamily="34" charset="0"/>
              </a:defRPr>
            </a:lvl4pPr>
            <a:lvl5pPr marL="2057400" indent="-228600">
              <a:defRPr>
                <a:solidFill>
                  <a:schemeClr val="tx1"/>
                </a:solidFill>
                <a:latin typeface="Lato" panose="020F0502020204030203" pitchFamily="34" charset="0"/>
              </a:defRPr>
            </a:lvl5pPr>
            <a:lvl6pPr marL="2514600" indent="-228600" eaLnBrk="0" fontAlgn="base" hangingPunct="0">
              <a:spcBef>
                <a:spcPct val="0"/>
              </a:spcBef>
              <a:spcAft>
                <a:spcPct val="0"/>
              </a:spcAft>
              <a:defRPr>
                <a:solidFill>
                  <a:schemeClr val="tx1"/>
                </a:solidFill>
                <a:latin typeface="Lato" panose="020F0502020204030203" pitchFamily="34" charset="0"/>
              </a:defRPr>
            </a:lvl6pPr>
            <a:lvl7pPr marL="2971800" indent="-228600" eaLnBrk="0" fontAlgn="base" hangingPunct="0">
              <a:spcBef>
                <a:spcPct val="0"/>
              </a:spcBef>
              <a:spcAft>
                <a:spcPct val="0"/>
              </a:spcAft>
              <a:defRPr>
                <a:solidFill>
                  <a:schemeClr val="tx1"/>
                </a:solidFill>
                <a:latin typeface="Lato" panose="020F0502020204030203" pitchFamily="34" charset="0"/>
              </a:defRPr>
            </a:lvl7pPr>
            <a:lvl8pPr marL="3429000" indent="-228600" eaLnBrk="0" fontAlgn="base" hangingPunct="0">
              <a:spcBef>
                <a:spcPct val="0"/>
              </a:spcBef>
              <a:spcAft>
                <a:spcPct val="0"/>
              </a:spcAft>
              <a:defRPr>
                <a:solidFill>
                  <a:schemeClr val="tx1"/>
                </a:solidFill>
                <a:latin typeface="Lato" panose="020F0502020204030203" pitchFamily="34" charset="0"/>
              </a:defRPr>
            </a:lvl8pPr>
            <a:lvl9pPr marL="3886200" indent="-228600" eaLnBrk="0" fontAlgn="base" hangingPunct="0">
              <a:spcBef>
                <a:spcPct val="0"/>
              </a:spcBef>
              <a:spcAft>
                <a:spcPct val="0"/>
              </a:spcAft>
              <a:defRPr>
                <a:solidFill>
                  <a:schemeClr val="tx1"/>
                </a:solidFill>
                <a:latin typeface="Lato" panose="020F0502020204030203" pitchFamily="34" charset="0"/>
              </a:defRPr>
            </a:lvl9pPr>
          </a:lstStyle>
          <a:p>
            <a:fld id="{A9AB4EDE-26CA-4FD1-A61C-39FF02038DA4}" type="slidenum">
              <a:rPr lang="en-US" altLang="fi-FI">
                <a:latin typeface="Calibri" panose="020F0502020204030204" pitchFamily="34" charset="0"/>
              </a:rPr>
              <a:pPr/>
              <a:t>13</a:t>
            </a:fld>
            <a:endParaRPr lang="en-US" altLang="fi-FI">
              <a:latin typeface="Calibri" panose="020F0502020204030204" pitchFamily="34" charset="0"/>
            </a:endParaRPr>
          </a:p>
        </p:txBody>
      </p:sp>
    </p:spTree>
    <p:extLst>
      <p:ext uri="{BB962C8B-B14F-4D97-AF65-F5344CB8AC3E}">
        <p14:creationId xmlns:p14="http://schemas.microsoft.com/office/powerpoint/2010/main" val="20767075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a:extLst>
              <a:ext uri="{FF2B5EF4-FFF2-40B4-BE49-F238E27FC236}">
                <a16:creationId xmlns:a16="http://schemas.microsoft.com/office/drawing/2014/main" xmlns="" id="{93902C7C-C060-49D6-B775-2DBE169545CA}"/>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a:extLst>
              <a:ext uri="{FF2B5EF4-FFF2-40B4-BE49-F238E27FC236}">
                <a16:creationId xmlns:a16="http://schemas.microsoft.com/office/drawing/2014/main" xmlns="" id="{53AD1391-093E-4AE7-AF08-B1D0AA282C7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de-DE" altLang="fi-FI"/>
              <a:t>The UN Palermo Protocol was accepted before the CoE Anti-Trafficking Convention was drafted. At that time Member States decided to keep the issue of prostitution within the domain of national competence. It is important to be aware of the connection of trafficking to organized crime, prostitution and violence against women. </a:t>
            </a:r>
          </a:p>
          <a:p>
            <a:pPr eaLnBrk="1" hangingPunct="1">
              <a:spcBef>
                <a:spcPct val="0"/>
              </a:spcBef>
            </a:pPr>
            <a:r>
              <a:rPr lang="de-DE" altLang="fi-FI"/>
              <a:t>The UN has 193 member states. 185 have ratified the Convention. The EU as an International Organization has also ratified the Convention.  </a:t>
            </a:r>
          </a:p>
          <a:p>
            <a:pPr eaLnBrk="1" hangingPunct="1">
              <a:spcBef>
                <a:spcPct val="0"/>
              </a:spcBef>
            </a:pPr>
            <a:endParaRPr lang="en-US" altLang="fi-FI"/>
          </a:p>
        </p:txBody>
      </p:sp>
      <p:sp>
        <p:nvSpPr>
          <p:cNvPr id="45060" name="Slide Number Placeholder 3">
            <a:extLst>
              <a:ext uri="{FF2B5EF4-FFF2-40B4-BE49-F238E27FC236}">
                <a16:creationId xmlns:a16="http://schemas.microsoft.com/office/drawing/2014/main" xmlns="" id="{15998C0A-3AD7-47A4-A6A9-B44DC549155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Lato" panose="020F0502020204030203" pitchFamily="34" charset="0"/>
              </a:defRPr>
            </a:lvl1pPr>
            <a:lvl2pPr marL="742950" indent="-285750">
              <a:defRPr>
                <a:solidFill>
                  <a:schemeClr val="tx1"/>
                </a:solidFill>
                <a:latin typeface="Lato" panose="020F0502020204030203" pitchFamily="34" charset="0"/>
              </a:defRPr>
            </a:lvl2pPr>
            <a:lvl3pPr marL="1143000" indent="-228600">
              <a:defRPr>
                <a:solidFill>
                  <a:schemeClr val="tx1"/>
                </a:solidFill>
                <a:latin typeface="Lato" panose="020F0502020204030203" pitchFamily="34" charset="0"/>
              </a:defRPr>
            </a:lvl3pPr>
            <a:lvl4pPr marL="1600200" indent="-228600">
              <a:defRPr>
                <a:solidFill>
                  <a:schemeClr val="tx1"/>
                </a:solidFill>
                <a:latin typeface="Lato" panose="020F0502020204030203" pitchFamily="34" charset="0"/>
              </a:defRPr>
            </a:lvl4pPr>
            <a:lvl5pPr marL="2057400" indent="-228600">
              <a:defRPr>
                <a:solidFill>
                  <a:schemeClr val="tx1"/>
                </a:solidFill>
                <a:latin typeface="Lato" panose="020F0502020204030203" pitchFamily="34" charset="0"/>
              </a:defRPr>
            </a:lvl5pPr>
            <a:lvl6pPr marL="2514600" indent="-228600" eaLnBrk="0" fontAlgn="base" hangingPunct="0">
              <a:spcBef>
                <a:spcPct val="0"/>
              </a:spcBef>
              <a:spcAft>
                <a:spcPct val="0"/>
              </a:spcAft>
              <a:defRPr>
                <a:solidFill>
                  <a:schemeClr val="tx1"/>
                </a:solidFill>
                <a:latin typeface="Lato" panose="020F0502020204030203" pitchFamily="34" charset="0"/>
              </a:defRPr>
            </a:lvl6pPr>
            <a:lvl7pPr marL="2971800" indent="-228600" eaLnBrk="0" fontAlgn="base" hangingPunct="0">
              <a:spcBef>
                <a:spcPct val="0"/>
              </a:spcBef>
              <a:spcAft>
                <a:spcPct val="0"/>
              </a:spcAft>
              <a:defRPr>
                <a:solidFill>
                  <a:schemeClr val="tx1"/>
                </a:solidFill>
                <a:latin typeface="Lato" panose="020F0502020204030203" pitchFamily="34" charset="0"/>
              </a:defRPr>
            </a:lvl7pPr>
            <a:lvl8pPr marL="3429000" indent="-228600" eaLnBrk="0" fontAlgn="base" hangingPunct="0">
              <a:spcBef>
                <a:spcPct val="0"/>
              </a:spcBef>
              <a:spcAft>
                <a:spcPct val="0"/>
              </a:spcAft>
              <a:defRPr>
                <a:solidFill>
                  <a:schemeClr val="tx1"/>
                </a:solidFill>
                <a:latin typeface="Lato" panose="020F0502020204030203" pitchFamily="34" charset="0"/>
              </a:defRPr>
            </a:lvl8pPr>
            <a:lvl9pPr marL="3886200" indent="-228600" eaLnBrk="0" fontAlgn="base" hangingPunct="0">
              <a:spcBef>
                <a:spcPct val="0"/>
              </a:spcBef>
              <a:spcAft>
                <a:spcPct val="0"/>
              </a:spcAft>
              <a:defRPr>
                <a:solidFill>
                  <a:schemeClr val="tx1"/>
                </a:solidFill>
                <a:latin typeface="Lato" panose="020F0502020204030203" pitchFamily="34" charset="0"/>
              </a:defRPr>
            </a:lvl9pPr>
          </a:lstStyle>
          <a:p>
            <a:fld id="{AA793CAB-B117-4E7B-A773-C7525785C0E4}" type="slidenum">
              <a:rPr lang="en-US" altLang="fi-FI">
                <a:latin typeface="Calibri" panose="020F0502020204030204" pitchFamily="34" charset="0"/>
              </a:rPr>
              <a:pPr/>
              <a:t>14</a:t>
            </a:fld>
            <a:endParaRPr lang="en-US" altLang="fi-FI">
              <a:latin typeface="Calibri" panose="020F0502020204030204" pitchFamily="34" charset="0"/>
            </a:endParaRPr>
          </a:p>
        </p:txBody>
      </p:sp>
    </p:spTree>
    <p:extLst>
      <p:ext uri="{BB962C8B-B14F-4D97-AF65-F5344CB8AC3E}">
        <p14:creationId xmlns:p14="http://schemas.microsoft.com/office/powerpoint/2010/main" val="20641235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xmlns="" id="{DC36EF2A-DB0D-4A77-ABB8-5516755EE5A0}"/>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a:extLst>
              <a:ext uri="{FF2B5EF4-FFF2-40B4-BE49-F238E27FC236}">
                <a16:creationId xmlns:a16="http://schemas.microsoft.com/office/drawing/2014/main" xmlns="" id="{10168D98-9110-453B-B15D-8A266B7593A2}"/>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de-DE" altLang="fi-FI"/>
              <a:t>States that ratify this instrument commit to the content of the convention and shall adopt, in accordance with fundamental principles of its domestic law, necessary legislative and other measures. The wording of the convention lacks detailed definiton and is open for interpretation, therefore less legally binding for States having signed.</a:t>
            </a:r>
          </a:p>
          <a:p>
            <a:pPr eaLnBrk="1" hangingPunct="1">
              <a:spcBef>
                <a:spcPct val="0"/>
              </a:spcBef>
            </a:pPr>
            <a:endParaRPr lang="en-US" altLang="fi-FI"/>
          </a:p>
        </p:txBody>
      </p:sp>
      <p:sp>
        <p:nvSpPr>
          <p:cNvPr id="47108" name="Slide Number Placeholder 3">
            <a:extLst>
              <a:ext uri="{FF2B5EF4-FFF2-40B4-BE49-F238E27FC236}">
                <a16:creationId xmlns:a16="http://schemas.microsoft.com/office/drawing/2014/main" xmlns="" id="{950B5306-7ADF-4EAA-8C47-651462245567}"/>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Lato" panose="020F0502020204030203" pitchFamily="34" charset="0"/>
              </a:defRPr>
            </a:lvl1pPr>
            <a:lvl2pPr marL="742950" indent="-285750">
              <a:defRPr>
                <a:solidFill>
                  <a:schemeClr val="tx1"/>
                </a:solidFill>
                <a:latin typeface="Lato" panose="020F0502020204030203" pitchFamily="34" charset="0"/>
              </a:defRPr>
            </a:lvl2pPr>
            <a:lvl3pPr marL="1143000" indent="-228600">
              <a:defRPr>
                <a:solidFill>
                  <a:schemeClr val="tx1"/>
                </a:solidFill>
                <a:latin typeface="Lato" panose="020F0502020204030203" pitchFamily="34" charset="0"/>
              </a:defRPr>
            </a:lvl3pPr>
            <a:lvl4pPr marL="1600200" indent="-228600">
              <a:defRPr>
                <a:solidFill>
                  <a:schemeClr val="tx1"/>
                </a:solidFill>
                <a:latin typeface="Lato" panose="020F0502020204030203" pitchFamily="34" charset="0"/>
              </a:defRPr>
            </a:lvl4pPr>
            <a:lvl5pPr marL="2057400" indent="-228600">
              <a:defRPr>
                <a:solidFill>
                  <a:schemeClr val="tx1"/>
                </a:solidFill>
                <a:latin typeface="Lato" panose="020F0502020204030203" pitchFamily="34" charset="0"/>
              </a:defRPr>
            </a:lvl5pPr>
            <a:lvl6pPr marL="2514600" indent="-228600" eaLnBrk="0" fontAlgn="base" hangingPunct="0">
              <a:spcBef>
                <a:spcPct val="0"/>
              </a:spcBef>
              <a:spcAft>
                <a:spcPct val="0"/>
              </a:spcAft>
              <a:defRPr>
                <a:solidFill>
                  <a:schemeClr val="tx1"/>
                </a:solidFill>
                <a:latin typeface="Lato" panose="020F0502020204030203" pitchFamily="34" charset="0"/>
              </a:defRPr>
            </a:lvl6pPr>
            <a:lvl7pPr marL="2971800" indent="-228600" eaLnBrk="0" fontAlgn="base" hangingPunct="0">
              <a:spcBef>
                <a:spcPct val="0"/>
              </a:spcBef>
              <a:spcAft>
                <a:spcPct val="0"/>
              </a:spcAft>
              <a:defRPr>
                <a:solidFill>
                  <a:schemeClr val="tx1"/>
                </a:solidFill>
                <a:latin typeface="Lato" panose="020F0502020204030203" pitchFamily="34" charset="0"/>
              </a:defRPr>
            </a:lvl7pPr>
            <a:lvl8pPr marL="3429000" indent="-228600" eaLnBrk="0" fontAlgn="base" hangingPunct="0">
              <a:spcBef>
                <a:spcPct val="0"/>
              </a:spcBef>
              <a:spcAft>
                <a:spcPct val="0"/>
              </a:spcAft>
              <a:defRPr>
                <a:solidFill>
                  <a:schemeClr val="tx1"/>
                </a:solidFill>
                <a:latin typeface="Lato" panose="020F0502020204030203" pitchFamily="34" charset="0"/>
              </a:defRPr>
            </a:lvl8pPr>
            <a:lvl9pPr marL="3886200" indent="-228600" eaLnBrk="0" fontAlgn="base" hangingPunct="0">
              <a:spcBef>
                <a:spcPct val="0"/>
              </a:spcBef>
              <a:spcAft>
                <a:spcPct val="0"/>
              </a:spcAft>
              <a:defRPr>
                <a:solidFill>
                  <a:schemeClr val="tx1"/>
                </a:solidFill>
                <a:latin typeface="Lato" panose="020F0502020204030203" pitchFamily="34" charset="0"/>
              </a:defRPr>
            </a:lvl9pPr>
          </a:lstStyle>
          <a:p>
            <a:fld id="{DFACEE2B-8F6E-4DAB-B77C-5B708387C049}" type="slidenum">
              <a:rPr lang="en-US" altLang="fi-FI">
                <a:latin typeface="Calibri" panose="020F0502020204030204" pitchFamily="34" charset="0"/>
              </a:rPr>
              <a:pPr/>
              <a:t>15</a:t>
            </a:fld>
            <a:endParaRPr lang="en-US" altLang="fi-FI">
              <a:latin typeface="Calibri" panose="020F0502020204030204" pitchFamily="34" charset="0"/>
            </a:endParaRPr>
          </a:p>
        </p:txBody>
      </p:sp>
    </p:spTree>
    <p:extLst>
      <p:ext uri="{BB962C8B-B14F-4D97-AF65-F5344CB8AC3E}">
        <p14:creationId xmlns:p14="http://schemas.microsoft.com/office/powerpoint/2010/main" val="39309135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Folienbildplatzhalter 1">
            <a:extLst>
              <a:ext uri="{FF2B5EF4-FFF2-40B4-BE49-F238E27FC236}">
                <a16:creationId xmlns:a16="http://schemas.microsoft.com/office/drawing/2014/main" xmlns="" id="{5245E0D7-68EF-4F93-8BEF-6138A0A0466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izenplatzhalter 2">
            <a:extLst>
              <a:ext uri="{FF2B5EF4-FFF2-40B4-BE49-F238E27FC236}">
                <a16:creationId xmlns:a16="http://schemas.microsoft.com/office/drawing/2014/main" xmlns="" id="{448154A7-4661-4BFD-84B6-B3A94F4BB6C4}"/>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de-DE" altLang="fi-FI"/>
          </a:p>
        </p:txBody>
      </p:sp>
      <p:sp>
        <p:nvSpPr>
          <p:cNvPr id="49156" name="Foliennummernplatzhalter 3">
            <a:extLst>
              <a:ext uri="{FF2B5EF4-FFF2-40B4-BE49-F238E27FC236}">
                <a16:creationId xmlns:a16="http://schemas.microsoft.com/office/drawing/2014/main" xmlns="" id="{EF17B023-33F2-4745-AFEA-AB993BDE497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Lato" panose="020F0502020204030203" pitchFamily="34" charset="0"/>
              </a:defRPr>
            </a:lvl1pPr>
            <a:lvl2pPr marL="742950" indent="-285750">
              <a:defRPr>
                <a:solidFill>
                  <a:schemeClr val="tx1"/>
                </a:solidFill>
                <a:latin typeface="Lato" panose="020F0502020204030203" pitchFamily="34" charset="0"/>
              </a:defRPr>
            </a:lvl2pPr>
            <a:lvl3pPr marL="1143000" indent="-228600">
              <a:defRPr>
                <a:solidFill>
                  <a:schemeClr val="tx1"/>
                </a:solidFill>
                <a:latin typeface="Lato" panose="020F0502020204030203" pitchFamily="34" charset="0"/>
              </a:defRPr>
            </a:lvl3pPr>
            <a:lvl4pPr marL="1600200" indent="-228600">
              <a:defRPr>
                <a:solidFill>
                  <a:schemeClr val="tx1"/>
                </a:solidFill>
                <a:latin typeface="Lato" panose="020F0502020204030203" pitchFamily="34" charset="0"/>
              </a:defRPr>
            </a:lvl4pPr>
            <a:lvl5pPr marL="2057400" indent="-228600">
              <a:defRPr>
                <a:solidFill>
                  <a:schemeClr val="tx1"/>
                </a:solidFill>
                <a:latin typeface="Lato" panose="020F0502020204030203" pitchFamily="34" charset="0"/>
              </a:defRPr>
            </a:lvl5pPr>
            <a:lvl6pPr marL="2514600" indent="-228600" eaLnBrk="0" fontAlgn="base" hangingPunct="0">
              <a:spcBef>
                <a:spcPct val="0"/>
              </a:spcBef>
              <a:spcAft>
                <a:spcPct val="0"/>
              </a:spcAft>
              <a:defRPr>
                <a:solidFill>
                  <a:schemeClr val="tx1"/>
                </a:solidFill>
                <a:latin typeface="Lato" panose="020F0502020204030203" pitchFamily="34" charset="0"/>
              </a:defRPr>
            </a:lvl6pPr>
            <a:lvl7pPr marL="2971800" indent="-228600" eaLnBrk="0" fontAlgn="base" hangingPunct="0">
              <a:spcBef>
                <a:spcPct val="0"/>
              </a:spcBef>
              <a:spcAft>
                <a:spcPct val="0"/>
              </a:spcAft>
              <a:defRPr>
                <a:solidFill>
                  <a:schemeClr val="tx1"/>
                </a:solidFill>
                <a:latin typeface="Lato" panose="020F0502020204030203" pitchFamily="34" charset="0"/>
              </a:defRPr>
            </a:lvl7pPr>
            <a:lvl8pPr marL="3429000" indent="-228600" eaLnBrk="0" fontAlgn="base" hangingPunct="0">
              <a:spcBef>
                <a:spcPct val="0"/>
              </a:spcBef>
              <a:spcAft>
                <a:spcPct val="0"/>
              </a:spcAft>
              <a:defRPr>
                <a:solidFill>
                  <a:schemeClr val="tx1"/>
                </a:solidFill>
                <a:latin typeface="Lato" panose="020F0502020204030203" pitchFamily="34" charset="0"/>
              </a:defRPr>
            </a:lvl8pPr>
            <a:lvl9pPr marL="3886200" indent="-228600" eaLnBrk="0" fontAlgn="base" hangingPunct="0">
              <a:spcBef>
                <a:spcPct val="0"/>
              </a:spcBef>
              <a:spcAft>
                <a:spcPct val="0"/>
              </a:spcAft>
              <a:defRPr>
                <a:solidFill>
                  <a:schemeClr val="tx1"/>
                </a:solidFill>
                <a:latin typeface="Lato" panose="020F0502020204030203" pitchFamily="34" charset="0"/>
              </a:defRPr>
            </a:lvl9pPr>
          </a:lstStyle>
          <a:p>
            <a:fld id="{AB142C06-AADF-45EB-934E-3D1AC1F7B56F}" type="slidenum">
              <a:rPr lang="en-US" altLang="fi-FI">
                <a:latin typeface="Calibri" panose="020F0502020204030204" pitchFamily="34" charset="0"/>
              </a:rPr>
              <a:pPr/>
              <a:t>16</a:t>
            </a:fld>
            <a:endParaRPr lang="en-US" altLang="fi-FI">
              <a:latin typeface="Calibri" panose="020F0502020204030204" pitchFamily="34" charset="0"/>
            </a:endParaRPr>
          </a:p>
        </p:txBody>
      </p:sp>
    </p:spTree>
    <p:extLst>
      <p:ext uri="{BB962C8B-B14F-4D97-AF65-F5344CB8AC3E}">
        <p14:creationId xmlns:p14="http://schemas.microsoft.com/office/powerpoint/2010/main" val="35144642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Folienbildplatzhalter 1">
            <a:extLst>
              <a:ext uri="{FF2B5EF4-FFF2-40B4-BE49-F238E27FC236}">
                <a16:creationId xmlns:a16="http://schemas.microsoft.com/office/drawing/2014/main" xmlns="" id="{26C9718D-651E-4EFD-9D74-67DC088A387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izenplatzhalter 2">
            <a:extLst>
              <a:ext uri="{FF2B5EF4-FFF2-40B4-BE49-F238E27FC236}">
                <a16:creationId xmlns:a16="http://schemas.microsoft.com/office/drawing/2014/main" xmlns="" id="{729F7B48-AC8A-47F4-9FAF-447BE887D33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de-DE" altLang="fi-FI"/>
          </a:p>
        </p:txBody>
      </p:sp>
      <p:sp>
        <p:nvSpPr>
          <p:cNvPr id="51204" name="Foliennummernplatzhalter 3">
            <a:extLst>
              <a:ext uri="{FF2B5EF4-FFF2-40B4-BE49-F238E27FC236}">
                <a16:creationId xmlns:a16="http://schemas.microsoft.com/office/drawing/2014/main" xmlns="" id="{490C372D-DE04-4C18-B503-6A1A058F500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Lato" panose="020F0502020204030203" pitchFamily="34" charset="0"/>
              </a:defRPr>
            </a:lvl1pPr>
            <a:lvl2pPr marL="742950" indent="-285750">
              <a:defRPr>
                <a:solidFill>
                  <a:schemeClr val="tx1"/>
                </a:solidFill>
                <a:latin typeface="Lato" panose="020F0502020204030203" pitchFamily="34" charset="0"/>
              </a:defRPr>
            </a:lvl2pPr>
            <a:lvl3pPr marL="1143000" indent="-228600">
              <a:defRPr>
                <a:solidFill>
                  <a:schemeClr val="tx1"/>
                </a:solidFill>
                <a:latin typeface="Lato" panose="020F0502020204030203" pitchFamily="34" charset="0"/>
              </a:defRPr>
            </a:lvl3pPr>
            <a:lvl4pPr marL="1600200" indent="-228600">
              <a:defRPr>
                <a:solidFill>
                  <a:schemeClr val="tx1"/>
                </a:solidFill>
                <a:latin typeface="Lato" panose="020F0502020204030203" pitchFamily="34" charset="0"/>
              </a:defRPr>
            </a:lvl4pPr>
            <a:lvl5pPr marL="2057400" indent="-228600">
              <a:defRPr>
                <a:solidFill>
                  <a:schemeClr val="tx1"/>
                </a:solidFill>
                <a:latin typeface="Lato" panose="020F0502020204030203" pitchFamily="34" charset="0"/>
              </a:defRPr>
            </a:lvl5pPr>
            <a:lvl6pPr marL="2514600" indent="-228600" eaLnBrk="0" fontAlgn="base" hangingPunct="0">
              <a:spcBef>
                <a:spcPct val="0"/>
              </a:spcBef>
              <a:spcAft>
                <a:spcPct val="0"/>
              </a:spcAft>
              <a:defRPr>
                <a:solidFill>
                  <a:schemeClr val="tx1"/>
                </a:solidFill>
                <a:latin typeface="Lato" panose="020F0502020204030203" pitchFamily="34" charset="0"/>
              </a:defRPr>
            </a:lvl6pPr>
            <a:lvl7pPr marL="2971800" indent="-228600" eaLnBrk="0" fontAlgn="base" hangingPunct="0">
              <a:spcBef>
                <a:spcPct val="0"/>
              </a:spcBef>
              <a:spcAft>
                <a:spcPct val="0"/>
              </a:spcAft>
              <a:defRPr>
                <a:solidFill>
                  <a:schemeClr val="tx1"/>
                </a:solidFill>
                <a:latin typeface="Lato" panose="020F0502020204030203" pitchFamily="34" charset="0"/>
              </a:defRPr>
            </a:lvl7pPr>
            <a:lvl8pPr marL="3429000" indent="-228600" eaLnBrk="0" fontAlgn="base" hangingPunct="0">
              <a:spcBef>
                <a:spcPct val="0"/>
              </a:spcBef>
              <a:spcAft>
                <a:spcPct val="0"/>
              </a:spcAft>
              <a:defRPr>
                <a:solidFill>
                  <a:schemeClr val="tx1"/>
                </a:solidFill>
                <a:latin typeface="Lato" panose="020F0502020204030203" pitchFamily="34" charset="0"/>
              </a:defRPr>
            </a:lvl8pPr>
            <a:lvl9pPr marL="3886200" indent="-228600" eaLnBrk="0" fontAlgn="base" hangingPunct="0">
              <a:spcBef>
                <a:spcPct val="0"/>
              </a:spcBef>
              <a:spcAft>
                <a:spcPct val="0"/>
              </a:spcAft>
              <a:defRPr>
                <a:solidFill>
                  <a:schemeClr val="tx1"/>
                </a:solidFill>
                <a:latin typeface="Lato" panose="020F0502020204030203" pitchFamily="34" charset="0"/>
              </a:defRPr>
            </a:lvl9pPr>
          </a:lstStyle>
          <a:p>
            <a:fld id="{D8228A56-A7D5-4BE9-AE6D-A4D7D85F1594}" type="slidenum">
              <a:rPr lang="en-US" altLang="fi-FI">
                <a:latin typeface="Calibri" panose="020F0502020204030204" pitchFamily="34" charset="0"/>
              </a:rPr>
              <a:pPr/>
              <a:t>17</a:t>
            </a:fld>
            <a:endParaRPr lang="en-US" altLang="fi-FI">
              <a:latin typeface="Calibri" panose="020F0502020204030204" pitchFamily="34" charset="0"/>
            </a:endParaRPr>
          </a:p>
        </p:txBody>
      </p:sp>
    </p:spTree>
    <p:extLst>
      <p:ext uri="{BB962C8B-B14F-4D97-AF65-F5344CB8AC3E}">
        <p14:creationId xmlns:p14="http://schemas.microsoft.com/office/powerpoint/2010/main" val="7879832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Folienbildplatzhalter 1">
            <a:extLst>
              <a:ext uri="{FF2B5EF4-FFF2-40B4-BE49-F238E27FC236}">
                <a16:creationId xmlns:a16="http://schemas.microsoft.com/office/drawing/2014/main" xmlns="" id="{416C7FCE-148B-4200-BD5B-71B8D00758CA}"/>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izenplatzhalter 2">
            <a:extLst>
              <a:ext uri="{FF2B5EF4-FFF2-40B4-BE49-F238E27FC236}">
                <a16:creationId xmlns:a16="http://schemas.microsoft.com/office/drawing/2014/main" xmlns="" id="{2D3B245C-AD8B-4278-AE3C-71BB71DFE95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de-DE" altLang="fi-FI"/>
          </a:p>
        </p:txBody>
      </p:sp>
      <p:sp>
        <p:nvSpPr>
          <p:cNvPr id="53252" name="Foliennummernplatzhalter 3">
            <a:extLst>
              <a:ext uri="{FF2B5EF4-FFF2-40B4-BE49-F238E27FC236}">
                <a16:creationId xmlns:a16="http://schemas.microsoft.com/office/drawing/2014/main" xmlns="" id="{21011119-735C-417F-962D-0EDC3CFA200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Lato" panose="020F0502020204030203" pitchFamily="34" charset="0"/>
              </a:defRPr>
            </a:lvl1pPr>
            <a:lvl2pPr marL="742950" indent="-285750">
              <a:defRPr>
                <a:solidFill>
                  <a:schemeClr val="tx1"/>
                </a:solidFill>
                <a:latin typeface="Lato" panose="020F0502020204030203" pitchFamily="34" charset="0"/>
              </a:defRPr>
            </a:lvl2pPr>
            <a:lvl3pPr marL="1143000" indent="-228600">
              <a:defRPr>
                <a:solidFill>
                  <a:schemeClr val="tx1"/>
                </a:solidFill>
                <a:latin typeface="Lato" panose="020F0502020204030203" pitchFamily="34" charset="0"/>
              </a:defRPr>
            </a:lvl3pPr>
            <a:lvl4pPr marL="1600200" indent="-228600">
              <a:defRPr>
                <a:solidFill>
                  <a:schemeClr val="tx1"/>
                </a:solidFill>
                <a:latin typeface="Lato" panose="020F0502020204030203" pitchFamily="34" charset="0"/>
              </a:defRPr>
            </a:lvl4pPr>
            <a:lvl5pPr marL="2057400" indent="-228600">
              <a:defRPr>
                <a:solidFill>
                  <a:schemeClr val="tx1"/>
                </a:solidFill>
                <a:latin typeface="Lato" panose="020F0502020204030203" pitchFamily="34" charset="0"/>
              </a:defRPr>
            </a:lvl5pPr>
            <a:lvl6pPr marL="2514600" indent="-228600" eaLnBrk="0" fontAlgn="base" hangingPunct="0">
              <a:spcBef>
                <a:spcPct val="0"/>
              </a:spcBef>
              <a:spcAft>
                <a:spcPct val="0"/>
              </a:spcAft>
              <a:defRPr>
                <a:solidFill>
                  <a:schemeClr val="tx1"/>
                </a:solidFill>
                <a:latin typeface="Lato" panose="020F0502020204030203" pitchFamily="34" charset="0"/>
              </a:defRPr>
            </a:lvl6pPr>
            <a:lvl7pPr marL="2971800" indent="-228600" eaLnBrk="0" fontAlgn="base" hangingPunct="0">
              <a:spcBef>
                <a:spcPct val="0"/>
              </a:spcBef>
              <a:spcAft>
                <a:spcPct val="0"/>
              </a:spcAft>
              <a:defRPr>
                <a:solidFill>
                  <a:schemeClr val="tx1"/>
                </a:solidFill>
                <a:latin typeface="Lato" panose="020F0502020204030203" pitchFamily="34" charset="0"/>
              </a:defRPr>
            </a:lvl7pPr>
            <a:lvl8pPr marL="3429000" indent="-228600" eaLnBrk="0" fontAlgn="base" hangingPunct="0">
              <a:spcBef>
                <a:spcPct val="0"/>
              </a:spcBef>
              <a:spcAft>
                <a:spcPct val="0"/>
              </a:spcAft>
              <a:defRPr>
                <a:solidFill>
                  <a:schemeClr val="tx1"/>
                </a:solidFill>
                <a:latin typeface="Lato" panose="020F0502020204030203" pitchFamily="34" charset="0"/>
              </a:defRPr>
            </a:lvl8pPr>
            <a:lvl9pPr marL="3886200" indent="-228600" eaLnBrk="0" fontAlgn="base" hangingPunct="0">
              <a:spcBef>
                <a:spcPct val="0"/>
              </a:spcBef>
              <a:spcAft>
                <a:spcPct val="0"/>
              </a:spcAft>
              <a:defRPr>
                <a:solidFill>
                  <a:schemeClr val="tx1"/>
                </a:solidFill>
                <a:latin typeface="Lato" panose="020F0502020204030203" pitchFamily="34" charset="0"/>
              </a:defRPr>
            </a:lvl9pPr>
          </a:lstStyle>
          <a:p>
            <a:fld id="{A126FB43-8411-44AF-AB0C-4C682F3478DA}" type="slidenum">
              <a:rPr lang="en-US" altLang="fi-FI">
                <a:latin typeface="Calibri" panose="020F0502020204030204" pitchFamily="34" charset="0"/>
              </a:rPr>
              <a:pPr/>
              <a:t>18</a:t>
            </a:fld>
            <a:endParaRPr lang="en-US" altLang="fi-FI">
              <a:latin typeface="Calibri" panose="020F0502020204030204" pitchFamily="34" charset="0"/>
            </a:endParaRPr>
          </a:p>
        </p:txBody>
      </p:sp>
    </p:spTree>
    <p:extLst>
      <p:ext uri="{BB962C8B-B14F-4D97-AF65-F5344CB8AC3E}">
        <p14:creationId xmlns:p14="http://schemas.microsoft.com/office/powerpoint/2010/main" val="33204325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xmlns="" id="{437F7B5A-2932-4DD1-A609-73B6A403097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xmlns="" id="{D33D17FB-A97D-44A4-8BFB-C89F7660554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tLang="fi-FI"/>
              <a:t>The Anti-Trafficking Convention (CETS 197). The Convention has been crafted to eliminate trafficking in human beings. Trafficking in human beings violates the rights and affects the lives of countless people around the world. An increasing number of women, men and children are being traded as a commodity across borders or in their own countries and trapped into exploitation and abuse. </a:t>
            </a:r>
          </a:p>
          <a:p>
            <a:pPr eaLnBrk="1" hangingPunct="1">
              <a:spcBef>
                <a:spcPct val="0"/>
              </a:spcBef>
            </a:pPr>
            <a:endParaRPr lang="en-US" altLang="fi-FI"/>
          </a:p>
        </p:txBody>
      </p:sp>
      <p:sp>
        <p:nvSpPr>
          <p:cNvPr id="20484" name="Slide Number Placeholder 3">
            <a:extLst>
              <a:ext uri="{FF2B5EF4-FFF2-40B4-BE49-F238E27FC236}">
                <a16:creationId xmlns:a16="http://schemas.microsoft.com/office/drawing/2014/main" xmlns="" id="{13C61530-1E86-4ABC-AD58-BB10511BC3A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Lato" panose="020F0502020204030203" pitchFamily="34" charset="0"/>
              </a:defRPr>
            </a:lvl1pPr>
            <a:lvl2pPr marL="742950" indent="-285750">
              <a:defRPr>
                <a:solidFill>
                  <a:schemeClr val="tx1"/>
                </a:solidFill>
                <a:latin typeface="Lato" panose="020F0502020204030203" pitchFamily="34" charset="0"/>
              </a:defRPr>
            </a:lvl2pPr>
            <a:lvl3pPr marL="1143000" indent="-228600">
              <a:defRPr>
                <a:solidFill>
                  <a:schemeClr val="tx1"/>
                </a:solidFill>
                <a:latin typeface="Lato" panose="020F0502020204030203" pitchFamily="34" charset="0"/>
              </a:defRPr>
            </a:lvl3pPr>
            <a:lvl4pPr marL="1600200" indent="-228600">
              <a:defRPr>
                <a:solidFill>
                  <a:schemeClr val="tx1"/>
                </a:solidFill>
                <a:latin typeface="Lato" panose="020F0502020204030203" pitchFamily="34" charset="0"/>
              </a:defRPr>
            </a:lvl4pPr>
            <a:lvl5pPr marL="2057400" indent="-228600">
              <a:defRPr>
                <a:solidFill>
                  <a:schemeClr val="tx1"/>
                </a:solidFill>
                <a:latin typeface="Lato" panose="020F0502020204030203" pitchFamily="34" charset="0"/>
              </a:defRPr>
            </a:lvl5pPr>
            <a:lvl6pPr marL="2514600" indent="-228600" eaLnBrk="0" fontAlgn="base" hangingPunct="0">
              <a:spcBef>
                <a:spcPct val="0"/>
              </a:spcBef>
              <a:spcAft>
                <a:spcPct val="0"/>
              </a:spcAft>
              <a:defRPr>
                <a:solidFill>
                  <a:schemeClr val="tx1"/>
                </a:solidFill>
                <a:latin typeface="Lato" panose="020F0502020204030203" pitchFamily="34" charset="0"/>
              </a:defRPr>
            </a:lvl6pPr>
            <a:lvl7pPr marL="2971800" indent="-228600" eaLnBrk="0" fontAlgn="base" hangingPunct="0">
              <a:spcBef>
                <a:spcPct val="0"/>
              </a:spcBef>
              <a:spcAft>
                <a:spcPct val="0"/>
              </a:spcAft>
              <a:defRPr>
                <a:solidFill>
                  <a:schemeClr val="tx1"/>
                </a:solidFill>
                <a:latin typeface="Lato" panose="020F0502020204030203" pitchFamily="34" charset="0"/>
              </a:defRPr>
            </a:lvl7pPr>
            <a:lvl8pPr marL="3429000" indent="-228600" eaLnBrk="0" fontAlgn="base" hangingPunct="0">
              <a:spcBef>
                <a:spcPct val="0"/>
              </a:spcBef>
              <a:spcAft>
                <a:spcPct val="0"/>
              </a:spcAft>
              <a:defRPr>
                <a:solidFill>
                  <a:schemeClr val="tx1"/>
                </a:solidFill>
                <a:latin typeface="Lato" panose="020F0502020204030203" pitchFamily="34" charset="0"/>
              </a:defRPr>
            </a:lvl8pPr>
            <a:lvl9pPr marL="3886200" indent="-228600" eaLnBrk="0" fontAlgn="base" hangingPunct="0">
              <a:spcBef>
                <a:spcPct val="0"/>
              </a:spcBef>
              <a:spcAft>
                <a:spcPct val="0"/>
              </a:spcAft>
              <a:defRPr>
                <a:solidFill>
                  <a:schemeClr val="tx1"/>
                </a:solidFill>
                <a:latin typeface="Lato" panose="020F0502020204030203" pitchFamily="34" charset="0"/>
              </a:defRPr>
            </a:lvl9pPr>
          </a:lstStyle>
          <a:p>
            <a:fld id="{474C4828-5E0B-4544-8A6C-83C583239E10}" type="slidenum">
              <a:rPr lang="en-US" altLang="fi-FI">
                <a:latin typeface="Calibri" panose="020F0502020204030204" pitchFamily="34" charset="0"/>
              </a:rPr>
              <a:pPr/>
              <a:t>2</a:t>
            </a:fld>
            <a:endParaRPr lang="en-US" altLang="fi-FI">
              <a:latin typeface="Calibri" panose="020F0502020204030204" pitchFamily="34" charset="0"/>
            </a:endParaRPr>
          </a:p>
        </p:txBody>
      </p:sp>
    </p:spTree>
    <p:extLst>
      <p:ext uri="{BB962C8B-B14F-4D97-AF65-F5344CB8AC3E}">
        <p14:creationId xmlns:p14="http://schemas.microsoft.com/office/powerpoint/2010/main" val="37303923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xmlns="" id="{C9CD8A82-609B-425C-B1C9-40D5C889CA9C}"/>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a:extLst>
              <a:ext uri="{FF2B5EF4-FFF2-40B4-BE49-F238E27FC236}">
                <a16:creationId xmlns:a16="http://schemas.microsoft.com/office/drawing/2014/main" xmlns="" id="{F484BA90-E575-4C6D-8821-66F94182FFF0}"/>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tLang="fi-FI"/>
              <a:t>Human Trafficking is a prevalent practice globally. It is very often linked with organized crime and is considered as one of the most </a:t>
            </a:r>
          </a:p>
          <a:p>
            <a:pPr eaLnBrk="1" hangingPunct="1">
              <a:spcBef>
                <a:spcPct val="0"/>
              </a:spcBef>
            </a:pPr>
            <a:r>
              <a:rPr lang="en-GB" altLang="fi-FI"/>
              <a:t>profitable criminal activities worldwide.  </a:t>
            </a:r>
          </a:p>
          <a:p>
            <a:pPr eaLnBrk="1" hangingPunct="1">
              <a:spcBef>
                <a:spcPct val="0"/>
              </a:spcBef>
            </a:pPr>
            <a:r>
              <a:rPr lang="en-GB" altLang="fi-FI"/>
              <a:t>Note that trafficking and smuggling people are different things: Smuggling is unlawful cross-border transport in order to obtain a financial or other material benefit whereas the purpose of trafficking is always exploitation of the human being. </a:t>
            </a:r>
          </a:p>
          <a:p>
            <a:pPr eaLnBrk="1" hangingPunct="1">
              <a:spcBef>
                <a:spcPct val="0"/>
              </a:spcBef>
            </a:pPr>
            <a:endParaRPr lang="en-US" altLang="fi-FI"/>
          </a:p>
        </p:txBody>
      </p:sp>
      <p:sp>
        <p:nvSpPr>
          <p:cNvPr id="22532" name="Slide Number Placeholder 3">
            <a:extLst>
              <a:ext uri="{FF2B5EF4-FFF2-40B4-BE49-F238E27FC236}">
                <a16:creationId xmlns:a16="http://schemas.microsoft.com/office/drawing/2014/main" xmlns="" id="{BD8BB6F3-224A-4880-B077-C520AEEA070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Lato" panose="020F0502020204030203" pitchFamily="34" charset="0"/>
              </a:defRPr>
            </a:lvl1pPr>
            <a:lvl2pPr marL="742950" indent="-285750">
              <a:defRPr>
                <a:solidFill>
                  <a:schemeClr val="tx1"/>
                </a:solidFill>
                <a:latin typeface="Lato" panose="020F0502020204030203" pitchFamily="34" charset="0"/>
              </a:defRPr>
            </a:lvl2pPr>
            <a:lvl3pPr marL="1143000" indent="-228600">
              <a:defRPr>
                <a:solidFill>
                  <a:schemeClr val="tx1"/>
                </a:solidFill>
                <a:latin typeface="Lato" panose="020F0502020204030203" pitchFamily="34" charset="0"/>
              </a:defRPr>
            </a:lvl3pPr>
            <a:lvl4pPr marL="1600200" indent="-228600">
              <a:defRPr>
                <a:solidFill>
                  <a:schemeClr val="tx1"/>
                </a:solidFill>
                <a:latin typeface="Lato" panose="020F0502020204030203" pitchFamily="34" charset="0"/>
              </a:defRPr>
            </a:lvl4pPr>
            <a:lvl5pPr marL="2057400" indent="-228600">
              <a:defRPr>
                <a:solidFill>
                  <a:schemeClr val="tx1"/>
                </a:solidFill>
                <a:latin typeface="Lato" panose="020F0502020204030203" pitchFamily="34" charset="0"/>
              </a:defRPr>
            </a:lvl5pPr>
            <a:lvl6pPr marL="2514600" indent="-228600" eaLnBrk="0" fontAlgn="base" hangingPunct="0">
              <a:spcBef>
                <a:spcPct val="0"/>
              </a:spcBef>
              <a:spcAft>
                <a:spcPct val="0"/>
              </a:spcAft>
              <a:defRPr>
                <a:solidFill>
                  <a:schemeClr val="tx1"/>
                </a:solidFill>
                <a:latin typeface="Lato" panose="020F0502020204030203" pitchFamily="34" charset="0"/>
              </a:defRPr>
            </a:lvl6pPr>
            <a:lvl7pPr marL="2971800" indent="-228600" eaLnBrk="0" fontAlgn="base" hangingPunct="0">
              <a:spcBef>
                <a:spcPct val="0"/>
              </a:spcBef>
              <a:spcAft>
                <a:spcPct val="0"/>
              </a:spcAft>
              <a:defRPr>
                <a:solidFill>
                  <a:schemeClr val="tx1"/>
                </a:solidFill>
                <a:latin typeface="Lato" panose="020F0502020204030203" pitchFamily="34" charset="0"/>
              </a:defRPr>
            </a:lvl7pPr>
            <a:lvl8pPr marL="3429000" indent="-228600" eaLnBrk="0" fontAlgn="base" hangingPunct="0">
              <a:spcBef>
                <a:spcPct val="0"/>
              </a:spcBef>
              <a:spcAft>
                <a:spcPct val="0"/>
              </a:spcAft>
              <a:defRPr>
                <a:solidFill>
                  <a:schemeClr val="tx1"/>
                </a:solidFill>
                <a:latin typeface="Lato" panose="020F0502020204030203" pitchFamily="34" charset="0"/>
              </a:defRPr>
            </a:lvl8pPr>
            <a:lvl9pPr marL="3886200" indent="-228600" eaLnBrk="0" fontAlgn="base" hangingPunct="0">
              <a:spcBef>
                <a:spcPct val="0"/>
              </a:spcBef>
              <a:spcAft>
                <a:spcPct val="0"/>
              </a:spcAft>
              <a:defRPr>
                <a:solidFill>
                  <a:schemeClr val="tx1"/>
                </a:solidFill>
                <a:latin typeface="Lato" panose="020F0502020204030203" pitchFamily="34" charset="0"/>
              </a:defRPr>
            </a:lvl9pPr>
          </a:lstStyle>
          <a:p>
            <a:fld id="{7A34F8C3-12C9-497C-BC97-D9C22A1A7E3A}" type="slidenum">
              <a:rPr lang="en-US" altLang="fi-FI">
                <a:latin typeface="Calibri" panose="020F0502020204030204" pitchFamily="34" charset="0"/>
              </a:rPr>
              <a:pPr/>
              <a:t>3</a:t>
            </a:fld>
            <a:endParaRPr lang="en-US" altLang="fi-FI">
              <a:latin typeface="Calibri" panose="020F0502020204030204" pitchFamily="34" charset="0"/>
            </a:endParaRPr>
          </a:p>
        </p:txBody>
      </p:sp>
    </p:spTree>
    <p:extLst>
      <p:ext uri="{BB962C8B-B14F-4D97-AF65-F5344CB8AC3E}">
        <p14:creationId xmlns:p14="http://schemas.microsoft.com/office/powerpoint/2010/main" val="3044638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xmlns="" id="{F7238AA9-A4F1-4D0E-B4D0-B1E81FA49F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xmlns="" id="{39B95650-5A05-4725-AFC8-2EE3DEF70C3E}"/>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de-DE" altLang="fi-FI"/>
              <a:t>The convention claims the implementation of measures to fulfill its core issues: protection, prevention and prosecution. The monitoring mechanism is evaluating how well the provisions are put into practice by States parties to the Convention and is providing support. </a:t>
            </a:r>
          </a:p>
          <a:p>
            <a:pPr eaLnBrk="1" hangingPunct="1">
              <a:spcBef>
                <a:spcPct val="0"/>
              </a:spcBef>
            </a:pPr>
            <a:endParaRPr lang="en-US" altLang="fi-FI"/>
          </a:p>
        </p:txBody>
      </p:sp>
      <p:sp>
        <p:nvSpPr>
          <p:cNvPr id="24580" name="Slide Number Placeholder 3">
            <a:extLst>
              <a:ext uri="{FF2B5EF4-FFF2-40B4-BE49-F238E27FC236}">
                <a16:creationId xmlns:a16="http://schemas.microsoft.com/office/drawing/2014/main" xmlns="" id="{C07B160E-5D36-4375-B9E0-061C03572AF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Lato" panose="020F0502020204030203" pitchFamily="34" charset="0"/>
              </a:defRPr>
            </a:lvl1pPr>
            <a:lvl2pPr marL="742950" indent="-285750">
              <a:defRPr>
                <a:solidFill>
                  <a:schemeClr val="tx1"/>
                </a:solidFill>
                <a:latin typeface="Lato" panose="020F0502020204030203" pitchFamily="34" charset="0"/>
              </a:defRPr>
            </a:lvl2pPr>
            <a:lvl3pPr marL="1143000" indent="-228600">
              <a:defRPr>
                <a:solidFill>
                  <a:schemeClr val="tx1"/>
                </a:solidFill>
                <a:latin typeface="Lato" panose="020F0502020204030203" pitchFamily="34" charset="0"/>
              </a:defRPr>
            </a:lvl3pPr>
            <a:lvl4pPr marL="1600200" indent="-228600">
              <a:defRPr>
                <a:solidFill>
                  <a:schemeClr val="tx1"/>
                </a:solidFill>
                <a:latin typeface="Lato" panose="020F0502020204030203" pitchFamily="34" charset="0"/>
              </a:defRPr>
            </a:lvl4pPr>
            <a:lvl5pPr marL="2057400" indent="-228600">
              <a:defRPr>
                <a:solidFill>
                  <a:schemeClr val="tx1"/>
                </a:solidFill>
                <a:latin typeface="Lato" panose="020F0502020204030203" pitchFamily="34" charset="0"/>
              </a:defRPr>
            </a:lvl5pPr>
            <a:lvl6pPr marL="2514600" indent="-228600" eaLnBrk="0" fontAlgn="base" hangingPunct="0">
              <a:spcBef>
                <a:spcPct val="0"/>
              </a:spcBef>
              <a:spcAft>
                <a:spcPct val="0"/>
              </a:spcAft>
              <a:defRPr>
                <a:solidFill>
                  <a:schemeClr val="tx1"/>
                </a:solidFill>
                <a:latin typeface="Lato" panose="020F0502020204030203" pitchFamily="34" charset="0"/>
              </a:defRPr>
            </a:lvl6pPr>
            <a:lvl7pPr marL="2971800" indent="-228600" eaLnBrk="0" fontAlgn="base" hangingPunct="0">
              <a:spcBef>
                <a:spcPct val="0"/>
              </a:spcBef>
              <a:spcAft>
                <a:spcPct val="0"/>
              </a:spcAft>
              <a:defRPr>
                <a:solidFill>
                  <a:schemeClr val="tx1"/>
                </a:solidFill>
                <a:latin typeface="Lato" panose="020F0502020204030203" pitchFamily="34" charset="0"/>
              </a:defRPr>
            </a:lvl7pPr>
            <a:lvl8pPr marL="3429000" indent="-228600" eaLnBrk="0" fontAlgn="base" hangingPunct="0">
              <a:spcBef>
                <a:spcPct val="0"/>
              </a:spcBef>
              <a:spcAft>
                <a:spcPct val="0"/>
              </a:spcAft>
              <a:defRPr>
                <a:solidFill>
                  <a:schemeClr val="tx1"/>
                </a:solidFill>
                <a:latin typeface="Lato" panose="020F0502020204030203" pitchFamily="34" charset="0"/>
              </a:defRPr>
            </a:lvl8pPr>
            <a:lvl9pPr marL="3886200" indent="-228600" eaLnBrk="0" fontAlgn="base" hangingPunct="0">
              <a:spcBef>
                <a:spcPct val="0"/>
              </a:spcBef>
              <a:spcAft>
                <a:spcPct val="0"/>
              </a:spcAft>
              <a:defRPr>
                <a:solidFill>
                  <a:schemeClr val="tx1"/>
                </a:solidFill>
                <a:latin typeface="Lato" panose="020F0502020204030203" pitchFamily="34" charset="0"/>
              </a:defRPr>
            </a:lvl9pPr>
          </a:lstStyle>
          <a:p>
            <a:fld id="{E946A857-6472-43FD-8EA5-8D948898B939}" type="slidenum">
              <a:rPr lang="en-US" altLang="fi-FI">
                <a:latin typeface="Calibri" panose="020F0502020204030204" pitchFamily="34" charset="0"/>
              </a:rPr>
              <a:pPr/>
              <a:t>4</a:t>
            </a:fld>
            <a:endParaRPr lang="en-US" altLang="fi-FI">
              <a:latin typeface="Calibri" panose="020F0502020204030204" pitchFamily="34" charset="0"/>
            </a:endParaRPr>
          </a:p>
        </p:txBody>
      </p:sp>
    </p:spTree>
    <p:extLst>
      <p:ext uri="{BB962C8B-B14F-4D97-AF65-F5344CB8AC3E}">
        <p14:creationId xmlns:p14="http://schemas.microsoft.com/office/powerpoint/2010/main" val="32399951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xmlns="" id="{BC138C6D-F99A-434F-98A7-B42E736C9C4A}"/>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xmlns="" id="{6362C2DE-5FD0-46EF-A40D-1925B1C7278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fi-FI" dirty="0"/>
          </a:p>
          <a:p>
            <a:pPr eaLnBrk="1" hangingPunct="1">
              <a:spcBef>
                <a:spcPct val="0"/>
              </a:spcBef>
            </a:pPr>
            <a:endParaRPr lang="en-US" altLang="fi-FI" dirty="0"/>
          </a:p>
        </p:txBody>
      </p:sp>
      <p:sp>
        <p:nvSpPr>
          <p:cNvPr id="26628" name="Slide Number Placeholder 3">
            <a:extLst>
              <a:ext uri="{FF2B5EF4-FFF2-40B4-BE49-F238E27FC236}">
                <a16:creationId xmlns:a16="http://schemas.microsoft.com/office/drawing/2014/main" xmlns="" id="{F6BCF653-D960-4D91-A57C-32F841B1F99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Lato" panose="020F0502020204030203" pitchFamily="34" charset="0"/>
              </a:defRPr>
            </a:lvl1pPr>
            <a:lvl2pPr marL="742950" indent="-285750">
              <a:defRPr>
                <a:solidFill>
                  <a:schemeClr val="tx1"/>
                </a:solidFill>
                <a:latin typeface="Lato" panose="020F0502020204030203" pitchFamily="34" charset="0"/>
              </a:defRPr>
            </a:lvl2pPr>
            <a:lvl3pPr marL="1143000" indent="-228600">
              <a:defRPr>
                <a:solidFill>
                  <a:schemeClr val="tx1"/>
                </a:solidFill>
                <a:latin typeface="Lato" panose="020F0502020204030203" pitchFamily="34" charset="0"/>
              </a:defRPr>
            </a:lvl3pPr>
            <a:lvl4pPr marL="1600200" indent="-228600">
              <a:defRPr>
                <a:solidFill>
                  <a:schemeClr val="tx1"/>
                </a:solidFill>
                <a:latin typeface="Lato" panose="020F0502020204030203" pitchFamily="34" charset="0"/>
              </a:defRPr>
            </a:lvl4pPr>
            <a:lvl5pPr marL="2057400" indent="-228600">
              <a:defRPr>
                <a:solidFill>
                  <a:schemeClr val="tx1"/>
                </a:solidFill>
                <a:latin typeface="Lato" panose="020F0502020204030203" pitchFamily="34" charset="0"/>
              </a:defRPr>
            </a:lvl5pPr>
            <a:lvl6pPr marL="2514600" indent="-228600" eaLnBrk="0" fontAlgn="base" hangingPunct="0">
              <a:spcBef>
                <a:spcPct val="0"/>
              </a:spcBef>
              <a:spcAft>
                <a:spcPct val="0"/>
              </a:spcAft>
              <a:defRPr>
                <a:solidFill>
                  <a:schemeClr val="tx1"/>
                </a:solidFill>
                <a:latin typeface="Lato" panose="020F0502020204030203" pitchFamily="34" charset="0"/>
              </a:defRPr>
            </a:lvl6pPr>
            <a:lvl7pPr marL="2971800" indent="-228600" eaLnBrk="0" fontAlgn="base" hangingPunct="0">
              <a:spcBef>
                <a:spcPct val="0"/>
              </a:spcBef>
              <a:spcAft>
                <a:spcPct val="0"/>
              </a:spcAft>
              <a:defRPr>
                <a:solidFill>
                  <a:schemeClr val="tx1"/>
                </a:solidFill>
                <a:latin typeface="Lato" panose="020F0502020204030203" pitchFamily="34" charset="0"/>
              </a:defRPr>
            </a:lvl7pPr>
            <a:lvl8pPr marL="3429000" indent="-228600" eaLnBrk="0" fontAlgn="base" hangingPunct="0">
              <a:spcBef>
                <a:spcPct val="0"/>
              </a:spcBef>
              <a:spcAft>
                <a:spcPct val="0"/>
              </a:spcAft>
              <a:defRPr>
                <a:solidFill>
                  <a:schemeClr val="tx1"/>
                </a:solidFill>
                <a:latin typeface="Lato" panose="020F0502020204030203" pitchFamily="34" charset="0"/>
              </a:defRPr>
            </a:lvl8pPr>
            <a:lvl9pPr marL="3886200" indent="-228600" eaLnBrk="0" fontAlgn="base" hangingPunct="0">
              <a:spcBef>
                <a:spcPct val="0"/>
              </a:spcBef>
              <a:spcAft>
                <a:spcPct val="0"/>
              </a:spcAft>
              <a:defRPr>
                <a:solidFill>
                  <a:schemeClr val="tx1"/>
                </a:solidFill>
                <a:latin typeface="Lato" panose="020F0502020204030203" pitchFamily="34" charset="0"/>
              </a:defRPr>
            </a:lvl9pPr>
          </a:lstStyle>
          <a:p>
            <a:fld id="{FE173599-7855-4350-965C-D18774610897}" type="slidenum">
              <a:rPr lang="en-US" altLang="fi-FI">
                <a:latin typeface="Calibri" panose="020F0502020204030204" pitchFamily="34" charset="0"/>
              </a:rPr>
              <a:pPr/>
              <a:t>5</a:t>
            </a:fld>
            <a:endParaRPr lang="en-US" altLang="fi-FI">
              <a:latin typeface="Calibri" panose="020F0502020204030204" pitchFamily="34" charset="0"/>
            </a:endParaRPr>
          </a:p>
        </p:txBody>
      </p:sp>
    </p:spTree>
    <p:extLst>
      <p:ext uri="{BB962C8B-B14F-4D97-AF65-F5344CB8AC3E}">
        <p14:creationId xmlns:p14="http://schemas.microsoft.com/office/powerpoint/2010/main" val="24745526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a:extLst>
              <a:ext uri="{FF2B5EF4-FFF2-40B4-BE49-F238E27FC236}">
                <a16:creationId xmlns:a16="http://schemas.microsoft.com/office/drawing/2014/main" xmlns="" id="{7DB1647B-71FF-49DB-B2CE-AD23CF34070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a:extLst>
              <a:ext uri="{FF2B5EF4-FFF2-40B4-BE49-F238E27FC236}">
                <a16:creationId xmlns:a16="http://schemas.microsoft.com/office/drawing/2014/main" xmlns="" id="{1A1D4C6F-D1C5-4EDD-8C12-575AC0B966A7}"/>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de-DE" altLang="fi-FI"/>
              <a:t>Non-CoE member states can join, provided they are being invited and have proven to have taken the necessary measures to allow the domestic law to implement the requirements of the convention. As trafficking is a grave global phenomenon, it is important to engage non-member states in the implementation of the Anti-Trafficking Convention. </a:t>
            </a:r>
            <a:endParaRPr lang="en-US" altLang="fi-FI"/>
          </a:p>
        </p:txBody>
      </p:sp>
      <p:sp>
        <p:nvSpPr>
          <p:cNvPr id="28676" name="Slide Number Placeholder 3">
            <a:extLst>
              <a:ext uri="{FF2B5EF4-FFF2-40B4-BE49-F238E27FC236}">
                <a16:creationId xmlns:a16="http://schemas.microsoft.com/office/drawing/2014/main" xmlns="" id="{763B2313-11FD-4B6F-970E-F43670C20ECE}"/>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Lato" panose="020F0502020204030203" pitchFamily="34" charset="0"/>
              </a:defRPr>
            </a:lvl1pPr>
            <a:lvl2pPr marL="742950" indent="-285750">
              <a:defRPr>
                <a:solidFill>
                  <a:schemeClr val="tx1"/>
                </a:solidFill>
                <a:latin typeface="Lato" panose="020F0502020204030203" pitchFamily="34" charset="0"/>
              </a:defRPr>
            </a:lvl2pPr>
            <a:lvl3pPr marL="1143000" indent="-228600">
              <a:defRPr>
                <a:solidFill>
                  <a:schemeClr val="tx1"/>
                </a:solidFill>
                <a:latin typeface="Lato" panose="020F0502020204030203" pitchFamily="34" charset="0"/>
              </a:defRPr>
            </a:lvl3pPr>
            <a:lvl4pPr marL="1600200" indent="-228600">
              <a:defRPr>
                <a:solidFill>
                  <a:schemeClr val="tx1"/>
                </a:solidFill>
                <a:latin typeface="Lato" panose="020F0502020204030203" pitchFamily="34" charset="0"/>
              </a:defRPr>
            </a:lvl4pPr>
            <a:lvl5pPr marL="2057400" indent="-228600">
              <a:defRPr>
                <a:solidFill>
                  <a:schemeClr val="tx1"/>
                </a:solidFill>
                <a:latin typeface="Lato" panose="020F0502020204030203" pitchFamily="34" charset="0"/>
              </a:defRPr>
            </a:lvl5pPr>
            <a:lvl6pPr marL="2514600" indent="-228600" eaLnBrk="0" fontAlgn="base" hangingPunct="0">
              <a:spcBef>
                <a:spcPct val="0"/>
              </a:spcBef>
              <a:spcAft>
                <a:spcPct val="0"/>
              </a:spcAft>
              <a:defRPr>
                <a:solidFill>
                  <a:schemeClr val="tx1"/>
                </a:solidFill>
                <a:latin typeface="Lato" panose="020F0502020204030203" pitchFamily="34" charset="0"/>
              </a:defRPr>
            </a:lvl6pPr>
            <a:lvl7pPr marL="2971800" indent="-228600" eaLnBrk="0" fontAlgn="base" hangingPunct="0">
              <a:spcBef>
                <a:spcPct val="0"/>
              </a:spcBef>
              <a:spcAft>
                <a:spcPct val="0"/>
              </a:spcAft>
              <a:defRPr>
                <a:solidFill>
                  <a:schemeClr val="tx1"/>
                </a:solidFill>
                <a:latin typeface="Lato" panose="020F0502020204030203" pitchFamily="34" charset="0"/>
              </a:defRPr>
            </a:lvl7pPr>
            <a:lvl8pPr marL="3429000" indent="-228600" eaLnBrk="0" fontAlgn="base" hangingPunct="0">
              <a:spcBef>
                <a:spcPct val="0"/>
              </a:spcBef>
              <a:spcAft>
                <a:spcPct val="0"/>
              </a:spcAft>
              <a:defRPr>
                <a:solidFill>
                  <a:schemeClr val="tx1"/>
                </a:solidFill>
                <a:latin typeface="Lato" panose="020F0502020204030203" pitchFamily="34" charset="0"/>
              </a:defRPr>
            </a:lvl8pPr>
            <a:lvl9pPr marL="3886200" indent="-228600" eaLnBrk="0" fontAlgn="base" hangingPunct="0">
              <a:spcBef>
                <a:spcPct val="0"/>
              </a:spcBef>
              <a:spcAft>
                <a:spcPct val="0"/>
              </a:spcAft>
              <a:defRPr>
                <a:solidFill>
                  <a:schemeClr val="tx1"/>
                </a:solidFill>
                <a:latin typeface="Lato" panose="020F0502020204030203" pitchFamily="34" charset="0"/>
              </a:defRPr>
            </a:lvl9pPr>
          </a:lstStyle>
          <a:p>
            <a:fld id="{2E0AA606-3DE9-477B-B24B-12B27E1F3D50}" type="slidenum">
              <a:rPr lang="en-US" altLang="fi-FI">
                <a:latin typeface="Calibri" panose="020F0502020204030204" pitchFamily="34" charset="0"/>
              </a:rPr>
              <a:pPr/>
              <a:t>6</a:t>
            </a:fld>
            <a:endParaRPr lang="en-US" altLang="fi-FI">
              <a:latin typeface="Calibri" panose="020F0502020204030204" pitchFamily="34" charset="0"/>
            </a:endParaRPr>
          </a:p>
        </p:txBody>
      </p:sp>
    </p:spTree>
    <p:extLst>
      <p:ext uri="{BB962C8B-B14F-4D97-AF65-F5344CB8AC3E}">
        <p14:creationId xmlns:p14="http://schemas.microsoft.com/office/powerpoint/2010/main" val="19153016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xmlns="" id="{4F6D33D8-DDEE-4FE0-9132-1C158E3F672C}"/>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a:extLst>
              <a:ext uri="{FF2B5EF4-FFF2-40B4-BE49-F238E27FC236}">
                <a16:creationId xmlns:a16="http://schemas.microsoft.com/office/drawing/2014/main" xmlns="" id="{351A00AD-D265-4BDF-88F0-977929A3168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de-DE" altLang="fi-FI"/>
              <a:t>The three P‘s are the essence of the Anti-Trafficking Convention. To tackle the violation worldwide, international cooperation  is crucial.  It is equally important to grant children special protection measures during investigation and court proceedings. </a:t>
            </a:r>
          </a:p>
          <a:p>
            <a:pPr eaLnBrk="1" hangingPunct="1">
              <a:spcBef>
                <a:spcPct val="0"/>
              </a:spcBef>
            </a:pPr>
            <a:r>
              <a:rPr lang="de-DE" altLang="fi-FI"/>
              <a:t>Victims are very often not identified as victims of a crime, but rather considered as persons, who have violated migration, labour or prostitution laws. Identification is performed by specially trained professionals who follow agreed procedures and identification criteria. </a:t>
            </a:r>
          </a:p>
          <a:p>
            <a:pPr eaLnBrk="1" hangingPunct="1">
              <a:spcBef>
                <a:spcPct val="0"/>
              </a:spcBef>
            </a:pPr>
            <a:r>
              <a:rPr lang="de-DE" altLang="fi-FI"/>
              <a:t>The reflection and recovery period should help the victim to escape from the influence of the trafficker and consider cooperation with authorities. The period of 30 days has been constituted as too short and recommended to be extended to at least 3 months. </a:t>
            </a:r>
          </a:p>
          <a:p>
            <a:pPr eaLnBrk="1" hangingPunct="1">
              <a:spcBef>
                <a:spcPct val="0"/>
              </a:spcBef>
            </a:pPr>
            <a:endParaRPr lang="en-US" altLang="fi-FI"/>
          </a:p>
        </p:txBody>
      </p:sp>
      <p:sp>
        <p:nvSpPr>
          <p:cNvPr id="30724" name="Slide Number Placeholder 3">
            <a:extLst>
              <a:ext uri="{FF2B5EF4-FFF2-40B4-BE49-F238E27FC236}">
                <a16:creationId xmlns:a16="http://schemas.microsoft.com/office/drawing/2014/main" xmlns="" id="{EA969885-0D37-4F1B-9B9B-60822D8E366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Lato" panose="020F0502020204030203" pitchFamily="34" charset="0"/>
              </a:defRPr>
            </a:lvl1pPr>
            <a:lvl2pPr marL="742950" indent="-285750">
              <a:defRPr>
                <a:solidFill>
                  <a:schemeClr val="tx1"/>
                </a:solidFill>
                <a:latin typeface="Lato" panose="020F0502020204030203" pitchFamily="34" charset="0"/>
              </a:defRPr>
            </a:lvl2pPr>
            <a:lvl3pPr marL="1143000" indent="-228600">
              <a:defRPr>
                <a:solidFill>
                  <a:schemeClr val="tx1"/>
                </a:solidFill>
                <a:latin typeface="Lato" panose="020F0502020204030203" pitchFamily="34" charset="0"/>
              </a:defRPr>
            </a:lvl3pPr>
            <a:lvl4pPr marL="1600200" indent="-228600">
              <a:defRPr>
                <a:solidFill>
                  <a:schemeClr val="tx1"/>
                </a:solidFill>
                <a:latin typeface="Lato" panose="020F0502020204030203" pitchFamily="34" charset="0"/>
              </a:defRPr>
            </a:lvl4pPr>
            <a:lvl5pPr marL="2057400" indent="-228600">
              <a:defRPr>
                <a:solidFill>
                  <a:schemeClr val="tx1"/>
                </a:solidFill>
                <a:latin typeface="Lato" panose="020F0502020204030203" pitchFamily="34" charset="0"/>
              </a:defRPr>
            </a:lvl5pPr>
            <a:lvl6pPr marL="2514600" indent="-228600" eaLnBrk="0" fontAlgn="base" hangingPunct="0">
              <a:spcBef>
                <a:spcPct val="0"/>
              </a:spcBef>
              <a:spcAft>
                <a:spcPct val="0"/>
              </a:spcAft>
              <a:defRPr>
                <a:solidFill>
                  <a:schemeClr val="tx1"/>
                </a:solidFill>
                <a:latin typeface="Lato" panose="020F0502020204030203" pitchFamily="34" charset="0"/>
              </a:defRPr>
            </a:lvl6pPr>
            <a:lvl7pPr marL="2971800" indent="-228600" eaLnBrk="0" fontAlgn="base" hangingPunct="0">
              <a:spcBef>
                <a:spcPct val="0"/>
              </a:spcBef>
              <a:spcAft>
                <a:spcPct val="0"/>
              </a:spcAft>
              <a:defRPr>
                <a:solidFill>
                  <a:schemeClr val="tx1"/>
                </a:solidFill>
                <a:latin typeface="Lato" panose="020F0502020204030203" pitchFamily="34" charset="0"/>
              </a:defRPr>
            </a:lvl7pPr>
            <a:lvl8pPr marL="3429000" indent="-228600" eaLnBrk="0" fontAlgn="base" hangingPunct="0">
              <a:spcBef>
                <a:spcPct val="0"/>
              </a:spcBef>
              <a:spcAft>
                <a:spcPct val="0"/>
              </a:spcAft>
              <a:defRPr>
                <a:solidFill>
                  <a:schemeClr val="tx1"/>
                </a:solidFill>
                <a:latin typeface="Lato" panose="020F0502020204030203" pitchFamily="34" charset="0"/>
              </a:defRPr>
            </a:lvl8pPr>
            <a:lvl9pPr marL="3886200" indent="-228600" eaLnBrk="0" fontAlgn="base" hangingPunct="0">
              <a:spcBef>
                <a:spcPct val="0"/>
              </a:spcBef>
              <a:spcAft>
                <a:spcPct val="0"/>
              </a:spcAft>
              <a:defRPr>
                <a:solidFill>
                  <a:schemeClr val="tx1"/>
                </a:solidFill>
                <a:latin typeface="Lato" panose="020F0502020204030203" pitchFamily="34" charset="0"/>
              </a:defRPr>
            </a:lvl9pPr>
          </a:lstStyle>
          <a:p>
            <a:fld id="{9707BACF-C1F9-438D-B14A-C2FA8CCE2DE2}" type="slidenum">
              <a:rPr lang="en-US" altLang="fi-FI">
                <a:latin typeface="Calibri" panose="020F0502020204030204" pitchFamily="34" charset="0"/>
              </a:rPr>
              <a:pPr/>
              <a:t>7</a:t>
            </a:fld>
            <a:endParaRPr lang="en-US" altLang="fi-FI">
              <a:latin typeface="Calibri" panose="020F0502020204030204" pitchFamily="34" charset="0"/>
            </a:endParaRPr>
          </a:p>
        </p:txBody>
      </p:sp>
    </p:spTree>
    <p:extLst>
      <p:ext uri="{BB962C8B-B14F-4D97-AF65-F5344CB8AC3E}">
        <p14:creationId xmlns:p14="http://schemas.microsoft.com/office/powerpoint/2010/main" val="8228068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xmlns="" id="{44972C50-DE51-46BA-973D-49ECE4311F8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a:extLst>
              <a:ext uri="{FF2B5EF4-FFF2-40B4-BE49-F238E27FC236}">
                <a16:creationId xmlns:a16="http://schemas.microsoft.com/office/drawing/2014/main" xmlns="" id="{B89D31F2-A868-4D2F-9176-2ED281A8DA3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tLang="fi-FI"/>
              <a:t>The Convention sets up a monitoring mechanism to assess how well its provisions are put into practice. This monitoring process consists of two pillars:  the </a:t>
            </a:r>
            <a:r>
              <a:rPr lang="en-GB" altLang="fi-FI" i="1"/>
              <a:t>Group of Experts on Action against Trafficking in Human Beings </a:t>
            </a:r>
            <a:r>
              <a:rPr lang="en-GB" altLang="fi-FI"/>
              <a:t>(GRETA), an independent expert body, and the </a:t>
            </a:r>
            <a:r>
              <a:rPr lang="en-GB" altLang="fi-FI" i="1"/>
              <a:t>Committee of the Parties</a:t>
            </a:r>
            <a:r>
              <a:rPr lang="en-GB" altLang="fi-FI"/>
              <a:t>, a political body composed of official representatives of the States parties to the Convention. The members of the expert body are legal professionals, law-enforcement officials, psychologists, doctors, civil society representatives. </a:t>
            </a:r>
          </a:p>
          <a:p>
            <a:pPr eaLnBrk="1" hangingPunct="1">
              <a:spcBef>
                <a:spcPct val="0"/>
              </a:spcBef>
            </a:pPr>
            <a:r>
              <a:rPr lang="en-GB" altLang="fi-FI"/>
              <a:t>Their findings and recommendations will help to ensure states’ compliance with the convention and guarantee its long-term effectiveness.</a:t>
            </a:r>
          </a:p>
        </p:txBody>
      </p:sp>
      <p:sp>
        <p:nvSpPr>
          <p:cNvPr id="32772" name="Slide Number Placeholder 3">
            <a:extLst>
              <a:ext uri="{FF2B5EF4-FFF2-40B4-BE49-F238E27FC236}">
                <a16:creationId xmlns:a16="http://schemas.microsoft.com/office/drawing/2014/main" xmlns="" id="{4A4BEFE4-FE98-4216-9427-4DE6365EFF2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Lato" panose="020F0502020204030203" pitchFamily="34" charset="0"/>
              </a:defRPr>
            </a:lvl1pPr>
            <a:lvl2pPr marL="742950" indent="-285750">
              <a:defRPr>
                <a:solidFill>
                  <a:schemeClr val="tx1"/>
                </a:solidFill>
                <a:latin typeface="Lato" panose="020F0502020204030203" pitchFamily="34" charset="0"/>
              </a:defRPr>
            </a:lvl2pPr>
            <a:lvl3pPr marL="1143000" indent="-228600">
              <a:defRPr>
                <a:solidFill>
                  <a:schemeClr val="tx1"/>
                </a:solidFill>
                <a:latin typeface="Lato" panose="020F0502020204030203" pitchFamily="34" charset="0"/>
              </a:defRPr>
            </a:lvl3pPr>
            <a:lvl4pPr marL="1600200" indent="-228600">
              <a:defRPr>
                <a:solidFill>
                  <a:schemeClr val="tx1"/>
                </a:solidFill>
                <a:latin typeface="Lato" panose="020F0502020204030203" pitchFamily="34" charset="0"/>
              </a:defRPr>
            </a:lvl4pPr>
            <a:lvl5pPr marL="2057400" indent="-228600">
              <a:defRPr>
                <a:solidFill>
                  <a:schemeClr val="tx1"/>
                </a:solidFill>
                <a:latin typeface="Lato" panose="020F0502020204030203" pitchFamily="34" charset="0"/>
              </a:defRPr>
            </a:lvl5pPr>
            <a:lvl6pPr marL="2514600" indent="-228600" eaLnBrk="0" fontAlgn="base" hangingPunct="0">
              <a:spcBef>
                <a:spcPct val="0"/>
              </a:spcBef>
              <a:spcAft>
                <a:spcPct val="0"/>
              </a:spcAft>
              <a:defRPr>
                <a:solidFill>
                  <a:schemeClr val="tx1"/>
                </a:solidFill>
                <a:latin typeface="Lato" panose="020F0502020204030203" pitchFamily="34" charset="0"/>
              </a:defRPr>
            </a:lvl6pPr>
            <a:lvl7pPr marL="2971800" indent="-228600" eaLnBrk="0" fontAlgn="base" hangingPunct="0">
              <a:spcBef>
                <a:spcPct val="0"/>
              </a:spcBef>
              <a:spcAft>
                <a:spcPct val="0"/>
              </a:spcAft>
              <a:defRPr>
                <a:solidFill>
                  <a:schemeClr val="tx1"/>
                </a:solidFill>
                <a:latin typeface="Lato" panose="020F0502020204030203" pitchFamily="34" charset="0"/>
              </a:defRPr>
            </a:lvl7pPr>
            <a:lvl8pPr marL="3429000" indent="-228600" eaLnBrk="0" fontAlgn="base" hangingPunct="0">
              <a:spcBef>
                <a:spcPct val="0"/>
              </a:spcBef>
              <a:spcAft>
                <a:spcPct val="0"/>
              </a:spcAft>
              <a:defRPr>
                <a:solidFill>
                  <a:schemeClr val="tx1"/>
                </a:solidFill>
                <a:latin typeface="Lato" panose="020F0502020204030203" pitchFamily="34" charset="0"/>
              </a:defRPr>
            </a:lvl8pPr>
            <a:lvl9pPr marL="3886200" indent="-228600" eaLnBrk="0" fontAlgn="base" hangingPunct="0">
              <a:spcBef>
                <a:spcPct val="0"/>
              </a:spcBef>
              <a:spcAft>
                <a:spcPct val="0"/>
              </a:spcAft>
              <a:defRPr>
                <a:solidFill>
                  <a:schemeClr val="tx1"/>
                </a:solidFill>
                <a:latin typeface="Lato" panose="020F0502020204030203" pitchFamily="34" charset="0"/>
              </a:defRPr>
            </a:lvl9pPr>
          </a:lstStyle>
          <a:p>
            <a:fld id="{552DF27C-2767-4771-8FD3-85BED5BE6127}" type="slidenum">
              <a:rPr lang="en-US" altLang="fi-FI">
                <a:latin typeface="Calibri" panose="020F0502020204030204" pitchFamily="34" charset="0"/>
              </a:rPr>
              <a:pPr/>
              <a:t>8</a:t>
            </a:fld>
            <a:endParaRPr lang="en-US" altLang="fi-FI">
              <a:latin typeface="Calibri" panose="020F0502020204030204" pitchFamily="34" charset="0"/>
            </a:endParaRPr>
          </a:p>
        </p:txBody>
      </p:sp>
    </p:spTree>
    <p:extLst>
      <p:ext uri="{BB962C8B-B14F-4D97-AF65-F5344CB8AC3E}">
        <p14:creationId xmlns:p14="http://schemas.microsoft.com/office/powerpoint/2010/main" val="32726353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xmlns="" id="{2D203C2C-BFC3-4D48-9FC8-F5B4AA2E668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a:extLst>
              <a:ext uri="{FF2B5EF4-FFF2-40B4-BE49-F238E27FC236}">
                <a16:creationId xmlns:a16="http://schemas.microsoft.com/office/drawing/2014/main" xmlns="" id="{7C559392-9D63-47F5-BAD1-5A7CA4FD858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de-DE" altLang="fi-FI" dirty="0" err="1"/>
              <a:t>Trafficking</a:t>
            </a:r>
            <a:r>
              <a:rPr lang="de-DE" altLang="fi-FI" dirty="0"/>
              <a:t> in </a:t>
            </a:r>
            <a:r>
              <a:rPr lang="de-DE" altLang="fi-FI" dirty="0" err="1"/>
              <a:t>some</a:t>
            </a:r>
            <a:r>
              <a:rPr lang="de-DE" altLang="fi-FI" dirty="0"/>
              <a:t> </a:t>
            </a:r>
            <a:r>
              <a:rPr lang="de-DE" altLang="fi-FI" dirty="0" err="1"/>
              <a:t>of</a:t>
            </a:r>
            <a:r>
              <a:rPr lang="de-DE" altLang="fi-FI" dirty="0"/>
              <a:t> </a:t>
            </a:r>
            <a:r>
              <a:rPr lang="de-DE" altLang="fi-FI" dirty="0" err="1"/>
              <a:t>its</a:t>
            </a:r>
            <a:r>
              <a:rPr lang="de-DE" altLang="fi-FI" dirty="0"/>
              <a:t> </a:t>
            </a:r>
            <a:r>
              <a:rPr lang="de-DE" altLang="fi-FI" dirty="0" err="1"/>
              <a:t>forms</a:t>
            </a:r>
            <a:r>
              <a:rPr lang="de-DE" altLang="fi-FI" dirty="0"/>
              <a:t> </a:t>
            </a:r>
            <a:r>
              <a:rPr lang="de-DE" altLang="fi-FI" dirty="0" err="1"/>
              <a:t>is</a:t>
            </a:r>
            <a:r>
              <a:rPr lang="de-DE" altLang="fi-FI" dirty="0"/>
              <a:t> </a:t>
            </a:r>
            <a:r>
              <a:rPr lang="de-DE" altLang="fi-FI" dirty="0" err="1"/>
              <a:t>present</a:t>
            </a:r>
            <a:r>
              <a:rPr lang="de-DE" altLang="fi-FI" dirty="0"/>
              <a:t> in </a:t>
            </a:r>
            <a:r>
              <a:rPr lang="de-DE" altLang="fi-FI" dirty="0" err="1"/>
              <a:t>every</a:t>
            </a:r>
            <a:r>
              <a:rPr lang="de-DE" altLang="fi-FI" dirty="0"/>
              <a:t> </a:t>
            </a:r>
            <a:r>
              <a:rPr lang="de-DE" altLang="fi-FI" dirty="0" err="1"/>
              <a:t>country</a:t>
            </a:r>
            <a:r>
              <a:rPr lang="de-DE" altLang="fi-FI" dirty="0"/>
              <a:t>. The </a:t>
            </a:r>
            <a:r>
              <a:rPr lang="de-DE" altLang="fi-FI" dirty="0" err="1"/>
              <a:t>clandestine</a:t>
            </a:r>
            <a:r>
              <a:rPr lang="de-DE" altLang="fi-FI" dirty="0"/>
              <a:t> </a:t>
            </a:r>
            <a:r>
              <a:rPr lang="de-DE" altLang="fi-FI" dirty="0" err="1"/>
              <a:t>nature</a:t>
            </a:r>
            <a:r>
              <a:rPr lang="de-DE" altLang="fi-FI" dirty="0"/>
              <a:t> </a:t>
            </a:r>
            <a:r>
              <a:rPr lang="de-DE" altLang="fi-FI" dirty="0" err="1"/>
              <a:t>of</a:t>
            </a:r>
            <a:r>
              <a:rPr lang="de-DE" altLang="fi-FI" dirty="0"/>
              <a:t> human </a:t>
            </a:r>
            <a:r>
              <a:rPr lang="de-DE" altLang="fi-FI" dirty="0" err="1"/>
              <a:t>trafficking</a:t>
            </a:r>
            <a:r>
              <a:rPr lang="de-DE" altLang="fi-FI" dirty="0"/>
              <a:t> </a:t>
            </a:r>
            <a:r>
              <a:rPr lang="de-DE" altLang="fi-FI" dirty="0" err="1"/>
              <a:t>makes</a:t>
            </a:r>
            <a:r>
              <a:rPr lang="de-DE" altLang="fi-FI" dirty="0"/>
              <a:t> </a:t>
            </a:r>
            <a:r>
              <a:rPr lang="de-DE" altLang="fi-FI" dirty="0" err="1"/>
              <a:t>it</a:t>
            </a:r>
            <a:r>
              <a:rPr lang="de-DE" altLang="fi-FI" dirty="0"/>
              <a:t> </a:t>
            </a:r>
            <a:r>
              <a:rPr lang="de-DE" altLang="fi-FI" dirty="0" err="1"/>
              <a:t>difficult</a:t>
            </a:r>
            <a:r>
              <a:rPr lang="de-DE" altLang="fi-FI" dirty="0"/>
              <a:t> </a:t>
            </a:r>
            <a:r>
              <a:rPr lang="de-DE" altLang="fi-FI" dirty="0" err="1"/>
              <a:t>to</a:t>
            </a:r>
            <a:r>
              <a:rPr lang="de-DE" altLang="fi-FI" dirty="0"/>
              <a:t> </a:t>
            </a:r>
            <a:r>
              <a:rPr lang="de-DE" altLang="fi-FI" dirty="0" err="1"/>
              <a:t>collect</a:t>
            </a:r>
            <a:r>
              <a:rPr lang="de-DE" altLang="fi-FI" dirty="0"/>
              <a:t> </a:t>
            </a:r>
            <a:r>
              <a:rPr lang="de-DE" altLang="fi-FI" dirty="0" err="1"/>
              <a:t>authentic</a:t>
            </a:r>
            <a:r>
              <a:rPr lang="de-DE" altLang="fi-FI" dirty="0"/>
              <a:t> </a:t>
            </a:r>
            <a:r>
              <a:rPr lang="de-DE" altLang="fi-FI" dirty="0" err="1"/>
              <a:t>numbers</a:t>
            </a:r>
            <a:r>
              <a:rPr lang="de-DE" altLang="fi-FI" dirty="0"/>
              <a:t>.  </a:t>
            </a:r>
          </a:p>
          <a:p>
            <a:pPr eaLnBrk="1" hangingPunct="1">
              <a:spcBef>
                <a:spcPct val="0"/>
              </a:spcBef>
            </a:pPr>
            <a:r>
              <a:rPr lang="de-DE" altLang="fi-FI" dirty="0" err="1"/>
              <a:t>Within</a:t>
            </a:r>
            <a:r>
              <a:rPr lang="de-DE" altLang="fi-FI" dirty="0"/>
              <a:t> countries </a:t>
            </a:r>
            <a:r>
              <a:rPr lang="de-DE" altLang="fi-FI" dirty="0" err="1"/>
              <a:t>many</a:t>
            </a:r>
            <a:r>
              <a:rPr lang="de-DE" altLang="fi-FI" dirty="0"/>
              <a:t> </a:t>
            </a:r>
            <a:r>
              <a:rPr lang="de-DE" altLang="fi-FI" dirty="0" err="1"/>
              <a:t>more</a:t>
            </a:r>
            <a:r>
              <a:rPr lang="de-DE" altLang="fi-FI" dirty="0"/>
              <a:t> </a:t>
            </a:r>
            <a:r>
              <a:rPr lang="de-DE" altLang="fi-FI" dirty="0" err="1"/>
              <a:t>women</a:t>
            </a:r>
            <a:r>
              <a:rPr lang="de-DE" altLang="fi-FI" dirty="0"/>
              <a:t> and </a:t>
            </a:r>
            <a:r>
              <a:rPr lang="de-DE" altLang="fi-FI" dirty="0" err="1"/>
              <a:t>girls</a:t>
            </a:r>
            <a:r>
              <a:rPr lang="de-DE" altLang="fi-FI" dirty="0"/>
              <a:t> </a:t>
            </a:r>
            <a:r>
              <a:rPr lang="de-DE" altLang="fi-FI" dirty="0" err="1"/>
              <a:t>are</a:t>
            </a:r>
            <a:r>
              <a:rPr lang="de-DE" altLang="fi-FI" dirty="0"/>
              <a:t> </a:t>
            </a:r>
            <a:r>
              <a:rPr lang="de-DE" altLang="fi-FI" dirty="0" err="1"/>
              <a:t>trafficked</a:t>
            </a:r>
            <a:r>
              <a:rPr lang="de-DE" altLang="fi-FI" dirty="0"/>
              <a:t>, </a:t>
            </a:r>
            <a:r>
              <a:rPr lang="de-DE" altLang="fi-FI" dirty="0" err="1"/>
              <a:t>often</a:t>
            </a:r>
            <a:r>
              <a:rPr lang="de-DE" altLang="fi-FI" dirty="0"/>
              <a:t> </a:t>
            </a:r>
            <a:r>
              <a:rPr lang="de-DE" altLang="fi-FI" dirty="0" err="1"/>
              <a:t>for</a:t>
            </a:r>
            <a:r>
              <a:rPr lang="de-DE" altLang="fi-FI" dirty="0"/>
              <a:t> </a:t>
            </a:r>
            <a:r>
              <a:rPr lang="de-DE" altLang="fi-FI" dirty="0" err="1"/>
              <a:t>the</a:t>
            </a:r>
            <a:r>
              <a:rPr lang="de-DE" altLang="fi-FI" dirty="0"/>
              <a:t> </a:t>
            </a:r>
            <a:r>
              <a:rPr lang="de-DE" altLang="fi-FI" dirty="0" err="1"/>
              <a:t>purpose</a:t>
            </a:r>
            <a:r>
              <a:rPr lang="de-DE" altLang="fi-FI" dirty="0"/>
              <a:t> </a:t>
            </a:r>
            <a:r>
              <a:rPr lang="de-DE" altLang="fi-FI" dirty="0" err="1"/>
              <a:t>of</a:t>
            </a:r>
            <a:r>
              <a:rPr lang="de-DE" altLang="fi-FI" dirty="0"/>
              <a:t> sexual </a:t>
            </a:r>
            <a:r>
              <a:rPr lang="de-DE" altLang="fi-FI" dirty="0" err="1"/>
              <a:t>exploitation</a:t>
            </a:r>
            <a:r>
              <a:rPr lang="de-DE" altLang="fi-FI" dirty="0"/>
              <a:t> and </a:t>
            </a:r>
            <a:r>
              <a:rPr lang="de-DE" altLang="fi-FI" dirty="0" err="1"/>
              <a:t>domestic</a:t>
            </a:r>
            <a:r>
              <a:rPr lang="de-DE" altLang="fi-FI" dirty="0"/>
              <a:t> </a:t>
            </a:r>
            <a:r>
              <a:rPr lang="de-DE" altLang="fi-FI" dirty="0" err="1"/>
              <a:t>servitude</a:t>
            </a:r>
            <a:r>
              <a:rPr lang="de-DE" altLang="fi-FI" dirty="0"/>
              <a:t>.</a:t>
            </a:r>
          </a:p>
          <a:p>
            <a:pPr eaLnBrk="1" hangingPunct="1">
              <a:spcBef>
                <a:spcPct val="0"/>
              </a:spcBef>
            </a:pPr>
            <a:r>
              <a:rPr lang="fi-FI" altLang="fi-FI" b="1" dirty="0">
                <a:ea typeface="Calibri" panose="020F0502020204030204" pitchFamily="34" charset="0"/>
                <a:cs typeface="Times New Roman" panose="02020603050405020304" pitchFamily="18" charset="0"/>
              </a:rPr>
              <a:t>During the COVID-19 pandemic </a:t>
            </a:r>
            <a:r>
              <a:rPr lang="fi-FI" altLang="fi-FI" dirty="0">
                <a:ea typeface="Calibri" panose="020F0502020204030204" pitchFamily="34" charset="0"/>
                <a:cs typeface="Times New Roman" panose="02020603050405020304" pitchFamily="18" charset="0"/>
              </a:rPr>
              <a:t>crimes like trafficking may have gone underground, and the abuse is made more by modern communication technologies. The root causes of human trafficking like economic inequality have been increased. 47 million more women and girls will be pusehd below poverty line due to COVID-19, and the worthening of vulnerabilities my increase their risk of trafficking. </a:t>
            </a:r>
            <a:endParaRPr lang="fi-FI" altLang="fi-FI" dirty="0" smtClean="0">
              <a:ea typeface="Calibri" panose="020F0502020204030204" pitchFamily="34" charset="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lang="en-US" sz="1200" kern="1200" dirty="0" smtClean="0">
                <a:solidFill>
                  <a:schemeClr val="tx1"/>
                </a:solidFill>
                <a:effectLst/>
                <a:latin typeface="+mn-lt"/>
                <a:ea typeface="+mn-ea"/>
                <a:cs typeface="+mn-cs"/>
              </a:rPr>
              <a:t>The Statista Research Dept. study </a:t>
            </a:r>
            <a:r>
              <a:rPr lang="en-US" sz="1200" kern="1200" dirty="0" err="1" smtClean="0">
                <a:solidFill>
                  <a:schemeClr val="tx1"/>
                </a:solidFill>
                <a:effectLst/>
                <a:latin typeface="+mn-lt"/>
                <a:ea typeface="+mn-ea"/>
                <a:cs typeface="+mn-cs"/>
              </a:rPr>
              <a:t>showes</a:t>
            </a:r>
            <a:r>
              <a:rPr lang="en-US" sz="1200" kern="1200" dirty="0" smtClean="0">
                <a:solidFill>
                  <a:schemeClr val="tx1"/>
                </a:solidFill>
                <a:effectLst/>
                <a:latin typeface="+mn-lt"/>
                <a:ea typeface="+mn-ea"/>
                <a:cs typeface="+mn-cs"/>
              </a:rPr>
              <a:t> that trafficking has grown and keeps doing so very fast year by year: In 2008 it was 30 000 pers., and by 2019 it had grown by 120 000 pers. each year.</a:t>
            </a:r>
          </a:p>
          <a:p>
            <a:pPr eaLnBrk="1" hangingPunct="1">
              <a:spcBef>
                <a:spcPct val="0"/>
              </a:spcBef>
            </a:pPr>
            <a:endParaRPr lang="fi-FI" altLang="fi-FI" dirty="0">
              <a:ea typeface="Calibri" panose="020F0502020204030204" pitchFamily="34" charset="0"/>
              <a:cs typeface="Times New Roman" panose="02020603050405020304" pitchFamily="18" charset="0"/>
            </a:endParaRPr>
          </a:p>
          <a:p>
            <a:pPr eaLnBrk="1" hangingPunct="1">
              <a:spcBef>
                <a:spcPct val="0"/>
              </a:spcBef>
            </a:pPr>
            <a:r>
              <a:rPr lang="de-DE" altLang="fi-FI" dirty="0"/>
              <a:t> </a:t>
            </a:r>
            <a:endParaRPr lang="en-US" altLang="fi-FI" dirty="0"/>
          </a:p>
        </p:txBody>
      </p:sp>
      <p:sp>
        <p:nvSpPr>
          <p:cNvPr id="34820" name="Slide Number Placeholder 3">
            <a:extLst>
              <a:ext uri="{FF2B5EF4-FFF2-40B4-BE49-F238E27FC236}">
                <a16:creationId xmlns:a16="http://schemas.microsoft.com/office/drawing/2014/main" xmlns="" id="{6AD404BF-122B-4CAA-855B-31F523D9EEB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Lato" panose="020F0502020204030203" pitchFamily="34" charset="0"/>
              </a:defRPr>
            </a:lvl1pPr>
            <a:lvl2pPr marL="742950" indent="-285750">
              <a:defRPr>
                <a:solidFill>
                  <a:schemeClr val="tx1"/>
                </a:solidFill>
                <a:latin typeface="Lato" panose="020F0502020204030203" pitchFamily="34" charset="0"/>
              </a:defRPr>
            </a:lvl2pPr>
            <a:lvl3pPr marL="1143000" indent="-228600">
              <a:defRPr>
                <a:solidFill>
                  <a:schemeClr val="tx1"/>
                </a:solidFill>
                <a:latin typeface="Lato" panose="020F0502020204030203" pitchFamily="34" charset="0"/>
              </a:defRPr>
            </a:lvl3pPr>
            <a:lvl4pPr marL="1600200" indent="-228600">
              <a:defRPr>
                <a:solidFill>
                  <a:schemeClr val="tx1"/>
                </a:solidFill>
                <a:latin typeface="Lato" panose="020F0502020204030203" pitchFamily="34" charset="0"/>
              </a:defRPr>
            </a:lvl4pPr>
            <a:lvl5pPr marL="2057400" indent="-228600">
              <a:defRPr>
                <a:solidFill>
                  <a:schemeClr val="tx1"/>
                </a:solidFill>
                <a:latin typeface="Lato" panose="020F0502020204030203" pitchFamily="34" charset="0"/>
              </a:defRPr>
            </a:lvl5pPr>
            <a:lvl6pPr marL="2514600" indent="-228600" eaLnBrk="0" fontAlgn="base" hangingPunct="0">
              <a:spcBef>
                <a:spcPct val="0"/>
              </a:spcBef>
              <a:spcAft>
                <a:spcPct val="0"/>
              </a:spcAft>
              <a:defRPr>
                <a:solidFill>
                  <a:schemeClr val="tx1"/>
                </a:solidFill>
                <a:latin typeface="Lato" panose="020F0502020204030203" pitchFamily="34" charset="0"/>
              </a:defRPr>
            </a:lvl6pPr>
            <a:lvl7pPr marL="2971800" indent="-228600" eaLnBrk="0" fontAlgn="base" hangingPunct="0">
              <a:spcBef>
                <a:spcPct val="0"/>
              </a:spcBef>
              <a:spcAft>
                <a:spcPct val="0"/>
              </a:spcAft>
              <a:defRPr>
                <a:solidFill>
                  <a:schemeClr val="tx1"/>
                </a:solidFill>
                <a:latin typeface="Lato" panose="020F0502020204030203" pitchFamily="34" charset="0"/>
              </a:defRPr>
            </a:lvl7pPr>
            <a:lvl8pPr marL="3429000" indent="-228600" eaLnBrk="0" fontAlgn="base" hangingPunct="0">
              <a:spcBef>
                <a:spcPct val="0"/>
              </a:spcBef>
              <a:spcAft>
                <a:spcPct val="0"/>
              </a:spcAft>
              <a:defRPr>
                <a:solidFill>
                  <a:schemeClr val="tx1"/>
                </a:solidFill>
                <a:latin typeface="Lato" panose="020F0502020204030203" pitchFamily="34" charset="0"/>
              </a:defRPr>
            </a:lvl8pPr>
            <a:lvl9pPr marL="3886200" indent="-228600" eaLnBrk="0" fontAlgn="base" hangingPunct="0">
              <a:spcBef>
                <a:spcPct val="0"/>
              </a:spcBef>
              <a:spcAft>
                <a:spcPct val="0"/>
              </a:spcAft>
              <a:defRPr>
                <a:solidFill>
                  <a:schemeClr val="tx1"/>
                </a:solidFill>
                <a:latin typeface="Lato" panose="020F0502020204030203" pitchFamily="34" charset="0"/>
              </a:defRPr>
            </a:lvl9pPr>
          </a:lstStyle>
          <a:p>
            <a:fld id="{AC1E4FB6-44EE-4C16-A548-450530BB2732}" type="slidenum">
              <a:rPr lang="en-US" altLang="fi-FI">
                <a:latin typeface="Calibri" panose="020F0502020204030204" pitchFamily="34" charset="0"/>
              </a:rPr>
              <a:pPr/>
              <a:t>9</a:t>
            </a:fld>
            <a:endParaRPr lang="en-US" altLang="fi-FI">
              <a:latin typeface="Calibri" panose="020F0502020204030204" pitchFamily="34" charset="0"/>
            </a:endParaRPr>
          </a:p>
        </p:txBody>
      </p:sp>
    </p:spTree>
    <p:extLst>
      <p:ext uri="{BB962C8B-B14F-4D97-AF65-F5344CB8AC3E}">
        <p14:creationId xmlns:p14="http://schemas.microsoft.com/office/powerpoint/2010/main" val="141724494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7">
            <a:extLst>
              <a:ext uri="{FF2B5EF4-FFF2-40B4-BE49-F238E27FC236}">
                <a16:creationId xmlns:a16="http://schemas.microsoft.com/office/drawing/2014/main" xmlns="" id="{49688BD5-42C3-42B6-B38C-CF8C5620A2BB}"/>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848600" y="4222750"/>
            <a:ext cx="914400" cy="92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9">
            <a:extLst>
              <a:ext uri="{FF2B5EF4-FFF2-40B4-BE49-F238E27FC236}">
                <a16:creationId xmlns:a16="http://schemas.microsoft.com/office/drawing/2014/main" xmlns="" id="{2F5A4A4B-9739-4101-8D43-76AED46F7DF8}"/>
              </a:ext>
            </a:extLst>
          </p:cNvPr>
          <p:cNvCxnSpPr/>
          <p:nvPr userDrawn="1"/>
        </p:nvCxnSpPr>
        <p:spPr>
          <a:xfrm flipH="1">
            <a:off x="731838" y="971550"/>
            <a:ext cx="8031162" cy="6350"/>
          </a:xfrm>
          <a:prstGeom prst="line">
            <a:avLst/>
          </a:prstGeom>
          <a:ln w="76200">
            <a:solidFill>
              <a:srgbClr val="F5BD47"/>
            </a:solidFill>
          </a:ln>
        </p:spPr>
        <p:style>
          <a:lnRef idx="1">
            <a:schemeClr val="accent1"/>
          </a:lnRef>
          <a:fillRef idx="0">
            <a:schemeClr val="accent1"/>
          </a:fillRef>
          <a:effectRef idx="0">
            <a:schemeClr val="accent1"/>
          </a:effectRef>
          <a:fontRef idx="minor">
            <a:schemeClr val="tx1"/>
          </a:fontRef>
        </p:style>
      </p:cxnSp>
      <p:sp>
        <p:nvSpPr>
          <p:cNvPr id="6" name="Subtitle 2">
            <a:extLst>
              <a:ext uri="{FF2B5EF4-FFF2-40B4-BE49-F238E27FC236}">
                <a16:creationId xmlns:a16="http://schemas.microsoft.com/office/drawing/2014/main" xmlns="" id="{5FB3432A-F94F-4C58-BC3E-52E1E9D933CB}"/>
              </a:ext>
            </a:extLst>
          </p:cNvPr>
          <p:cNvSpPr txBox="1">
            <a:spLocks/>
          </p:cNvSpPr>
          <p:nvPr userDrawn="1"/>
        </p:nvSpPr>
        <p:spPr>
          <a:xfrm>
            <a:off x="3124200" y="438150"/>
            <a:ext cx="5715000" cy="457200"/>
          </a:xfrm>
          <a:prstGeom prst="rect">
            <a:avLst/>
          </a:prstGeom>
        </p:spPr>
        <p:txBody>
          <a:bodyPr/>
          <a:lstStyle>
            <a:lvl1pPr marL="0" indent="0" algn="l" defTabSz="914400" rtl="0" eaLnBrk="1" latinLnBrk="0" hangingPunct="1">
              <a:spcBef>
                <a:spcPct val="20000"/>
              </a:spcBef>
              <a:buFont typeface="Arial" panose="020B0604020202020204" pitchFamily="34" charset="0"/>
              <a:buNone/>
              <a:defRPr sz="2400" b="1" kern="1200">
                <a:solidFill>
                  <a:srgbClr val="005F71"/>
                </a:solidFill>
                <a:latin typeface="Lato"/>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fontAlgn="auto">
              <a:spcAft>
                <a:spcPts val="0"/>
              </a:spcAft>
              <a:defRPr/>
            </a:pPr>
            <a:r>
              <a:rPr lang="en-US" sz="3000" b="0" dirty="0"/>
              <a:t>Zonta International</a:t>
            </a:r>
          </a:p>
        </p:txBody>
      </p:sp>
      <p:sp>
        <p:nvSpPr>
          <p:cNvPr id="2" name="Title 1"/>
          <p:cNvSpPr>
            <a:spLocks noGrp="1"/>
          </p:cNvSpPr>
          <p:nvPr>
            <p:ph type="ctrTitle"/>
          </p:nvPr>
        </p:nvSpPr>
        <p:spPr>
          <a:xfrm>
            <a:off x="685800" y="1597819"/>
            <a:ext cx="6477000" cy="1583531"/>
          </a:xfrm>
        </p:spPr>
        <p:txBody>
          <a:bodyPr>
            <a:noAutofit/>
          </a:bodyPr>
          <a:lstStyle>
            <a:lvl1pPr algn="l">
              <a:lnSpc>
                <a:spcPts val="6000"/>
              </a:lnSpc>
              <a:defRPr sz="4800">
                <a:latin typeface="Lato Semibold" panose="020F0502020204030203" pitchFamily="34" charset="0"/>
                <a:ea typeface="Lato Semibold" panose="020F0502020204030203" pitchFamily="34" charset="0"/>
                <a:cs typeface="Lato Semibold" panose="020F0502020204030203" pitchFamily="34" charset="0"/>
              </a:defRPr>
            </a:lvl1pPr>
          </a:lstStyle>
          <a:p>
            <a:r>
              <a:rPr lang="fi-FI"/>
              <a:t>Muokkaa ots. perustyyl. napsautt.</a:t>
            </a:r>
            <a:endParaRPr lang="en-US" dirty="0"/>
          </a:p>
        </p:txBody>
      </p:sp>
      <p:sp>
        <p:nvSpPr>
          <p:cNvPr id="3" name="Subtitle 2"/>
          <p:cNvSpPr>
            <a:spLocks noGrp="1"/>
          </p:cNvSpPr>
          <p:nvPr>
            <p:ph type="subTitle" idx="1"/>
          </p:nvPr>
        </p:nvSpPr>
        <p:spPr>
          <a:xfrm>
            <a:off x="685800" y="3486150"/>
            <a:ext cx="5867400" cy="457200"/>
          </a:xfrm>
        </p:spPr>
        <p:txBody>
          <a:bodyPr>
            <a:noAutofit/>
          </a:bodyPr>
          <a:lstStyle>
            <a:lvl1pPr marL="0" indent="0" algn="l">
              <a:buNone/>
              <a:defRPr sz="2400" b="1">
                <a:solidFill>
                  <a:srgbClr val="005F71"/>
                </a:solidFill>
                <a:latin typeface="Lato"/>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Muokkaa alaotsikon perustyyliä napsautt.</a:t>
            </a:r>
            <a:endParaRPr lang="en-US" dirty="0"/>
          </a:p>
        </p:txBody>
      </p:sp>
    </p:spTree>
    <p:extLst>
      <p:ext uri="{BB962C8B-B14F-4D97-AF65-F5344CB8AC3E}">
        <p14:creationId xmlns:p14="http://schemas.microsoft.com/office/powerpoint/2010/main" val="2257876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Comparison">
    <p:spTree>
      <p:nvGrpSpPr>
        <p:cNvPr id="1" name=""/>
        <p:cNvGrpSpPr/>
        <p:nvPr/>
      </p:nvGrpSpPr>
      <p:grpSpPr>
        <a:xfrm>
          <a:off x="0" y="0"/>
          <a:ext cx="0" cy="0"/>
          <a:chOff x="0" y="0"/>
          <a:chExt cx="0" cy="0"/>
        </a:xfrm>
      </p:grpSpPr>
      <p:cxnSp>
        <p:nvCxnSpPr>
          <p:cNvPr id="4" name="Straight Connector 15">
            <a:extLst>
              <a:ext uri="{FF2B5EF4-FFF2-40B4-BE49-F238E27FC236}">
                <a16:creationId xmlns:a16="http://schemas.microsoft.com/office/drawing/2014/main" xmlns="" id="{F265AFDF-7827-4A2E-9B73-C3AB7E117035}"/>
              </a:ext>
            </a:extLst>
          </p:cNvPr>
          <p:cNvCxnSpPr/>
          <p:nvPr userDrawn="1"/>
        </p:nvCxnSpPr>
        <p:spPr>
          <a:xfrm flipH="1">
            <a:off x="457200" y="1260475"/>
            <a:ext cx="8229600" cy="0"/>
          </a:xfrm>
          <a:prstGeom prst="line">
            <a:avLst/>
          </a:prstGeom>
          <a:ln w="76200">
            <a:solidFill>
              <a:srgbClr val="F5BD47"/>
            </a:solidFill>
          </a:ln>
        </p:spPr>
        <p:style>
          <a:lnRef idx="1">
            <a:schemeClr val="accent1"/>
          </a:lnRef>
          <a:fillRef idx="0">
            <a:schemeClr val="accent1"/>
          </a:fillRef>
          <a:effectRef idx="0">
            <a:schemeClr val="accent1"/>
          </a:effectRef>
          <a:fontRef idx="minor">
            <a:schemeClr val="tx1"/>
          </a:fontRef>
        </p:style>
      </p:cxnSp>
      <p:pic>
        <p:nvPicPr>
          <p:cNvPr id="5" name="Picture 7">
            <a:extLst>
              <a:ext uri="{FF2B5EF4-FFF2-40B4-BE49-F238E27FC236}">
                <a16:creationId xmlns:a16="http://schemas.microsoft.com/office/drawing/2014/main" xmlns="" id="{DA107C31-95EA-4EFE-BA75-78530C4BACDE}"/>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382000" y="4476750"/>
            <a:ext cx="681038"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1" y="1373886"/>
            <a:ext cx="2590799" cy="1807464"/>
          </a:xfrm>
        </p:spPr>
        <p:txBody>
          <a:bodyPr anchor="t">
            <a:noAutofit/>
          </a:bodyPr>
          <a:lstStyle>
            <a:lvl1pPr algn="l">
              <a:defRPr sz="3200">
                <a:solidFill>
                  <a:srgbClr val="005F71"/>
                </a:solidFill>
              </a:defRPr>
            </a:lvl1pPr>
          </a:lstStyle>
          <a:p>
            <a:r>
              <a:rPr lang="fi-FI"/>
              <a:t>Muokkaa ots. perustyyl. napsautt.</a:t>
            </a:r>
            <a:endParaRPr lang="en-US" dirty="0"/>
          </a:p>
        </p:txBody>
      </p:sp>
      <p:sp>
        <p:nvSpPr>
          <p:cNvPr id="6" name="Content Placeholder 5"/>
          <p:cNvSpPr>
            <a:spLocks noGrp="1"/>
          </p:cNvSpPr>
          <p:nvPr>
            <p:ph sz="quarter" idx="4"/>
          </p:nvPr>
        </p:nvSpPr>
        <p:spPr>
          <a:xfrm>
            <a:off x="3276599" y="1373886"/>
            <a:ext cx="5410201" cy="3026664"/>
          </a:xfrm>
        </p:spPr>
        <p:txBody>
          <a:bodyPr>
            <a:normAutofit/>
          </a:bodyPr>
          <a:lstStyle>
            <a:lvl1pPr>
              <a:defRPr sz="2800"/>
            </a:lvl1pPr>
            <a:lvl2pPr>
              <a:defRPr sz="2400"/>
            </a:lvl2pPr>
            <a:lvl3pPr>
              <a:defRPr sz="2000"/>
            </a:lvl3pPr>
            <a:lvl4pPr>
              <a:defRPr sz="1800"/>
            </a:lvl4pPr>
            <a:lvl5pPr>
              <a:defRPr sz="18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6571121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0" y="0"/>
            <a:ext cx="9144000" cy="5143500"/>
          </a:xfrm>
        </p:spPr>
        <p:txBody>
          <a:bodyPr rtlCol="0">
            <a:normAutofit/>
          </a:bodyPr>
          <a:lstStyle/>
          <a:p>
            <a:pPr lvl="0"/>
            <a:endParaRPr lang="en-US" noProof="0"/>
          </a:p>
        </p:txBody>
      </p:sp>
    </p:spTree>
    <p:extLst>
      <p:ext uri="{BB962C8B-B14F-4D97-AF65-F5344CB8AC3E}">
        <p14:creationId xmlns:p14="http://schemas.microsoft.com/office/powerpoint/2010/main" val="12796772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0" y="0"/>
            <a:ext cx="4572000" cy="5143500"/>
          </a:xfrm>
        </p:spPr>
        <p:txBody>
          <a:bodyPr rtlCol="0">
            <a:normAutofit/>
          </a:bodyPr>
          <a:lstStyle/>
          <a:p>
            <a:pPr lvl="0"/>
            <a:endParaRPr lang="en-US" noProof="0"/>
          </a:p>
        </p:txBody>
      </p:sp>
      <p:sp>
        <p:nvSpPr>
          <p:cNvPr id="3" name="Picture Placeholder 6"/>
          <p:cNvSpPr>
            <a:spLocks noGrp="1"/>
          </p:cNvSpPr>
          <p:nvPr>
            <p:ph type="pic" sz="quarter" idx="11"/>
          </p:nvPr>
        </p:nvSpPr>
        <p:spPr>
          <a:xfrm>
            <a:off x="4572000" y="0"/>
            <a:ext cx="4572000" cy="5143500"/>
          </a:xfrm>
        </p:spPr>
        <p:txBody>
          <a:bodyPr rtlCol="0">
            <a:normAutofit/>
          </a:bodyPr>
          <a:lstStyle/>
          <a:p>
            <a:pPr lvl="0"/>
            <a:endParaRPr lang="en-US" noProof="0"/>
          </a:p>
        </p:txBody>
      </p:sp>
    </p:spTree>
    <p:extLst>
      <p:ext uri="{BB962C8B-B14F-4D97-AF65-F5344CB8AC3E}">
        <p14:creationId xmlns:p14="http://schemas.microsoft.com/office/powerpoint/2010/main" val="13329348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0" y="0"/>
            <a:ext cx="4572000" cy="2571750"/>
          </a:xfrm>
        </p:spPr>
        <p:txBody>
          <a:bodyPr rtlCol="0">
            <a:normAutofit/>
          </a:bodyPr>
          <a:lstStyle/>
          <a:p>
            <a:pPr lvl="0"/>
            <a:endParaRPr lang="en-US" noProof="0"/>
          </a:p>
        </p:txBody>
      </p:sp>
      <p:sp>
        <p:nvSpPr>
          <p:cNvPr id="3" name="Picture Placeholder 6"/>
          <p:cNvSpPr>
            <a:spLocks noGrp="1"/>
          </p:cNvSpPr>
          <p:nvPr>
            <p:ph type="pic" sz="quarter" idx="11"/>
          </p:nvPr>
        </p:nvSpPr>
        <p:spPr>
          <a:xfrm>
            <a:off x="4572000" y="0"/>
            <a:ext cx="4572000" cy="2571750"/>
          </a:xfrm>
        </p:spPr>
        <p:txBody>
          <a:bodyPr rtlCol="0">
            <a:normAutofit/>
          </a:bodyPr>
          <a:lstStyle/>
          <a:p>
            <a:pPr lvl="0"/>
            <a:endParaRPr lang="en-US" noProof="0"/>
          </a:p>
        </p:txBody>
      </p:sp>
      <p:sp>
        <p:nvSpPr>
          <p:cNvPr id="4" name="Picture Placeholder 6"/>
          <p:cNvSpPr>
            <a:spLocks noGrp="1"/>
          </p:cNvSpPr>
          <p:nvPr>
            <p:ph type="pic" sz="quarter" idx="12"/>
          </p:nvPr>
        </p:nvSpPr>
        <p:spPr>
          <a:xfrm>
            <a:off x="0" y="2571750"/>
            <a:ext cx="4572000" cy="2571750"/>
          </a:xfrm>
        </p:spPr>
        <p:txBody>
          <a:bodyPr rtlCol="0">
            <a:normAutofit/>
          </a:bodyPr>
          <a:lstStyle/>
          <a:p>
            <a:pPr lvl="0"/>
            <a:endParaRPr lang="en-US" noProof="0"/>
          </a:p>
        </p:txBody>
      </p:sp>
      <p:sp>
        <p:nvSpPr>
          <p:cNvPr id="5" name="Picture Placeholder 6"/>
          <p:cNvSpPr>
            <a:spLocks noGrp="1"/>
          </p:cNvSpPr>
          <p:nvPr>
            <p:ph type="pic" sz="quarter" idx="13"/>
          </p:nvPr>
        </p:nvSpPr>
        <p:spPr>
          <a:xfrm>
            <a:off x="4572000" y="2571750"/>
            <a:ext cx="4572000" cy="2571750"/>
          </a:xfrm>
        </p:spPr>
        <p:txBody>
          <a:bodyPr rtlCol="0">
            <a:normAutofit/>
          </a:bodyPr>
          <a:lstStyle/>
          <a:p>
            <a:pPr lvl="0"/>
            <a:endParaRPr lang="en-US" noProof="0"/>
          </a:p>
        </p:txBody>
      </p:sp>
    </p:spTree>
    <p:extLst>
      <p:ext uri="{BB962C8B-B14F-4D97-AF65-F5344CB8AC3E}">
        <p14:creationId xmlns:p14="http://schemas.microsoft.com/office/powerpoint/2010/main" val="15882908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602045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cxnSp>
        <p:nvCxnSpPr>
          <p:cNvPr id="5" name="Straight Connector 17">
            <a:extLst>
              <a:ext uri="{FF2B5EF4-FFF2-40B4-BE49-F238E27FC236}">
                <a16:creationId xmlns:a16="http://schemas.microsoft.com/office/drawing/2014/main" xmlns="" id="{79BF21B9-2BEB-4F2F-927E-A1C0E9679DF6}"/>
              </a:ext>
            </a:extLst>
          </p:cNvPr>
          <p:cNvCxnSpPr/>
          <p:nvPr userDrawn="1"/>
        </p:nvCxnSpPr>
        <p:spPr>
          <a:xfrm flipH="1">
            <a:off x="4495800" y="1301750"/>
            <a:ext cx="4479925" cy="0"/>
          </a:xfrm>
          <a:prstGeom prst="line">
            <a:avLst/>
          </a:prstGeom>
          <a:ln w="76200">
            <a:solidFill>
              <a:srgbClr val="F5BD47"/>
            </a:solidFill>
          </a:ln>
        </p:spPr>
        <p:style>
          <a:lnRef idx="1">
            <a:schemeClr val="accent1"/>
          </a:lnRef>
          <a:fillRef idx="0">
            <a:schemeClr val="accent1"/>
          </a:fillRef>
          <a:effectRef idx="0">
            <a:schemeClr val="accent1"/>
          </a:effectRef>
          <a:fontRef idx="minor">
            <a:schemeClr val="tx1"/>
          </a:fontRef>
        </p:style>
      </p:cxnSp>
      <p:pic>
        <p:nvPicPr>
          <p:cNvPr id="7" name="Picture 7">
            <a:extLst>
              <a:ext uri="{FF2B5EF4-FFF2-40B4-BE49-F238E27FC236}">
                <a16:creationId xmlns:a16="http://schemas.microsoft.com/office/drawing/2014/main" xmlns="" id="{9FE20AF4-9A54-4B8C-BFBB-97E5716A84C1}"/>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382000" y="4476750"/>
            <a:ext cx="681038"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ontent Placeholder 5"/>
          <p:cNvSpPr>
            <a:spLocks noGrp="1"/>
          </p:cNvSpPr>
          <p:nvPr>
            <p:ph sz="quarter" idx="4"/>
          </p:nvPr>
        </p:nvSpPr>
        <p:spPr>
          <a:xfrm>
            <a:off x="4494212" y="1478756"/>
            <a:ext cx="4480560" cy="2997994"/>
          </a:xfrm>
        </p:spPr>
        <p:txBody>
          <a:bodyPr>
            <a:normAutofit/>
          </a:bodyPr>
          <a:lstStyle>
            <a:lvl1pPr>
              <a:defRPr sz="2800"/>
            </a:lvl1pPr>
            <a:lvl2pPr>
              <a:defRPr sz="2400"/>
            </a:lvl2pPr>
            <a:lvl3pPr>
              <a:defRPr sz="2000"/>
            </a:lvl3pPr>
            <a:lvl4pPr>
              <a:defRPr sz="1800"/>
            </a:lvl4pPr>
            <a:lvl5pPr>
              <a:defRPr sz="18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Picture Placeholder 14"/>
          <p:cNvSpPr>
            <a:spLocks noGrp="1"/>
          </p:cNvSpPr>
          <p:nvPr>
            <p:ph type="pic" sz="quarter" idx="10"/>
          </p:nvPr>
        </p:nvSpPr>
        <p:spPr>
          <a:xfrm>
            <a:off x="0" y="0"/>
            <a:ext cx="4343400" cy="5143500"/>
          </a:xfrm>
        </p:spPr>
        <p:txBody>
          <a:bodyPr rtlCol="0">
            <a:normAutofit/>
          </a:bodyPr>
          <a:lstStyle/>
          <a:p>
            <a:pPr lvl="0"/>
            <a:endParaRPr lang="en-US" noProof="0"/>
          </a:p>
        </p:txBody>
      </p:sp>
      <p:sp>
        <p:nvSpPr>
          <p:cNvPr id="17" name="Title 1"/>
          <p:cNvSpPr>
            <a:spLocks noGrp="1"/>
          </p:cNvSpPr>
          <p:nvPr>
            <p:ph type="title"/>
          </p:nvPr>
        </p:nvSpPr>
        <p:spPr>
          <a:xfrm>
            <a:off x="4495800" y="133350"/>
            <a:ext cx="4480560" cy="990600"/>
          </a:xfrm>
        </p:spPr>
        <p:txBody>
          <a:bodyPr anchor="b">
            <a:noAutofit/>
          </a:bodyPr>
          <a:lstStyle>
            <a:lvl1pPr algn="l">
              <a:defRPr sz="3200">
                <a:solidFill>
                  <a:srgbClr val="005F71"/>
                </a:solidFill>
              </a:defRPr>
            </a:lvl1pPr>
          </a:lstStyle>
          <a:p>
            <a:r>
              <a:rPr lang="fi-FI"/>
              <a:t>Muokkaa ots. perustyyl. napsautt.</a:t>
            </a:r>
            <a:endParaRPr lang="en-US" dirty="0"/>
          </a:p>
        </p:txBody>
      </p:sp>
    </p:spTree>
    <p:extLst>
      <p:ext uri="{BB962C8B-B14F-4D97-AF65-F5344CB8AC3E}">
        <p14:creationId xmlns:p14="http://schemas.microsoft.com/office/powerpoint/2010/main" val="8413809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4_Comparison">
    <p:spTree>
      <p:nvGrpSpPr>
        <p:cNvPr id="1" name=""/>
        <p:cNvGrpSpPr/>
        <p:nvPr/>
      </p:nvGrpSpPr>
      <p:grpSpPr>
        <a:xfrm>
          <a:off x="0" y="0"/>
          <a:ext cx="0" cy="0"/>
          <a:chOff x="0" y="0"/>
          <a:chExt cx="0" cy="0"/>
        </a:xfrm>
      </p:grpSpPr>
      <p:cxnSp>
        <p:nvCxnSpPr>
          <p:cNvPr id="5" name="Straight Connector 17">
            <a:extLst>
              <a:ext uri="{FF2B5EF4-FFF2-40B4-BE49-F238E27FC236}">
                <a16:creationId xmlns:a16="http://schemas.microsoft.com/office/drawing/2014/main" xmlns="" id="{9D6D4F2C-501B-46D7-BC64-ADC064BE7B2B}"/>
              </a:ext>
            </a:extLst>
          </p:cNvPr>
          <p:cNvCxnSpPr/>
          <p:nvPr userDrawn="1"/>
        </p:nvCxnSpPr>
        <p:spPr>
          <a:xfrm flipH="1">
            <a:off x="153988" y="1377950"/>
            <a:ext cx="4479925" cy="0"/>
          </a:xfrm>
          <a:prstGeom prst="line">
            <a:avLst/>
          </a:prstGeom>
          <a:ln w="76200">
            <a:solidFill>
              <a:srgbClr val="F5BD47"/>
            </a:solidFill>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xmlns="" id="{3D4A1FA2-E3D2-4573-B3C9-C422667673F1}"/>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57163" y="4552950"/>
            <a:ext cx="681037"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ontent Placeholder 5"/>
          <p:cNvSpPr>
            <a:spLocks noGrp="1"/>
          </p:cNvSpPr>
          <p:nvPr>
            <p:ph sz="quarter" idx="4"/>
          </p:nvPr>
        </p:nvSpPr>
        <p:spPr>
          <a:xfrm>
            <a:off x="152400" y="1554956"/>
            <a:ext cx="4480560" cy="2997994"/>
          </a:xfrm>
        </p:spPr>
        <p:txBody>
          <a:bodyPr>
            <a:normAutofit/>
          </a:bodyPr>
          <a:lstStyle>
            <a:lvl1pPr>
              <a:defRPr sz="2800"/>
            </a:lvl1pPr>
            <a:lvl2pPr>
              <a:defRPr sz="2400"/>
            </a:lvl2pPr>
            <a:lvl3pPr>
              <a:defRPr sz="2000"/>
            </a:lvl3pPr>
            <a:lvl4pPr>
              <a:defRPr sz="1800"/>
            </a:lvl4pPr>
            <a:lvl5pPr>
              <a:defRPr sz="18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Picture Placeholder 14"/>
          <p:cNvSpPr>
            <a:spLocks noGrp="1"/>
          </p:cNvSpPr>
          <p:nvPr>
            <p:ph type="pic" sz="quarter" idx="10"/>
          </p:nvPr>
        </p:nvSpPr>
        <p:spPr>
          <a:xfrm>
            <a:off x="4800600" y="-19050"/>
            <a:ext cx="4343400" cy="5143500"/>
          </a:xfrm>
        </p:spPr>
        <p:txBody>
          <a:bodyPr rtlCol="0">
            <a:normAutofit/>
          </a:bodyPr>
          <a:lstStyle/>
          <a:p>
            <a:pPr lvl="0"/>
            <a:endParaRPr lang="en-US" noProof="0"/>
          </a:p>
        </p:txBody>
      </p:sp>
      <p:sp>
        <p:nvSpPr>
          <p:cNvPr id="17" name="Title 1"/>
          <p:cNvSpPr>
            <a:spLocks noGrp="1"/>
          </p:cNvSpPr>
          <p:nvPr>
            <p:ph type="title"/>
          </p:nvPr>
        </p:nvSpPr>
        <p:spPr>
          <a:xfrm>
            <a:off x="153988" y="209550"/>
            <a:ext cx="4480560" cy="990600"/>
          </a:xfrm>
        </p:spPr>
        <p:txBody>
          <a:bodyPr anchor="b">
            <a:noAutofit/>
          </a:bodyPr>
          <a:lstStyle>
            <a:lvl1pPr algn="l">
              <a:defRPr sz="3200">
                <a:solidFill>
                  <a:srgbClr val="005F71"/>
                </a:solidFill>
              </a:defRPr>
            </a:lvl1pPr>
          </a:lstStyle>
          <a:p>
            <a:r>
              <a:rPr lang="fi-FI"/>
              <a:t>Muokkaa ots. perustyyl. napsautt.</a:t>
            </a:r>
            <a:endParaRPr lang="en-US" dirty="0"/>
          </a:p>
        </p:txBody>
      </p:sp>
    </p:spTree>
    <p:extLst>
      <p:ext uri="{BB962C8B-B14F-4D97-AF65-F5344CB8AC3E}">
        <p14:creationId xmlns:p14="http://schemas.microsoft.com/office/powerpoint/2010/main" val="4008340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cxnSp>
        <p:nvCxnSpPr>
          <p:cNvPr id="5" name="Straight Connector 7">
            <a:extLst>
              <a:ext uri="{FF2B5EF4-FFF2-40B4-BE49-F238E27FC236}">
                <a16:creationId xmlns:a16="http://schemas.microsoft.com/office/drawing/2014/main" xmlns="" id="{F8672527-4651-4678-8FE7-15B1D7751F90}"/>
              </a:ext>
            </a:extLst>
          </p:cNvPr>
          <p:cNvCxnSpPr/>
          <p:nvPr userDrawn="1"/>
        </p:nvCxnSpPr>
        <p:spPr>
          <a:xfrm flipH="1">
            <a:off x="182563" y="1138238"/>
            <a:ext cx="8778875" cy="0"/>
          </a:xfrm>
          <a:prstGeom prst="line">
            <a:avLst/>
          </a:prstGeom>
          <a:ln w="76200">
            <a:solidFill>
              <a:srgbClr val="F5BD47"/>
            </a:solidFill>
          </a:ln>
        </p:spPr>
        <p:style>
          <a:lnRef idx="1">
            <a:schemeClr val="accent1"/>
          </a:lnRef>
          <a:fillRef idx="0">
            <a:schemeClr val="accent1"/>
          </a:fillRef>
          <a:effectRef idx="0">
            <a:schemeClr val="accent1"/>
          </a:effectRef>
          <a:fontRef idx="minor">
            <a:schemeClr val="tx1"/>
          </a:fontRef>
        </p:style>
      </p:cxnSp>
      <p:pic>
        <p:nvPicPr>
          <p:cNvPr id="6" name="Picture 8">
            <a:extLst>
              <a:ext uri="{FF2B5EF4-FFF2-40B4-BE49-F238E27FC236}">
                <a16:creationId xmlns:a16="http://schemas.microsoft.com/office/drawing/2014/main" xmlns="" id="{3B53D12A-6702-41EB-8B66-6A8F4887021A}"/>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382000" y="4476750"/>
            <a:ext cx="681038"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Picture Placeholder 11"/>
          <p:cNvSpPr>
            <a:spLocks noGrp="1"/>
          </p:cNvSpPr>
          <p:nvPr>
            <p:ph type="pic" sz="quarter" idx="10"/>
          </p:nvPr>
        </p:nvSpPr>
        <p:spPr>
          <a:xfrm>
            <a:off x="182880" y="3261121"/>
            <a:ext cx="8778240" cy="1752600"/>
          </a:xfrm>
        </p:spPr>
        <p:txBody>
          <a:bodyPr rtlCol="0">
            <a:normAutofit/>
          </a:bodyPr>
          <a:lstStyle/>
          <a:p>
            <a:pPr lvl="0"/>
            <a:endParaRPr lang="en-US" noProof="0" dirty="0"/>
          </a:p>
        </p:txBody>
      </p:sp>
      <p:sp>
        <p:nvSpPr>
          <p:cNvPr id="2" name="Title 1"/>
          <p:cNvSpPr>
            <a:spLocks noGrp="1"/>
          </p:cNvSpPr>
          <p:nvPr>
            <p:ph type="title"/>
          </p:nvPr>
        </p:nvSpPr>
        <p:spPr>
          <a:xfrm>
            <a:off x="182880" y="209550"/>
            <a:ext cx="8778240" cy="857250"/>
          </a:xfrm>
        </p:spPr>
        <p:txBody>
          <a:bodyPr>
            <a:normAutofit/>
          </a:bodyPr>
          <a:lstStyle>
            <a:lvl1pPr algn="l">
              <a:defRPr sz="3200">
                <a:solidFill>
                  <a:srgbClr val="005F71"/>
                </a:solidFill>
              </a:defRPr>
            </a:lvl1pPr>
          </a:lstStyle>
          <a:p>
            <a:r>
              <a:rPr lang="fi-FI"/>
              <a:t>Muokkaa ots. perustyyl. napsautt.</a:t>
            </a:r>
            <a:endParaRPr lang="en-US" dirty="0"/>
          </a:p>
        </p:txBody>
      </p:sp>
      <p:sp>
        <p:nvSpPr>
          <p:cNvPr id="3" name="Content Placeholder 2"/>
          <p:cNvSpPr>
            <a:spLocks noGrp="1"/>
          </p:cNvSpPr>
          <p:nvPr>
            <p:ph idx="1"/>
          </p:nvPr>
        </p:nvSpPr>
        <p:spPr>
          <a:xfrm>
            <a:off x="182880" y="1208882"/>
            <a:ext cx="8778240" cy="1981199"/>
          </a:xfrm>
        </p:spPr>
        <p:txBody>
          <a:bodyPr>
            <a:no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2029148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cxnSp>
        <p:nvCxnSpPr>
          <p:cNvPr id="5" name="Straight Connector 11">
            <a:extLst>
              <a:ext uri="{FF2B5EF4-FFF2-40B4-BE49-F238E27FC236}">
                <a16:creationId xmlns:a16="http://schemas.microsoft.com/office/drawing/2014/main" xmlns="" id="{C391DFF7-8889-4F5D-85D3-09FB38D39186}"/>
              </a:ext>
            </a:extLst>
          </p:cNvPr>
          <p:cNvCxnSpPr/>
          <p:nvPr userDrawn="1"/>
        </p:nvCxnSpPr>
        <p:spPr>
          <a:xfrm flipH="1">
            <a:off x="180975" y="2152650"/>
            <a:ext cx="4343400" cy="0"/>
          </a:xfrm>
          <a:prstGeom prst="line">
            <a:avLst/>
          </a:prstGeom>
          <a:ln w="76200">
            <a:solidFill>
              <a:srgbClr val="F5BD47"/>
            </a:solidFill>
          </a:ln>
        </p:spPr>
        <p:style>
          <a:lnRef idx="1">
            <a:schemeClr val="accent1"/>
          </a:lnRef>
          <a:fillRef idx="0">
            <a:schemeClr val="accent1"/>
          </a:fillRef>
          <a:effectRef idx="0">
            <a:schemeClr val="accent1"/>
          </a:effectRef>
          <a:fontRef idx="minor">
            <a:schemeClr val="tx1"/>
          </a:fontRef>
        </p:style>
      </p:cxnSp>
      <p:pic>
        <p:nvPicPr>
          <p:cNvPr id="6" name="Picture 6">
            <a:extLst>
              <a:ext uri="{FF2B5EF4-FFF2-40B4-BE49-F238E27FC236}">
                <a16:creationId xmlns:a16="http://schemas.microsoft.com/office/drawing/2014/main" xmlns="" id="{657B2F9D-D54F-457E-A2E1-DF0B7279DCAC}"/>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382000" y="4476750"/>
            <a:ext cx="681038"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81244" y="205978"/>
            <a:ext cx="4343400" cy="1756172"/>
          </a:xfrm>
        </p:spPr>
        <p:txBody>
          <a:bodyPr anchor="b">
            <a:normAutofit/>
          </a:bodyPr>
          <a:lstStyle>
            <a:lvl1pPr algn="l">
              <a:defRPr sz="3200">
                <a:solidFill>
                  <a:srgbClr val="005F71"/>
                </a:solidFill>
              </a:defRPr>
            </a:lvl1pPr>
          </a:lstStyle>
          <a:p>
            <a:r>
              <a:rPr lang="fi-FI"/>
              <a:t>Muokkaa ots. perustyyl. napsautt.</a:t>
            </a:r>
            <a:endParaRPr lang="en-US" dirty="0"/>
          </a:p>
        </p:txBody>
      </p:sp>
      <p:sp>
        <p:nvSpPr>
          <p:cNvPr id="4" name="Content Placeholder 3"/>
          <p:cNvSpPr>
            <a:spLocks noGrp="1"/>
          </p:cNvSpPr>
          <p:nvPr>
            <p:ph sz="half" idx="2"/>
          </p:nvPr>
        </p:nvSpPr>
        <p:spPr>
          <a:xfrm>
            <a:off x="181244" y="2343150"/>
            <a:ext cx="8781512" cy="2667000"/>
          </a:xfrm>
        </p:spPr>
        <p:txBody>
          <a:bodyPr>
            <a:normAutofit/>
          </a:bodyPr>
          <a:lstStyle>
            <a:lvl1pPr>
              <a:defRPr sz="2800"/>
            </a:lvl1pPr>
            <a:lvl2pPr>
              <a:defRPr sz="2400"/>
            </a:lvl2pPr>
            <a:lvl3pPr>
              <a:defRPr sz="2000"/>
            </a:lvl3pPr>
            <a:lvl4pPr>
              <a:defRPr sz="1800"/>
            </a:lvl4pPr>
            <a:lvl5pPr>
              <a:defRPr sz="18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Picture Placeholder 14"/>
          <p:cNvSpPr>
            <a:spLocks noGrp="1"/>
          </p:cNvSpPr>
          <p:nvPr>
            <p:ph type="pic" sz="quarter" idx="10"/>
          </p:nvPr>
        </p:nvSpPr>
        <p:spPr>
          <a:xfrm>
            <a:off x="4695555" y="209550"/>
            <a:ext cx="4267201" cy="1943100"/>
          </a:xfrm>
        </p:spPr>
        <p:txBody>
          <a:bodyPr rtlCol="0">
            <a:normAutofit/>
          </a:bodyPr>
          <a:lstStyle/>
          <a:p>
            <a:pPr lvl="0"/>
            <a:endParaRPr lang="en-US" noProof="0"/>
          </a:p>
        </p:txBody>
      </p:sp>
    </p:spTree>
    <p:extLst>
      <p:ext uri="{BB962C8B-B14F-4D97-AF65-F5344CB8AC3E}">
        <p14:creationId xmlns:p14="http://schemas.microsoft.com/office/powerpoint/2010/main" val="12094196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xmlns="" id="{090A3ED0-4280-460B-AC39-7EBA0EF5D085}"/>
              </a:ext>
            </a:extLst>
          </p:cNvPr>
          <p:cNvCxnSpPr/>
          <p:nvPr userDrawn="1"/>
        </p:nvCxnSpPr>
        <p:spPr>
          <a:xfrm flipH="1">
            <a:off x="1238250" y="1209675"/>
            <a:ext cx="6300788" cy="0"/>
          </a:xfrm>
          <a:prstGeom prst="line">
            <a:avLst/>
          </a:prstGeom>
          <a:ln w="76200">
            <a:solidFill>
              <a:srgbClr val="F5BD47"/>
            </a:solidFill>
          </a:ln>
        </p:spPr>
        <p:style>
          <a:lnRef idx="1">
            <a:schemeClr val="accent1"/>
          </a:lnRef>
          <a:fillRef idx="0">
            <a:schemeClr val="accent1"/>
          </a:fillRef>
          <a:effectRef idx="0">
            <a:schemeClr val="accent1"/>
          </a:effectRef>
          <a:fontRef idx="minor">
            <a:schemeClr val="tx1"/>
          </a:fontRef>
        </p:style>
      </p:cxnSp>
      <p:pic>
        <p:nvPicPr>
          <p:cNvPr id="5" name="Picture 5">
            <a:extLst>
              <a:ext uri="{FF2B5EF4-FFF2-40B4-BE49-F238E27FC236}">
                <a16:creationId xmlns:a16="http://schemas.microsoft.com/office/drawing/2014/main" xmlns="" id="{0A419E68-EA30-424D-B8A1-7C3621C883C9}"/>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382000" y="4476750"/>
            <a:ext cx="681038"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238249" y="209550"/>
            <a:ext cx="6300216" cy="857250"/>
          </a:xfrm>
        </p:spPr>
        <p:txBody>
          <a:bodyPr anchor="b">
            <a:normAutofit/>
          </a:bodyPr>
          <a:lstStyle>
            <a:lvl1pPr algn="l">
              <a:defRPr sz="3200">
                <a:solidFill>
                  <a:srgbClr val="005F71"/>
                </a:solidFill>
              </a:defRPr>
            </a:lvl1pPr>
          </a:lstStyle>
          <a:p>
            <a:r>
              <a:rPr lang="fi-FI"/>
              <a:t>Muokkaa ots. perustyyl. napsautt.</a:t>
            </a:r>
            <a:endParaRPr lang="en-US" dirty="0"/>
          </a:p>
        </p:txBody>
      </p:sp>
      <p:sp>
        <p:nvSpPr>
          <p:cNvPr id="20" name="Text Placeholder 19"/>
          <p:cNvSpPr>
            <a:spLocks noGrp="1"/>
          </p:cNvSpPr>
          <p:nvPr>
            <p:ph type="body" sz="quarter" idx="10"/>
          </p:nvPr>
        </p:nvSpPr>
        <p:spPr>
          <a:xfrm>
            <a:off x="1238250" y="1355598"/>
            <a:ext cx="6300214" cy="3654552"/>
          </a:xfrm>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69640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Comparison">
    <p:spTree>
      <p:nvGrpSpPr>
        <p:cNvPr id="1" name=""/>
        <p:cNvGrpSpPr/>
        <p:nvPr/>
      </p:nvGrpSpPr>
      <p:grpSpPr>
        <a:xfrm>
          <a:off x="0" y="0"/>
          <a:ext cx="0" cy="0"/>
          <a:chOff x="0" y="0"/>
          <a:chExt cx="0" cy="0"/>
        </a:xfrm>
      </p:grpSpPr>
      <p:cxnSp>
        <p:nvCxnSpPr>
          <p:cNvPr id="5" name="Straight Connector 15">
            <a:extLst>
              <a:ext uri="{FF2B5EF4-FFF2-40B4-BE49-F238E27FC236}">
                <a16:creationId xmlns:a16="http://schemas.microsoft.com/office/drawing/2014/main" xmlns="" id="{FFE24FC4-AEDC-4588-9D24-F7C0FA70EFFE}"/>
              </a:ext>
            </a:extLst>
          </p:cNvPr>
          <p:cNvCxnSpPr/>
          <p:nvPr userDrawn="1"/>
        </p:nvCxnSpPr>
        <p:spPr>
          <a:xfrm flipH="1">
            <a:off x="182563" y="1123950"/>
            <a:ext cx="8778875" cy="0"/>
          </a:xfrm>
          <a:prstGeom prst="line">
            <a:avLst/>
          </a:prstGeom>
          <a:ln w="76200">
            <a:solidFill>
              <a:srgbClr val="F5BD47"/>
            </a:solidFill>
          </a:ln>
        </p:spPr>
        <p:style>
          <a:lnRef idx="1">
            <a:schemeClr val="accent1"/>
          </a:lnRef>
          <a:fillRef idx="0">
            <a:schemeClr val="accent1"/>
          </a:fillRef>
          <a:effectRef idx="0">
            <a:schemeClr val="accent1"/>
          </a:effectRef>
          <a:fontRef idx="minor">
            <a:schemeClr val="tx1"/>
          </a:fontRef>
        </p:style>
      </p:cxnSp>
      <p:pic>
        <p:nvPicPr>
          <p:cNvPr id="7" name="Picture 7">
            <a:extLst>
              <a:ext uri="{FF2B5EF4-FFF2-40B4-BE49-F238E27FC236}">
                <a16:creationId xmlns:a16="http://schemas.microsoft.com/office/drawing/2014/main" xmlns="" id="{05A19807-451D-42AB-8C93-DD943FB9DD6A}"/>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382000" y="4476750"/>
            <a:ext cx="681038"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ontent Placeholder 5"/>
          <p:cNvSpPr>
            <a:spLocks noGrp="1"/>
          </p:cNvSpPr>
          <p:nvPr>
            <p:ph sz="quarter" idx="4"/>
          </p:nvPr>
        </p:nvSpPr>
        <p:spPr>
          <a:xfrm>
            <a:off x="4645025" y="1200150"/>
            <a:ext cx="4316095" cy="3200400"/>
          </a:xfrm>
        </p:spPr>
        <p:txBody>
          <a:bodyPr>
            <a:normAutofit/>
          </a:bodyPr>
          <a:lstStyle>
            <a:lvl1pPr>
              <a:defRPr sz="2800"/>
            </a:lvl1pPr>
            <a:lvl2pPr>
              <a:defRPr sz="2400"/>
            </a:lvl2pPr>
            <a:lvl3pPr>
              <a:defRPr sz="2000"/>
            </a:lvl3pPr>
            <a:lvl4pPr>
              <a:defRPr sz="1800"/>
            </a:lvl4pPr>
            <a:lvl5pPr>
              <a:defRPr sz="18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quarter" idx="11"/>
          </p:nvPr>
        </p:nvSpPr>
        <p:spPr>
          <a:xfrm>
            <a:off x="182880" y="1204459"/>
            <a:ext cx="4160520" cy="3196092"/>
          </a:xfrm>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itle 1"/>
          <p:cNvSpPr>
            <a:spLocks noGrp="1"/>
          </p:cNvSpPr>
          <p:nvPr>
            <p:ph type="title"/>
          </p:nvPr>
        </p:nvSpPr>
        <p:spPr>
          <a:xfrm>
            <a:off x="182880" y="114300"/>
            <a:ext cx="8778240" cy="857250"/>
          </a:xfrm>
        </p:spPr>
        <p:txBody>
          <a:bodyPr anchor="b">
            <a:normAutofit/>
          </a:bodyPr>
          <a:lstStyle>
            <a:lvl1pPr algn="l">
              <a:defRPr sz="3200">
                <a:solidFill>
                  <a:srgbClr val="005F71"/>
                </a:solidFill>
              </a:defRPr>
            </a:lvl1pPr>
          </a:lstStyle>
          <a:p>
            <a:r>
              <a:rPr lang="fi-FI"/>
              <a:t>Muokkaa ots. perustyyl. napsautt.</a:t>
            </a:r>
            <a:endParaRPr lang="en-US" dirty="0"/>
          </a:p>
        </p:txBody>
      </p:sp>
    </p:spTree>
    <p:extLst>
      <p:ext uri="{BB962C8B-B14F-4D97-AF65-F5344CB8AC3E}">
        <p14:creationId xmlns:p14="http://schemas.microsoft.com/office/powerpoint/2010/main" val="39251966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6_Comparison">
    <p:spTree>
      <p:nvGrpSpPr>
        <p:cNvPr id="1" name=""/>
        <p:cNvGrpSpPr/>
        <p:nvPr/>
      </p:nvGrpSpPr>
      <p:grpSpPr>
        <a:xfrm>
          <a:off x="0" y="0"/>
          <a:ext cx="0" cy="0"/>
          <a:chOff x="0" y="0"/>
          <a:chExt cx="0" cy="0"/>
        </a:xfrm>
      </p:grpSpPr>
      <p:cxnSp>
        <p:nvCxnSpPr>
          <p:cNvPr id="7" name="Straight Connector 17">
            <a:extLst>
              <a:ext uri="{FF2B5EF4-FFF2-40B4-BE49-F238E27FC236}">
                <a16:creationId xmlns:a16="http://schemas.microsoft.com/office/drawing/2014/main" xmlns="" id="{717B5786-8863-40B3-844B-9C5FD84A6799}"/>
              </a:ext>
            </a:extLst>
          </p:cNvPr>
          <p:cNvCxnSpPr/>
          <p:nvPr userDrawn="1"/>
        </p:nvCxnSpPr>
        <p:spPr>
          <a:xfrm flipH="1">
            <a:off x="4495800" y="1301750"/>
            <a:ext cx="4479925" cy="0"/>
          </a:xfrm>
          <a:prstGeom prst="line">
            <a:avLst/>
          </a:prstGeom>
          <a:ln w="76200">
            <a:solidFill>
              <a:srgbClr val="F5BD47"/>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xmlns="" id="{9132D67B-0AC2-4FE2-9C4B-6A58C6F2D39C}"/>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382000" y="4476750"/>
            <a:ext cx="681038"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ontent Placeholder 5"/>
          <p:cNvSpPr>
            <a:spLocks noGrp="1"/>
          </p:cNvSpPr>
          <p:nvPr>
            <p:ph sz="quarter" idx="4"/>
          </p:nvPr>
        </p:nvSpPr>
        <p:spPr>
          <a:xfrm>
            <a:off x="4494212" y="1478756"/>
            <a:ext cx="4480560" cy="2997994"/>
          </a:xfrm>
        </p:spPr>
        <p:txBody>
          <a:bodyPr>
            <a:normAutofit/>
          </a:bodyPr>
          <a:lstStyle>
            <a:lvl1pPr>
              <a:defRPr sz="2800"/>
            </a:lvl1pPr>
            <a:lvl2pPr>
              <a:defRPr sz="2400"/>
            </a:lvl2pPr>
            <a:lvl3pPr>
              <a:defRPr sz="2000"/>
            </a:lvl3pPr>
            <a:lvl4pPr>
              <a:defRPr sz="1800"/>
            </a:lvl4pPr>
            <a:lvl5pPr>
              <a:defRPr sz="18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Picture Placeholder 14"/>
          <p:cNvSpPr>
            <a:spLocks noGrp="1"/>
          </p:cNvSpPr>
          <p:nvPr>
            <p:ph type="pic" sz="quarter" idx="10"/>
          </p:nvPr>
        </p:nvSpPr>
        <p:spPr>
          <a:xfrm>
            <a:off x="0" y="0"/>
            <a:ext cx="4343400" cy="2571750"/>
          </a:xfrm>
        </p:spPr>
        <p:txBody>
          <a:bodyPr rtlCol="0">
            <a:normAutofit/>
          </a:bodyPr>
          <a:lstStyle/>
          <a:p>
            <a:pPr lvl="0"/>
            <a:endParaRPr lang="en-US" noProof="0"/>
          </a:p>
        </p:txBody>
      </p:sp>
      <p:sp>
        <p:nvSpPr>
          <p:cNvPr id="17" name="Title 1"/>
          <p:cNvSpPr>
            <a:spLocks noGrp="1"/>
          </p:cNvSpPr>
          <p:nvPr>
            <p:ph type="title"/>
          </p:nvPr>
        </p:nvSpPr>
        <p:spPr>
          <a:xfrm>
            <a:off x="4495800" y="133350"/>
            <a:ext cx="4480560" cy="990600"/>
          </a:xfrm>
        </p:spPr>
        <p:txBody>
          <a:bodyPr anchor="b">
            <a:noAutofit/>
          </a:bodyPr>
          <a:lstStyle>
            <a:lvl1pPr algn="l">
              <a:defRPr sz="3200">
                <a:solidFill>
                  <a:srgbClr val="005F71"/>
                </a:solidFill>
              </a:defRPr>
            </a:lvl1pPr>
          </a:lstStyle>
          <a:p>
            <a:r>
              <a:rPr lang="fi-FI"/>
              <a:t>Muokkaa ots. perustyyl. napsautt.</a:t>
            </a:r>
            <a:endParaRPr lang="en-US" dirty="0"/>
          </a:p>
        </p:txBody>
      </p:sp>
      <p:sp>
        <p:nvSpPr>
          <p:cNvPr id="8" name="Picture Placeholder 14"/>
          <p:cNvSpPr>
            <a:spLocks noGrp="1"/>
          </p:cNvSpPr>
          <p:nvPr>
            <p:ph type="pic" sz="quarter" idx="11"/>
          </p:nvPr>
        </p:nvSpPr>
        <p:spPr>
          <a:xfrm>
            <a:off x="0" y="2571750"/>
            <a:ext cx="4343400" cy="2571750"/>
          </a:xfrm>
        </p:spPr>
        <p:txBody>
          <a:bodyPr rtlCol="0">
            <a:normAutofit/>
          </a:bodyPr>
          <a:lstStyle/>
          <a:p>
            <a:pPr lvl="0"/>
            <a:endParaRPr lang="en-US" noProof="0"/>
          </a:p>
        </p:txBody>
      </p:sp>
    </p:spTree>
    <p:extLst>
      <p:ext uri="{BB962C8B-B14F-4D97-AF65-F5344CB8AC3E}">
        <p14:creationId xmlns:p14="http://schemas.microsoft.com/office/powerpoint/2010/main" val="1206161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Comparison">
    <p:spTree>
      <p:nvGrpSpPr>
        <p:cNvPr id="1" name=""/>
        <p:cNvGrpSpPr/>
        <p:nvPr/>
      </p:nvGrpSpPr>
      <p:grpSpPr>
        <a:xfrm>
          <a:off x="0" y="0"/>
          <a:ext cx="0" cy="0"/>
          <a:chOff x="0" y="0"/>
          <a:chExt cx="0" cy="0"/>
        </a:xfrm>
      </p:grpSpPr>
      <p:cxnSp>
        <p:nvCxnSpPr>
          <p:cNvPr id="5" name="Straight Connector 15">
            <a:extLst>
              <a:ext uri="{FF2B5EF4-FFF2-40B4-BE49-F238E27FC236}">
                <a16:creationId xmlns:a16="http://schemas.microsoft.com/office/drawing/2014/main" xmlns="" id="{35C92D16-3FA2-4D39-854D-C25E5D5D9FF7}"/>
              </a:ext>
            </a:extLst>
          </p:cNvPr>
          <p:cNvCxnSpPr/>
          <p:nvPr userDrawn="1"/>
        </p:nvCxnSpPr>
        <p:spPr>
          <a:xfrm flipH="1">
            <a:off x="182563" y="1260475"/>
            <a:ext cx="8778875" cy="0"/>
          </a:xfrm>
          <a:prstGeom prst="line">
            <a:avLst/>
          </a:prstGeom>
          <a:ln w="76200">
            <a:solidFill>
              <a:srgbClr val="F5BD47"/>
            </a:solidFill>
          </a:ln>
        </p:spPr>
        <p:style>
          <a:lnRef idx="1">
            <a:schemeClr val="accent1"/>
          </a:lnRef>
          <a:fillRef idx="0">
            <a:schemeClr val="accent1"/>
          </a:fillRef>
          <a:effectRef idx="0">
            <a:schemeClr val="accent1"/>
          </a:effectRef>
          <a:fontRef idx="minor">
            <a:schemeClr val="tx1"/>
          </a:fontRef>
        </p:style>
      </p:cxnSp>
      <p:pic>
        <p:nvPicPr>
          <p:cNvPr id="6" name="Picture 6">
            <a:extLst>
              <a:ext uri="{FF2B5EF4-FFF2-40B4-BE49-F238E27FC236}">
                <a16:creationId xmlns:a16="http://schemas.microsoft.com/office/drawing/2014/main" xmlns="" id="{755FFE33-F399-4CA2-8E63-EC91A2A327BC}"/>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382000" y="4476750"/>
            <a:ext cx="681038"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82880" y="285750"/>
            <a:ext cx="8778240" cy="857250"/>
          </a:xfrm>
        </p:spPr>
        <p:txBody>
          <a:bodyPr anchor="b">
            <a:noAutofit/>
          </a:bodyPr>
          <a:lstStyle>
            <a:lvl1pPr algn="l">
              <a:defRPr sz="3200">
                <a:solidFill>
                  <a:srgbClr val="005F71"/>
                </a:solidFill>
              </a:defRPr>
            </a:lvl1pPr>
          </a:lstStyle>
          <a:p>
            <a:r>
              <a:rPr lang="fi-FI"/>
              <a:t>Muokkaa ots. perustyyl. napsautt.</a:t>
            </a:r>
            <a:endParaRPr lang="en-US" dirty="0"/>
          </a:p>
        </p:txBody>
      </p:sp>
      <p:sp>
        <p:nvSpPr>
          <p:cNvPr id="4" name="Text Placeholder 3"/>
          <p:cNvSpPr>
            <a:spLocks noGrp="1"/>
          </p:cNvSpPr>
          <p:nvPr>
            <p:ph type="body" sz="quarter" idx="11"/>
          </p:nvPr>
        </p:nvSpPr>
        <p:spPr>
          <a:xfrm>
            <a:off x="182880" y="1377960"/>
            <a:ext cx="8778240" cy="3022590"/>
          </a:xfrm>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931598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xmlns="" id="{01CF64DC-5D32-4491-B2CB-108F01D8D118}"/>
              </a:ext>
            </a:extLst>
          </p:cNvPr>
          <p:cNvSpPr>
            <a:spLocks noGrp="1" noChangeArrowheads="1"/>
          </p:cNvSpPr>
          <p:nvPr>
            <p:ph type="title"/>
          </p:nvPr>
        </p:nvSpPr>
        <p:spPr bwMode="auto">
          <a:xfrm>
            <a:off x="457200" y="206375"/>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fi-FI"/>
              <a:t>Click to edit Master title style</a:t>
            </a:r>
          </a:p>
        </p:txBody>
      </p:sp>
      <p:sp>
        <p:nvSpPr>
          <p:cNvPr id="1027" name="Text Placeholder 2">
            <a:extLst>
              <a:ext uri="{FF2B5EF4-FFF2-40B4-BE49-F238E27FC236}">
                <a16:creationId xmlns:a16="http://schemas.microsoft.com/office/drawing/2014/main" xmlns="" id="{6F268983-C8EE-4854-B120-C5DC7784144F}"/>
              </a:ext>
            </a:extLst>
          </p:cNvPr>
          <p:cNvSpPr>
            <a:spLocks noGrp="1" noChangeArrowheads="1"/>
          </p:cNvSpPr>
          <p:nvPr>
            <p:ph type="body" idx="1"/>
          </p:nvPr>
        </p:nvSpPr>
        <p:spPr bwMode="auto">
          <a:xfrm>
            <a:off x="457200" y="1200150"/>
            <a:ext cx="8229600" cy="339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fi-FI"/>
              <a:t>Click to edit Master text styles</a:t>
            </a:r>
          </a:p>
          <a:p>
            <a:pPr lvl="1"/>
            <a:r>
              <a:rPr lang="en-US" altLang="fi-FI"/>
              <a:t>Second level</a:t>
            </a:r>
          </a:p>
          <a:p>
            <a:pPr lvl="2"/>
            <a:r>
              <a:rPr lang="en-US" altLang="fi-FI"/>
              <a:t>Third level</a:t>
            </a:r>
          </a:p>
          <a:p>
            <a:pPr lvl="3"/>
            <a:r>
              <a:rPr lang="en-US" altLang="fi-FI"/>
              <a:t>Fourth level</a:t>
            </a:r>
          </a:p>
          <a:p>
            <a:pPr lvl="4"/>
            <a:r>
              <a:rPr lang="en-US" altLang="fi-FI"/>
              <a:t>Fifth level</a:t>
            </a:r>
          </a:p>
        </p:txBody>
      </p:sp>
      <p:sp>
        <p:nvSpPr>
          <p:cNvPr id="4" name="Date Placeholder 3">
            <a:extLst>
              <a:ext uri="{FF2B5EF4-FFF2-40B4-BE49-F238E27FC236}">
                <a16:creationId xmlns:a16="http://schemas.microsoft.com/office/drawing/2014/main" xmlns="" id="{EB357421-4A17-4C8A-8E3B-F73F4337C5B9}"/>
              </a:ext>
            </a:extLst>
          </p:cNvPr>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F3FCF30A-9484-4CF1-BF41-8D63CB99162D}" type="datetimeFigureOut">
              <a:rPr lang="en-US"/>
              <a:pPr>
                <a:defRPr/>
              </a:pPr>
              <a:t>11/18/2022</a:t>
            </a:fld>
            <a:endParaRPr lang="en-US"/>
          </a:p>
        </p:txBody>
      </p:sp>
      <p:sp>
        <p:nvSpPr>
          <p:cNvPr id="5" name="Footer Placeholder 4">
            <a:extLst>
              <a:ext uri="{FF2B5EF4-FFF2-40B4-BE49-F238E27FC236}">
                <a16:creationId xmlns:a16="http://schemas.microsoft.com/office/drawing/2014/main" xmlns="" id="{D288F02A-8E76-415C-987B-B3DF4FF9EACA}"/>
              </a:ext>
            </a:extLst>
          </p:cNvPr>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xmlns="" id="{5A6DD653-4855-4CFC-A613-16B07BA7BED1}"/>
              </a:ext>
            </a:extLst>
          </p:cNvPr>
          <p:cNvSpPr>
            <a:spLocks noGrp="1"/>
          </p:cNvSpPr>
          <p:nvPr>
            <p:ph type="sldNum" sz="quarter" idx="4"/>
          </p:nvPr>
        </p:nvSpPr>
        <p:spPr>
          <a:xfrm>
            <a:off x="6553200" y="4767263"/>
            <a:ext cx="2133600" cy="274637"/>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5C8480C3-9DF0-494F-8B1D-F2580EB16FBD}" type="slidenum">
              <a:rPr lang="en-US" altLang="en-US"/>
              <a:pPr/>
              <a:t>‹Nr.›</a:t>
            </a:fld>
            <a:endParaRPr lang="en-US" altLang="en-US"/>
          </a:p>
        </p:txBody>
      </p:sp>
    </p:spTree>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 id="2147483751" r:id="rId11"/>
    <p:sldLayoutId id="2147483752" r:id="rId12"/>
    <p:sldLayoutId id="2147483753" r:id="rId13"/>
    <p:sldLayoutId id="2147483754" r:id="rId14"/>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Lato Semibold" panose="020F0502020204030203"/>
        </a:defRPr>
      </a:lvl2pPr>
      <a:lvl3pPr algn="ctr" rtl="0" eaLnBrk="0" fontAlgn="base" hangingPunct="0">
        <a:spcBef>
          <a:spcPct val="0"/>
        </a:spcBef>
        <a:spcAft>
          <a:spcPct val="0"/>
        </a:spcAft>
        <a:defRPr sz="4400">
          <a:solidFill>
            <a:schemeClr val="tx1"/>
          </a:solidFill>
          <a:latin typeface="Lato Semibold" panose="020F0502020204030203"/>
        </a:defRPr>
      </a:lvl3pPr>
      <a:lvl4pPr algn="ctr" rtl="0" eaLnBrk="0" fontAlgn="base" hangingPunct="0">
        <a:spcBef>
          <a:spcPct val="0"/>
        </a:spcBef>
        <a:spcAft>
          <a:spcPct val="0"/>
        </a:spcAft>
        <a:defRPr sz="4400">
          <a:solidFill>
            <a:schemeClr val="tx1"/>
          </a:solidFill>
          <a:latin typeface="Lato Semibold" panose="020F0502020204030203"/>
        </a:defRPr>
      </a:lvl4pPr>
      <a:lvl5pPr algn="ctr" rtl="0" eaLnBrk="0" fontAlgn="base" hangingPunct="0">
        <a:spcBef>
          <a:spcPct val="0"/>
        </a:spcBef>
        <a:spcAft>
          <a:spcPct val="0"/>
        </a:spcAft>
        <a:defRPr sz="4400">
          <a:solidFill>
            <a:schemeClr val="tx1"/>
          </a:solidFill>
          <a:latin typeface="Lato Semibold" panose="020F0502020204030203"/>
        </a:defRPr>
      </a:lvl5pPr>
      <a:lvl6pPr marL="457200" algn="ctr" rtl="0" fontAlgn="base">
        <a:spcBef>
          <a:spcPct val="0"/>
        </a:spcBef>
        <a:spcAft>
          <a:spcPct val="0"/>
        </a:spcAft>
        <a:defRPr sz="4400">
          <a:solidFill>
            <a:schemeClr val="tx1"/>
          </a:solidFill>
          <a:latin typeface="Lato Semibold" panose="020F0502020204030203"/>
        </a:defRPr>
      </a:lvl6pPr>
      <a:lvl7pPr marL="914400" algn="ctr" rtl="0" fontAlgn="base">
        <a:spcBef>
          <a:spcPct val="0"/>
        </a:spcBef>
        <a:spcAft>
          <a:spcPct val="0"/>
        </a:spcAft>
        <a:defRPr sz="4400">
          <a:solidFill>
            <a:schemeClr val="tx1"/>
          </a:solidFill>
          <a:latin typeface="Lato Semibold" panose="020F0502020204030203"/>
        </a:defRPr>
      </a:lvl7pPr>
      <a:lvl8pPr marL="1371600" algn="ctr" rtl="0" fontAlgn="base">
        <a:spcBef>
          <a:spcPct val="0"/>
        </a:spcBef>
        <a:spcAft>
          <a:spcPct val="0"/>
        </a:spcAft>
        <a:defRPr sz="4400">
          <a:solidFill>
            <a:schemeClr val="tx1"/>
          </a:solidFill>
          <a:latin typeface="Lato Semibold" panose="020F0502020204030203"/>
        </a:defRPr>
      </a:lvl8pPr>
      <a:lvl9pPr marL="1828800" algn="ctr" rtl="0" fontAlgn="base">
        <a:spcBef>
          <a:spcPct val="0"/>
        </a:spcBef>
        <a:spcAft>
          <a:spcPct val="0"/>
        </a:spcAft>
        <a:defRPr sz="4400">
          <a:solidFill>
            <a:schemeClr val="tx1"/>
          </a:solidFill>
          <a:latin typeface="Lato Semibold" panose="020F0502020204030203"/>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0.xml"/><Relationship Id="rId1" Type="http://schemas.openxmlformats.org/officeDocument/2006/relationships/slideLayout" Target="../slideLayouts/slideLayout9.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hyperlink" Target="http://www.coe.int/en/web/anti-human-trafficking/home" TargetMode="External"/><Relationship Id="rId2" Type="http://schemas.openxmlformats.org/officeDocument/2006/relationships/notesSlide" Target="../notesSlides/notesSlide17.xml"/><Relationship Id="rId1" Type="http://schemas.openxmlformats.org/officeDocument/2006/relationships/slideLayout" Target="../slideLayouts/slideLayout9.xml"/><Relationship Id="rId5" Type="http://schemas.openxmlformats.org/officeDocument/2006/relationships/hyperlink" Target="http://www.unodc.org/unodc/en/human-trafficking/index.html?ref=menuside" TargetMode="External"/><Relationship Id="rId4" Type="http://schemas.openxmlformats.org/officeDocument/2006/relationships/hyperlink" Target="https://www.unodc.org/unodc/data-and-analysis/glotip.html"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mailto:schnetzer-spranger@gmx.de" TargetMode="External"/><Relationship Id="rId2" Type="http://schemas.openxmlformats.org/officeDocument/2006/relationships/notesSlide" Target="../notesSlides/notesSlide18.xml"/><Relationship Id="rId1" Type="http://schemas.openxmlformats.org/officeDocument/2006/relationships/slideLayout" Target="../slideLayouts/slideLayout9.xml"/><Relationship Id="rId6" Type="http://schemas.openxmlformats.org/officeDocument/2006/relationships/hyperlink" Target="mailto:knordmeyer@gmx.de" TargetMode="External"/><Relationship Id="rId5" Type="http://schemas.openxmlformats.org/officeDocument/2006/relationships/hyperlink" Target="mailto:tuija.heikkila@kolumbus.fi" TargetMode="External"/><Relationship Id="rId4" Type="http://schemas.openxmlformats.org/officeDocument/2006/relationships/hyperlink" Target="mailto:ertman.irma@gmail.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9.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9.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hyperlink" Target="http://www.coe.int/en/web/conventions/full-list/-/conventions/treaty/197/signatures?p_auth=C8VCXTSf" TargetMode="External"/><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hyperlink" Target="http://www.coe.int/en/web/anti-human-trafficking/news"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9.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xmlns="" id="{19BB0D3B-A945-424F-A762-8501A514591F}"/>
              </a:ext>
            </a:extLst>
          </p:cNvPr>
          <p:cNvSpPr>
            <a:spLocks noGrp="1" noChangeArrowheads="1"/>
          </p:cNvSpPr>
          <p:nvPr>
            <p:ph type="ctrTitle"/>
          </p:nvPr>
        </p:nvSpPr>
        <p:spPr>
          <a:xfrm>
            <a:off x="685800" y="1598613"/>
            <a:ext cx="8001000" cy="1582737"/>
          </a:xfrm>
        </p:spPr>
        <p:txBody>
          <a:bodyPr/>
          <a:lstStyle/>
          <a:p>
            <a:pPr eaLnBrk="1" hangingPunct="1">
              <a:lnSpc>
                <a:spcPct val="114000"/>
              </a:lnSpc>
            </a:pPr>
            <a:r>
              <a:rPr lang="en-US" altLang="fi-FI"/>
              <a:t/>
            </a:r>
            <a:br>
              <a:rPr lang="en-US" altLang="fi-FI"/>
            </a:br>
            <a:r>
              <a:rPr lang="en-US" altLang="fi-FI" sz="4000"/>
              <a:t>Zonta International and </a:t>
            </a:r>
            <a:br>
              <a:rPr lang="en-US" altLang="fi-FI" sz="4000"/>
            </a:br>
            <a:r>
              <a:rPr lang="en-US" altLang="fi-FI" sz="4000"/>
              <a:t>the Anti-Trafficking Convention</a:t>
            </a:r>
            <a:r>
              <a:rPr lang="en-US" altLang="fi-FI"/>
              <a:t/>
            </a:r>
            <a:br>
              <a:rPr lang="en-US" altLang="fi-FI"/>
            </a:br>
            <a:r>
              <a:rPr lang="en-US" altLang="fi-FI" sz="1800"/>
              <a:t>The Council of Europe Convention on Action against Trafficking in Human Beings</a:t>
            </a:r>
            <a:br>
              <a:rPr lang="en-US" altLang="fi-FI" sz="1800"/>
            </a:br>
            <a:endParaRPr lang="en-US" altLang="fi-FI"/>
          </a:p>
        </p:txBody>
      </p:sp>
      <p:sp>
        <p:nvSpPr>
          <p:cNvPr id="17411" name="Subtitle 2">
            <a:extLst>
              <a:ext uri="{FF2B5EF4-FFF2-40B4-BE49-F238E27FC236}">
                <a16:creationId xmlns:a16="http://schemas.microsoft.com/office/drawing/2014/main" xmlns="" id="{86AC5FE2-0A37-4F2E-9174-38951F9E74EB}"/>
              </a:ext>
            </a:extLst>
          </p:cNvPr>
          <p:cNvSpPr>
            <a:spLocks noGrp="1" noChangeArrowheads="1"/>
          </p:cNvSpPr>
          <p:nvPr>
            <p:ph type="subTitle" idx="1"/>
          </p:nvPr>
        </p:nvSpPr>
        <p:spPr>
          <a:xfrm>
            <a:off x="685800" y="3943350"/>
            <a:ext cx="5867400" cy="457200"/>
          </a:xfrm>
        </p:spPr>
        <p:txBody>
          <a:bodyPr/>
          <a:lstStyle/>
          <a:p>
            <a:pPr eaLnBrk="1" hangingPunct="1"/>
            <a:r>
              <a:rPr lang="en-US" altLang="fi-FI" dirty="0">
                <a:latin typeface="Lato" panose="020F0502020204030203" pitchFamily="34" charset="0"/>
              </a:rPr>
              <a:t>ZI Council of Europe Committee</a:t>
            </a:r>
          </a:p>
          <a:p>
            <a:pPr eaLnBrk="1" hangingPunct="1"/>
            <a:r>
              <a:rPr lang="en-US" altLang="fi-FI" sz="1800" dirty="0">
                <a:latin typeface="Lato" panose="020F0502020204030203" pitchFamily="34" charset="0"/>
              </a:rPr>
              <a:t>Updated </a:t>
            </a:r>
            <a:r>
              <a:rPr lang="en-US" altLang="fi-FI" sz="1800" dirty="0" smtClean="0">
                <a:latin typeface="Lato" panose="020F0502020204030203" pitchFamily="34" charset="0"/>
              </a:rPr>
              <a:t>November</a:t>
            </a:r>
            <a:r>
              <a:rPr lang="en-US" altLang="fi-FI" sz="1800" dirty="0" smtClean="0">
                <a:latin typeface="Lato" panose="020F0502020204030203" pitchFamily="34" charset="0"/>
              </a:rPr>
              <a:t> 2022</a:t>
            </a:r>
            <a:endParaRPr lang="en-US" altLang="fi-FI" sz="1800" dirty="0">
              <a:latin typeface="Lato" panose="020F0502020204030203"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a:extLst>
              <a:ext uri="{FF2B5EF4-FFF2-40B4-BE49-F238E27FC236}">
                <a16:creationId xmlns:a16="http://schemas.microsoft.com/office/drawing/2014/main" xmlns="" id="{774662D4-EDF9-49F0-BB0A-B74FC408DD25}"/>
              </a:ext>
            </a:extLst>
          </p:cNvPr>
          <p:cNvSpPr>
            <a:spLocks noGrp="1" noChangeArrowheads="1"/>
          </p:cNvSpPr>
          <p:nvPr>
            <p:ph type="title"/>
          </p:nvPr>
        </p:nvSpPr>
        <p:spPr>
          <a:xfrm>
            <a:off x="182563" y="285750"/>
            <a:ext cx="8778875" cy="857250"/>
          </a:xfrm>
        </p:spPr>
        <p:txBody>
          <a:bodyPr/>
          <a:lstStyle/>
          <a:p>
            <a:pPr eaLnBrk="1" hangingPunct="1"/>
            <a:r>
              <a:rPr lang="en-US" altLang="fi-FI"/>
              <a:t>Why is the Anti-Trafficking Convention </a:t>
            </a:r>
            <a:br>
              <a:rPr lang="en-US" altLang="fi-FI"/>
            </a:br>
            <a:r>
              <a:rPr lang="en-US" altLang="fi-FI"/>
              <a:t>important to Zonta?</a:t>
            </a:r>
          </a:p>
        </p:txBody>
      </p:sp>
      <p:graphicFrame>
        <p:nvGraphicFramePr>
          <p:cNvPr id="4" name="Diagram 3">
            <a:extLst>
              <a:ext uri="{FF2B5EF4-FFF2-40B4-BE49-F238E27FC236}">
                <a16:creationId xmlns:a16="http://schemas.microsoft.com/office/drawing/2014/main" xmlns="" id="{4ACA404D-07C0-4B03-9958-ECF4D8055A92}"/>
              </a:ext>
            </a:extLst>
          </p:cNvPr>
          <p:cNvGraphicFramePr/>
          <p:nvPr>
            <p:extLst>
              <p:ext uri="{D42A27DB-BD31-4B8C-83A1-F6EECF244321}">
                <p14:modId xmlns:p14="http://schemas.microsoft.com/office/powerpoint/2010/main" val="2094328837"/>
              </p:ext>
            </p:extLst>
          </p:nvPr>
        </p:nvGraphicFramePr>
        <p:xfrm>
          <a:off x="1943100" y="1591393"/>
          <a:ext cx="5257800" cy="32385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3">
            <a:extLst>
              <a:ext uri="{FF2B5EF4-FFF2-40B4-BE49-F238E27FC236}">
                <a16:creationId xmlns:a16="http://schemas.microsoft.com/office/drawing/2014/main" xmlns="" id="{4713BC3A-11E3-4E01-8515-FF7E6D2B88F0}"/>
              </a:ext>
            </a:extLst>
          </p:cNvPr>
          <p:cNvSpPr>
            <a:spLocks noGrp="1" noChangeArrowheads="1"/>
          </p:cNvSpPr>
          <p:nvPr>
            <p:ph type="title"/>
          </p:nvPr>
        </p:nvSpPr>
        <p:spPr>
          <a:xfrm>
            <a:off x="182563" y="114300"/>
            <a:ext cx="8778875" cy="857250"/>
          </a:xfrm>
        </p:spPr>
        <p:txBody>
          <a:bodyPr/>
          <a:lstStyle/>
          <a:p>
            <a:pPr eaLnBrk="1" hangingPunct="1"/>
            <a:r>
              <a:rPr lang="en-US" altLang="fi-FI"/>
              <a:t>Who is covered by the Convention?</a:t>
            </a:r>
          </a:p>
        </p:txBody>
      </p:sp>
      <p:sp>
        <p:nvSpPr>
          <p:cNvPr id="5" name="Rounded Rectangle 4">
            <a:extLst>
              <a:ext uri="{FF2B5EF4-FFF2-40B4-BE49-F238E27FC236}">
                <a16:creationId xmlns:a16="http://schemas.microsoft.com/office/drawing/2014/main" xmlns="" id="{9AB24855-E017-480A-96F9-555394F9E059}"/>
              </a:ext>
            </a:extLst>
          </p:cNvPr>
          <p:cNvSpPr/>
          <p:nvPr/>
        </p:nvSpPr>
        <p:spPr>
          <a:xfrm>
            <a:off x="228600" y="1279525"/>
            <a:ext cx="3276600" cy="3810000"/>
          </a:xfrm>
          <a:prstGeom prst="roundRect">
            <a:avLst/>
          </a:prstGeom>
          <a:solidFill>
            <a:srgbClr val="005F71"/>
          </a:solidFill>
          <a:ln>
            <a:solidFill>
              <a:srgbClr val="005F7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b="1" dirty="0"/>
          </a:p>
          <a:p>
            <a:pPr eaLnBrk="1" fontAlgn="auto" hangingPunct="1">
              <a:spcBef>
                <a:spcPts val="0"/>
              </a:spcBef>
              <a:spcAft>
                <a:spcPts val="0"/>
              </a:spcAft>
              <a:defRPr/>
            </a:pPr>
            <a:endParaRPr lang="en-GB" sz="1600" b="1" dirty="0"/>
          </a:p>
          <a:p>
            <a:pPr eaLnBrk="1" fontAlgn="auto" hangingPunct="1">
              <a:spcBef>
                <a:spcPts val="0"/>
              </a:spcBef>
              <a:spcAft>
                <a:spcPts val="0"/>
              </a:spcAft>
              <a:defRPr/>
            </a:pPr>
            <a:endParaRPr lang="en-GB" sz="1600" b="1" dirty="0"/>
          </a:p>
          <a:p>
            <a:pPr eaLnBrk="1" fontAlgn="auto" hangingPunct="1">
              <a:spcBef>
                <a:spcPts val="0"/>
              </a:spcBef>
              <a:spcAft>
                <a:spcPts val="0"/>
              </a:spcAft>
              <a:defRPr/>
            </a:pPr>
            <a:endParaRPr lang="en-GB" sz="1600" b="1" dirty="0"/>
          </a:p>
          <a:p>
            <a:pPr eaLnBrk="1" fontAlgn="auto" hangingPunct="1">
              <a:spcBef>
                <a:spcPts val="0"/>
              </a:spcBef>
              <a:spcAft>
                <a:spcPts val="0"/>
              </a:spcAft>
              <a:defRPr/>
            </a:pPr>
            <a:endParaRPr lang="en-GB" sz="1600" b="1" dirty="0"/>
          </a:p>
          <a:p>
            <a:pPr eaLnBrk="1" fontAlgn="auto" hangingPunct="1">
              <a:spcBef>
                <a:spcPts val="0"/>
              </a:spcBef>
              <a:spcAft>
                <a:spcPts val="0"/>
              </a:spcAft>
              <a:defRPr/>
            </a:pPr>
            <a:r>
              <a:rPr lang="en-GB" sz="1600" b="1" dirty="0"/>
              <a:t>All women and girls</a:t>
            </a:r>
          </a:p>
          <a:p>
            <a:pPr eaLnBrk="1" fontAlgn="auto" hangingPunct="1">
              <a:spcBef>
                <a:spcPts val="0"/>
              </a:spcBef>
              <a:spcAft>
                <a:spcPts val="0"/>
              </a:spcAft>
              <a:defRPr/>
            </a:pPr>
            <a:endParaRPr lang="en-US" sz="1600" dirty="0"/>
          </a:p>
          <a:p>
            <a:pPr marL="285750" indent="-285750" eaLnBrk="1" fontAlgn="auto" hangingPunct="1">
              <a:spcBef>
                <a:spcPts val="0"/>
              </a:spcBef>
              <a:spcAft>
                <a:spcPts val="0"/>
              </a:spcAft>
              <a:buFont typeface="Arial" panose="020B0604020202020204" pitchFamily="34" charset="0"/>
              <a:buChar char="•"/>
              <a:defRPr/>
            </a:pPr>
            <a:r>
              <a:rPr lang="en-US" sz="1600" dirty="0"/>
              <a:t>The Anti-Trafficking </a:t>
            </a:r>
            <a:r>
              <a:rPr lang="en-US" sz="1600"/>
              <a:t>Convention covers all </a:t>
            </a:r>
            <a:r>
              <a:rPr lang="en-US" sz="1600" dirty="0"/>
              <a:t>women and girls from any background. </a:t>
            </a:r>
          </a:p>
          <a:p>
            <a:pPr marL="285750" indent="-285750" eaLnBrk="1" fontAlgn="auto" hangingPunct="1">
              <a:spcBef>
                <a:spcPts val="0"/>
              </a:spcBef>
              <a:spcAft>
                <a:spcPts val="0"/>
              </a:spcAft>
              <a:buFont typeface="Arial" panose="020B0604020202020204" pitchFamily="34" charset="0"/>
              <a:buChar char="•"/>
              <a:defRPr/>
            </a:pPr>
            <a:r>
              <a:rPr lang="en-US" sz="1600" dirty="0"/>
              <a:t>Regardless of their age, race, religion, social origin, migrant status or sexual orientation.</a:t>
            </a:r>
          </a:p>
          <a:p>
            <a:pPr eaLnBrk="1" fontAlgn="auto" hangingPunct="1">
              <a:spcBef>
                <a:spcPts val="0"/>
              </a:spcBef>
              <a:spcAft>
                <a:spcPts val="0"/>
              </a:spcAft>
              <a:defRPr/>
            </a:pPr>
            <a:endParaRPr lang="en-GB" sz="1600" b="1" dirty="0"/>
          </a:p>
          <a:p>
            <a:pPr eaLnBrk="1" fontAlgn="auto" hangingPunct="1">
              <a:spcBef>
                <a:spcPts val="0"/>
              </a:spcBef>
              <a:spcAft>
                <a:spcPts val="0"/>
              </a:spcAft>
              <a:defRPr/>
            </a:pPr>
            <a:r>
              <a:rPr lang="en-GB" sz="1400" dirty="0"/>
              <a:t> </a:t>
            </a:r>
          </a:p>
          <a:p>
            <a:pPr eaLnBrk="1" fontAlgn="auto" hangingPunct="1">
              <a:spcBef>
                <a:spcPts val="0"/>
              </a:spcBef>
              <a:spcAft>
                <a:spcPts val="0"/>
              </a:spcAft>
              <a:defRPr/>
            </a:pPr>
            <a:endParaRPr lang="en-GB" sz="1400" dirty="0"/>
          </a:p>
          <a:p>
            <a:pPr algn="r" eaLnBrk="1" fontAlgn="auto" hangingPunct="1">
              <a:spcBef>
                <a:spcPts val="0"/>
              </a:spcBef>
              <a:spcAft>
                <a:spcPts val="0"/>
              </a:spcAft>
              <a:defRPr/>
            </a:pPr>
            <a:endParaRPr lang="en-GB" sz="1400" dirty="0"/>
          </a:p>
          <a:p>
            <a:pPr algn="r" eaLnBrk="1" fontAlgn="auto" hangingPunct="1">
              <a:spcBef>
                <a:spcPts val="0"/>
              </a:spcBef>
              <a:spcAft>
                <a:spcPts val="0"/>
              </a:spcAft>
              <a:defRPr/>
            </a:pPr>
            <a:endParaRPr lang="en-GB" sz="1400" dirty="0"/>
          </a:p>
          <a:p>
            <a:pPr algn="ctr" eaLnBrk="1" fontAlgn="auto" hangingPunct="1">
              <a:spcBef>
                <a:spcPts val="0"/>
              </a:spcBef>
              <a:spcAft>
                <a:spcPts val="0"/>
              </a:spcAft>
              <a:defRPr/>
            </a:pPr>
            <a:endParaRPr lang="en-US" dirty="0"/>
          </a:p>
        </p:txBody>
      </p:sp>
      <p:sp>
        <p:nvSpPr>
          <p:cNvPr id="6" name="Rounded Rectangle 5">
            <a:extLst>
              <a:ext uri="{FF2B5EF4-FFF2-40B4-BE49-F238E27FC236}">
                <a16:creationId xmlns:a16="http://schemas.microsoft.com/office/drawing/2014/main" xmlns="" id="{454882F4-3DBD-442D-BCDA-9B7326789546}"/>
              </a:ext>
            </a:extLst>
          </p:cNvPr>
          <p:cNvSpPr/>
          <p:nvPr/>
        </p:nvSpPr>
        <p:spPr>
          <a:xfrm>
            <a:off x="4800600" y="1279525"/>
            <a:ext cx="3273425" cy="3810000"/>
          </a:xfrm>
          <a:prstGeom prst="roundRect">
            <a:avLst/>
          </a:prstGeom>
          <a:solidFill>
            <a:srgbClr val="F5BD47"/>
          </a:solidFill>
          <a:ln>
            <a:solidFill>
              <a:srgbClr val="F5BD4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US" sz="1600" b="1" dirty="0">
                <a:solidFill>
                  <a:schemeClr val="tx1"/>
                </a:solidFill>
              </a:rPr>
              <a:t>Special groups </a:t>
            </a:r>
          </a:p>
          <a:p>
            <a:pPr eaLnBrk="1" fontAlgn="auto" hangingPunct="1">
              <a:spcBef>
                <a:spcPts val="0"/>
              </a:spcBef>
              <a:spcAft>
                <a:spcPts val="0"/>
              </a:spcAft>
              <a:defRPr/>
            </a:pPr>
            <a:endParaRPr lang="en-US" sz="1600" dirty="0">
              <a:solidFill>
                <a:schemeClr val="tx1"/>
              </a:solidFill>
            </a:endParaRPr>
          </a:p>
          <a:p>
            <a:pPr marL="285750" indent="-285750" eaLnBrk="1" fontAlgn="auto" hangingPunct="1">
              <a:spcBef>
                <a:spcPts val="0"/>
              </a:spcBef>
              <a:spcAft>
                <a:spcPts val="0"/>
              </a:spcAft>
              <a:buFont typeface="Arial" panose="020B0604020202020204" pitchFamily="34" charset="0"/>
              <a:buChar char="•"/>
              <a:defRPr/>
            </a:pPr>
            <a:r>
              <a:rPr lang="en-GB" sz="1600" dirty="0">
                <a:solidFill>
                  <a:schemeClr val="tx1"/>
                </a:solidFill>
              </a:rPr>
              <a:t>The Convention recognizes that there are groups of women and girls/boys that are often at greater risk of experiencing trafficking. </a:t>
            </a:r>
          </a:p>
          <a:p>
            <a:pPr marL="285750" indent="-285750" eaLnBrk="1" fontAlgn="auto" hangingPunct="1">
              <a:spcBef>
                <a:spcPts val="0"/>
              </a:spcBef>
              <a:spcAft>
                <a:spcPts val="0"/>
              </a:spcAft>
              <a:buFont typeface="Arial" panose="020B0604020202020204" pitchFamily="34" charset="0"/>
              <a:buChar char="•"/>
              <a:defRPr/>
            </a:pPr>
            <a:r>
              <a:rPr lang="en-US" sz="1600" dirty="0">
                <a:solidFill>
                  <a:schemeClr val="tx1"/>
                </a:solidFill>
              </a:rPr>
              <a:t>States need to ensure that their specific needs are taken into account.</a:t>
            </a:r>
          </a:p>
          <a:p>
            <a:pPr algn="ctr" eaLnBrk="1" fontAlgn="auto" hangingPunct="1">
              <a:spcBef>
                <a:spcPts val="0"/>
              </a:spcBef>
              <a:spcAft>
                <a:spcPts val="0"/>
              </a:spcAft>
              <a:defRPr/>
            </a:pPr>
            <a:endParaRPr lang="en-US" sz="1600" dirty="0"/>
          </a:p>
        </p:txBody>
      </p:sp>
      <p:sp>
        <p:nvSpPr>
          <p:cNvPr id="9" name="Left Arrow 8">
            <a:extLst>
              <a:ext uri="{FF2B5EF4-FFF2-40B4-BE49-F238E27FC236}">
                <a16:creationId xmlns:a16="http://schemas.microsoft.com/office/drawing/2014/main" xmlns="" id="{E72F8875-3633-48E5-805B-8A5B65865CC2}"/>
              </a:ext>
            </a:extLst>
          </p:cNvPr>
          <p:cNvSpPr/>
          <p:nvPr/>
        </p:nvSpPr>
        <p:spPr>
          <a:xfrm>
            <a:off x="3729038" y="2725738"/>
            <a:ext cx="379412" cy="573087"/>
          </a:xfrm>
          <a:prstGeom prst="leftArrow">
            <a:avLst/>
          </a:prstGeom>
          <a:solidFill>
            <a:srgbClr val="F5BD47"/>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10" name="Left Arrow 9">
            <a:extLst>
              <a:ext uri="{FF2B5EF4-FFF2-40B4-BE49-F238E27FC236}">
                <a16:creationId xmlns:a16="http://schemas.microsoft.com/office/drawing/2014/main" xmlns="" id="{418045E0-9FA4-45EB-997A-47FF9E2A6814}"/>
              </a:ext>
            </a:extLst>
          </p:cNvPr>
          <p:cNvSpPr/>
          <p:nvPr/>
        </p:nvSpPr>
        <p:spPr>
          <a:xfrm flipH="1">
            <a:off x="4162425" y="2725738"/>
            <a:ext cx="395288" cy="573087"/>
          </a:xfrm>
          <a:prstGeom prst="leftArrow">
            <a:avLst/>
          </a:prstGeom>
          <a:solidFill>
            <a:srgbClr val="005F7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a:extLst>
              <a:ext uri="{FF2B5EF4-FFF2-40B4-BE49-F238E27FC236}">
                <a16:creationId xmlns:a16="http://schemas.microsoft.com/office/drawing/2014/main" xmlns="" id="{6C334C05-54EB-4F45-8DA2-9F32E5B2DB05}"/>
              </a:ext>
            </a:extLst>
          </p:cNvPr>
          <p:cNvSpPr>
            <a:spLocks noGrp="1" noChangeArrowheads="1"/>
          </p:cNvSpPr>
          <p:nvPr>
            <p:ph type="title"/>
          </p:nvPr>
        </p:nvSpPr>
        <p:spPr>
          <a:xfrm>
            <a:off x="182563" y="285750"/>
            <a:ext cx="8778875" cy="857250"/>
          </a:xfrm>
        </p:spPr>
        <p:txBody>
          <a:bodyPr/>
          <a:lstStyle/>
          <a:p>
            <a:pPr eaLnBrk="1" hangingPunct="1"/>
            <a:r>
              <a:rPr lang="en-US" altLang="fi-FI"/>
              <a:t>Zonta International can play an active role</a:t>
            </a:r>
          </a:p>
        </p:txBody>
      </p:sp>
      <p:sp>
        <p:nvSpPr>
          <p:cNvPr id="39939" name="Rectangle 3">
            <a:extLst>
              <a:ext uri="{FF2B5EF4-FFF2-40B4-BE49-F238E27FC236}">
                <a16:creationId xmlns:a16="http://schemas.microsoft.com/office/drawing/2014/main" xmlns="" id="{C5A9E817-486A-4A20-9301-307EB4010D75}"/>
              </a:ext>
            </a:extLst>
          </p:cNvPr>
          <p:cNvSpPr>
            <a:spLocks noChangeArrowheads="1"/>
          </p:cNvSpPr>
          <p:nvPr/>
        </p:nvSpPr>
        <p:spPr bwMode="auto">
          <a:xfrm>
            <a:off x="990600" y="4106863"/>
            <a:ext cx="64770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tabLst>
                <a:tab pos="4267200" algn="l"/>
              </a:tabLst>
              <a:defRPr sz="3200">
                <a:solidFill>
                  <a:schemeClr val="tx1"/>
                </a:solidFill>
                <a:latin typeface="Lato" panose="020F0502020204030203" pitchFamily="34" charset="0"/>
              </a:defRPr>
            </a:lvl1pPr>
            <a:lvl2pPr marL="742950" indent="-285750">
              <a:spcBef>
                <a:spcPct val="20000"/>
              </a:spcBef>
              <a:buFont typeface="Arial" panose="020B0604020202020204" pitchFamily="34" charset="0"/>
              <a:buChar char="–"/>
              <a:tabLst>
                <a:tab pos="4267200" algn="l"/>
              </a:tabLst>
              <a:defRPr sz="2800">
                <a:solidFill>
                  <a:schemeClr val="tx1"/>
                </a:solidFill>
                <a:latin typeface="Lato" panose="020F0502020204030203" pitchFamily="34" charset="0"/>
              </a:defRPr>
            </a:lvl2pPr>
            <a:lvl3pPr marL="1143000" indent="-228600">
              <a:spcBef>
                <a:spcPct val="20000"/>
              </a:spcBef>
              <a:buFont typeface="Arial" panose="020B0604020202020204" pitchFamily="34" charset="0"/>
              <a:buChar char="•"/>
              <a:tabLst>
                <a:tab pos="4267200" algn="l"/>
              </a:tabLst>
              <a:defRPr sz="2400">
                <a:solidFill>
                  <a:schemeClr val="tx1"/>
                </a:solidFill>
                <a:latin typeface="Lato" panose="020F0502020204030203" pitchFamily="34" charset="0"/>
              </a:defRPr>
            </a:lvl3pPr>
            <a:lvl4pPr marL="1600200" indent="-228600">
              <a:spcBef>
                <a:spcPct val="20000"/>
              </a:spcBef>
              <a:buFont typeface="Arial" panose="020B0604020202020204" pitchFamily="34" charset="0"/>
              <a:buChar char="–"/>
              <a:tabLst>
                <a:tab pos="4267200" algn="l"/>
              </a:tabLst>
              <a:defRPr sz="2000">
                <a:solidFill>
                  <a:schemeClr val="tx1"/>
                </a:solidFill>
                <a:latin typeface="Lato" panose="020F0502020204030203" pitchFamily="34" charset="0"/>
              </a:defRPr>
            </a:lvl4pPr>
            <a:lvl5pPr marL="2057400" indent="-228600">
              <a:spcBef>
                <a:spcPct val="20000"/>
              </a:spcBef>
              <a:buFont typeface="Arial" panose="020B0604020202020204" pitchFamily="34" charset="0"/>
              <a:buChar char="»"/>
              <a:tabLst>
                <a:tab pos="4267200" algn="l"/>
              </a:tabLst>
              <a:defRPr sz="2000">
                <a:solidFill>
                  <a:schemeClr val="tx1"/>
                </a:solidFill>
                <a:latin typeface="Lato" panose="020F0502020204030203" pitchFamily="34" charset="0"/>
              </a:defRPr>
            </a:lvl5pPr>
            <a:lvl6pPr marL="2514600" indent="-228600" eaLnBrk="0" fontAlgn="base" hangingPunct="0">
              <a:spcBef>
                <a:spcPct val="20000"/>
              </a:spcBef>
              <a:spcAft>
                <a:spcPct val="0"/>
              </a:spcAft>
              <a:buFont typeface="Arial" panose="020B0604020202020204" pitchFamily="34" charset="0"/>
              <a:buChar char="»"/>
              <a:tabLst>
                <a:tab pos="4267200" algn="l"/>
              </a:tabLst>
              <a:defRPr sz="2000">
                <a:solidFill>
                  <a:schemeClr val="tx1"/>
                </a:solidFill>
                <a:latin typeface="Lato" panose="020F0502020204030203" pitchFamily="34" charset="0"/>
              </a:defRPr>
            </a:lvl6pPr>
            <a:lvl7pPr marL="2971800" indent="-228600" eaLnBrk="0" fontAlgn="base" hangingPunct="0">
              <a:spcBef>
                <a:spcPct val="20000"/>
              </a:spcBef>
              <a:spcAft>
                <a:spcPct val="0"/>
              </a:spcAft>
              <a:buFont typeface="Arial" panose="020B0604020202020204" pitchFamily="34" charset="0"/>
              <a:buChar char="»"/>
              <a:tabLst>
                <a:tab pos="4267200" algn="l"/>
              </a:tabLst>
              <a:defRPr sz="2000">
                <a:solidFill>
                  <a:schemeClr val="tx1"/>
                </a:solidFill>
                <a:latin typeface="Lato" panose="020F0502020204030203" pitchFamily="34" charset="0"/>
              </a:defRPr>
            </a:lvl7pPr>
            <a:lvl8pPr marL="3429000" indent="-228600" eaLnBrk="0" fontAlgn="base" hangingPunct="0">
              <a:spcBef>
                <a:spcPct val="20000"/>
              </a:spcBef>
              <a:spcAft>
                <a:spcPct val="0"/>
              </a:spcAft>
              <a:buFont typeface="Arial" panose="020B0604020202020204" pitchFamily="34" charset="0"/>
              <a:buChar char="»"/>
              <a:tabLst>
                <a:tab pos="4267200" algn="l"/>
              </a:tabLst>
              <a:defRPr sz="2000">
                <a:solidFill>
                  <a:schemeClr val="tx1"/>
                </a:solidFill>
                <a:latin typeface="Lato" panose="020F0502020204030203" pitchFamily="34" charset="0"/>
              </a:defRPr>
            </a:lvl8pPr>
            <a:lvl9pPr marL="3886200" indent="-228600" eaLnBrk="0" fontAlgn="base" hangingPunct="0">
              <a:spcBef>
                <a:spcPct val="20000"/>
              </a:spcBef>
              <a:spcAft>
                <a:spcPct val="0"/>
              </a:spcAft>
              <a:buFont typeface="Arial" panose="020B0604020202020204" pitchFamily="34" charset="0"/>
              <a:buChar char="»"/>
              <a:tabLst>
                <a:tab pos="4267200" algn="l"/>
              </a:tabLst>
              <a:defRPr sz="2000">
                <a:solidFill>
                  <a:schemeClr val="tx1"/>
                </a:solidFill>
                <a:latin typeface="Lato" panose="020F0502020204030203" pitchFamily="34" charset="0"/>
              </a:defRPr>
            </a:lvl9pPr>
          </a:lstStyle>
          <a:p>
            <a:pPr>
              <a:spcBef>
                <a:spcPct val="0"/>
              </a:spcBef>
              <a:buFontTx/>
              <a:buNone/>
            </a:pPr>
            <a:r>
              <a:rPr lang="en-US" altLang="fr-FR" sz="2000" b="1">
                <a:solidFill>
                  <a:srgbClr val="802528"/>
                </a:solidFill>
                <a:ea typeface="Calibri" panose="020F0502020204030204" pitchFamily="34" charset="0"/>
                <a:cs typeface="Times New Roman" panose="02020603050405020304" pitchFamily="18" charset="0"/>
              </a:rPr>
              <a:t>SAFE FROM FEAR </a:t>
            </a:r>
          </a:p>
          <a:p>
            <a:pPr>
              <a:spcBef>
                <a:spcPct val="0"/>
              </a:spcBef>
              <a:buFontTx/>
              <a:buNone/>
            </a:pPr>
            <a:r>
              <a:rPr lang="en-US" altLang="fr-FR" sz="2000" b="1">
                <a:solidFill>
                  <a:srgbClr val="802528"/>
                </a:solidFill>
                <a:ea typeface="Calibri" panose="020F0502020204030204" pitchFamily="34" charset="0"/>
                <a:cs typeface="Times New Roman" panose="02020603050405020304" pitchFamily="18" charset="0"/>
              </a:rPr>
              <a:t>              SAFE FROM VIOLENCE                                                                                                                                  </a:t>
            </a:r>
            <a:endParaRPr lang="fr-LU" altLang="fr-FR" sz="2000">
              <a:solidFill>
                <a:srgbClr val="802528"/>
              </a:solidFill>
              <a:ea typeface="Calibri" panose="020F0502020204030204" pitchFamily="34" charset="0"/>
              <a:cs typeface="Times New Roman" panose="02020603050405020304" pitchFamily="18" charset="0"/>
            </a:endParaRPr>
          </a:p>
          <a:p>
            <a:pPr>
              <a:spcBef>
                <a:spcPct val="0"/>
              </a:spcBef>
              <a:buFontTx/>
              <a:buNone/>
            </a:pPr>
            <a:r>
              <a:rPr lang="en-US" altLang="fr-FR" sz="2000" b="1">
                <a:solidFill>
                  <a:srgbClr val="802528"/>
                </a:solidFill>
                <a:ea typeface="Calibri" panose="020F0502020204030204" pitchFamily="34" charset="0"/>
                <a:cs typeface="Times New Roman" panose="02020603050405020304" pitchFamily="18" charset="0"/>
              </a:rPr>
              <a:t>                               STAND UP AND SPEAK OUT!</a:t>
            </a:r>
            <a:endParaRPr lang="en-GB" altLang="fi-FI" sz="2000">
              <a:solidFill>
                <a:srgbClr val="802528"/>
              </a:solidFill>
              <a:ea typeface="Calibri" panose="020F0502020204030204" pitchFamily="34" charset="0"/>
              <a:cs typeface="Times New Roman" panose="02020603050405020304" pitchFamily="18" charset="0"/>
            </a:endParaRPr>
          </a:p>
        </p:txBody>
      </p:sp>
      <p:sp>
        <p:nvSpPr>
          <p:cNvPr id="5" name="Text Placeholder 5">
            <a:extLst>
              <a:ext uri="{FF2B5EF4-FFF2-40B4-BE49-F238E27FC236}">
                <a16:creationId xmlns:a16="http://schemas.microsoft.com/office/drawing/2014/main" xmlns="" id="{D8597DB6-B5EB-4A60-8F7E-3672740E0D56}"/>
              </a:ext>
            </a:extLst>
          </p:cNvPr>
          <p:cNvSpPr>
            <a:spLocks noGrp="1"/>
          </p:cNvSpPr>
          <p:nvPr>
            <p:ph type="body" sz="quarter" idx="11"/>
          </p:nvPr>
        </p:nvSpPr>
        <p:spPr>
          <a:xfrm>
            <a:off x="152400" y="1428750"/>
            <a:ext cx="8077200" cy="762000"/>
          </a:xfrm>
          <a:prstGeom prst="roundRect">
            <a:avLst/>
          </a:prstGeom>
          <a:solidFill>
            <a:srgbClr val="005F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eaLnBrk="1" fontAlgn="auto" hangingPunct="1">
              <a:spcAft>
                <a:spcPts val="0"/>
              </a:spcAft>
              <a:buFont typeface="Arial" panose="020B0604020202020204" pitchFamily="34" charset="0"/>
              <a:buNone/>
              <a:defRPr/>
            </a:pPr>
            <a:r>
              <a:rPr lang="en-GB" sz="1800" dirty="0"/>
              <a:t>First in the process to push their respective states to access the Convention and ratify it.</a:t>
            </a:r>
          </a:p>
        </p:txBody>
      </p:sp>
      <p:sp>
        <p:nvSpPr>
          <p:cNvPr id="6" name="Text Placeholder 5">
            <a:extLst>
              <a:ext uri="{FF2B5EF4-FFF2-40B4-BE49-F238E27FC236}">
                <a16:creationId xmlns:a16="http://schemas.microsoft.com/office/drawing/2014/main" xmlns="" id="{A36F01FD-649D-4ABD-81ED-411AEBA01BC5}"/>
              </a:ext>
            </a:extLst>
          </p:cNvPr>
          <p:cNvSpPr txBox="1">
            <a:spLocks/>
          </p:cNvSpPr>
          <p:nvPr/>
        </p:nvSpPr>
        <p:spPr>
          <a:xfrm>
            <a:off x="158750" y="2316163"/>
            <a:ext cx="8077200" cy="914400"/>
          </a:xfrm>
          <a:prstGeom prst="roundRect">
            <a:avLst/>
          </a:prstGeom>
          <a:solidFill>
            <a:srgbClr val="F5BD47"/>
          </a:solidFill>
          <a:ln w="254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lt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9pPr>
          </a:lstStyle>
          <a:p>
            <a:pPr marL="0" indent="0" fontAlgn="auto">
              <a:spcAft>
                <a:spcPts val="0"/>
              </a:spcAft>
              <a:buFont typeface="Arial" panose="020B0604020202020204" pitchFamily="34" charset="0"/>
              <a:buNone/>
              <a:defRPr/>
            </a:pPr>
            <a:r>
              <a:rPr lang="en-GB" sz="2000" dirty="0">
                <a:solidFill>
                  <a:schemeClr val="tx1"/>
                </a:solidFill>
              </a:rPr>
              <a:t>Later on in the monitoring of the implementation of the Convention. </a:t>
            </a:r>
          </a:p>
          <a:p>
            <a:pPr marL="0" indent="0" fontAlgn="auto">
              <a:spcAft>
                <a:spcPts val="0"/>
              </a:spcAft>
              <a:buFont typeface="Arial" panose="020B0604020202020204" pitchFamily="34" charset="0"/>
              <a:buNone/>
              <a:defRPr/>
            </a:pPr>
            <a:r>
              <a:rPr lang="en-GB" sz="1800" dirty="0">
                <a:solidFill>
                  <a:schemeClr val="tx1"/>
                </a:solidFill>
              </a:rPr>
              <a:t>The group of experts in charge of the monitoring process (GRETA) may receive info from NGOs (as a complement to the info provided by state / government itself).</a:t>
            </a:r>
          </a:p>
        </p:txBody>
      </p:sp>
      <p:sp>
        <p:nvSpPr>
          <p:cNvPr id="7" name="Text Placeholder 5">
            <a:extLst>
              <a:ext uri="{FF2B5EF4-FFF2-40B4-BE49-F238E27FC236}">
                <a16:creationId xmlns:a16="http://schemas.microsoft.com/office/drawing/2014/main" xmlns="" id="{0B9147CE-9E40-464E-8B0C-4CED4004EFFA}"/>
              </a:ext>
            </a:extLst>
          </p:cNvPr>
          <p:cNvSpPr txBox="1">
            <a:spLocks/>
          </p:cNvSpPr>
          <p:nvPr/>
        </p:nvSpPr>
        <p:spPr>
          <a:xfrm>
            <a:off x="158750" y="3382963"/>
            <a:ext cx="8077200" cy="635000"/>
          </a:xfrm>
          <a:prstGeom prst="roundRect">
            <a:avLst/>
          </a:prstGeom>
          <a:solidFill>
            <a:srgbClr val="802528"/>
          </a:solidFill>
          <a:ln w="254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lt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9pPr>
          </a:lstStyle>
          <a:p>
            <a:pPr marL="0" indent="0" fontAlgn="auto">
              <a:spcAft>
                <a:spcPts val="0"/>
              </a:spcAft>
              <a:buFont typeface="Arial" panose="020B0604020202020204" pitchFamily="34" charset="0"/>
              <a:buNone/>
              <a:defRPr/>
            </a:pPr>
            <a:r>
              <a:rPr lang="en-GB" sz="1800" dirty="0"/>
              <a:t>ZI can contribute with its power, knowledge and persuasion to see that states / governments become parties to this important Convention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a:extLst>
              <a:ext uri="{FF2B5EF4-FFF2-40B4-BE49-F238E27FC236}">
                <a16:creationId xmlns:a16="http://schemas.microsoft.com/office/drawing/2014/main" xmlns="" id="{0CEA0D18-E543-46BB-A4F2-2E14BB76D452}"/>
              </a:ext>
            </a:extLst>
          </p:cNvPr>
          <p:cNvSpPr>
            <a:spLocks noGrp="1" noChangeArrowheads="1"/>
          </p:cNvSpPr>
          <p:nvPr>
            <p:ph type="title"/>
          </p:nvPr>
        </p:nvSpPr>
        <p:spPr>
          <a:xfrm>
            <a:off x="182563" y="285750"/>
            <a:ext cx="8778875" cy="857250"/>
          </a:xfrm>
        </p:spPr>
        <p:txBody>
          <a:bodyPr/>
          <a:lstStyle/>
          <a:p>
            <a:pPr eaLnBrk="1" hangingPunct="1"/>
            <a:r>
              <a:rPr lang="en-US" altLang="fi-FI"/>
              <a:t>What do you need to do?</a:t>
            </a:r>
          </a:p>
        </p:txBody>
      </p:sp>
      <p:grpSp>
        <p:nvGrpSpPr>
          <p:cNvPr id="41987" name="Group 28">
            <a:extLst>
              <a:ext uri="{FF2B5EF4-FFF2-40B4-BE49-F238E27FC236}">
                <a16:creationId xmlns:a16="http://schemas.microsoft.com/office/drawing/2014/main" xmlns="" id="{986662AD-3689-4599-9277-4F833B96CAA7}"/>
              </a:ext>
            </a:extLst>
          </p:cNvPr>
          <p:cNvGrpSpPr>
            <a:grpSpLocks/>
          </p:cNvGrpSpPr>
          <p:nvPr/>
        </p:nvGrpSpPr>
        <p:grpSpPr bwMode="auto">
          <a:xfrm>
            <a:off x="1982788" y="1428750"/>
            <a:ext cx="6302375" cy="1835150"/>
            <a:chOff x="1925167" y="1890509"/>
            <a:chExt cx="5077261" cy="2132924"/>
          </a:xfrm>
        </p:grpSpPr>
        <p:sp>
          <p:nvSpPr>
            <p:cNvPr id="30" name="Round Same Side Corner Rectangle 29">
              <a:extLst>
                <a:ext uri="{FF2B5EF4-FFF2-40B4-BE49-F238E27FC236}">
                  <a16:creationId xmlns:a16="http://schemas.microsoft.com/office/drawing/2014/main" xmlns="" id="{3E37C7D5-0B39-41A0-B6EC-7D055978B73F}"/>
                </a:ext>
              </a:extLst>
            </p:cNvPr>
            <p:cNvSpPr/>
            <p:nvPr/>
          </p:nvSpPr>
          <p:spPr>
            <a:xfrm rot="5400000">
              <a:off x="3397336" y="418340"/>
              <a:ext cx="2132924" cy="5077261"/>
            </a:xfrm>
            <a:prstGeom prst="round2SameRect">
              <a:avLst/>
            </a:prstGeom>
            <a:solidFill>
              <a:srgbClr val="005F71">
                <a:alpha val="90000"/>
              </a:srgbClr>
            </a:solidFill>
            <a:ln>
              <a:noFill/>
            </a:ln>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31" name="Round Same Side Corner Rectangle 4">
              <a:extLst>
                <a:ext uri="{FF2B5EF4-FFF2-40B4-BE49-F238E27FC236}">
                  <a16:creationId xmlns:a16="http://schemas.microsoft.com/office/drawing/2014/main" xmlns="" id="{6E45AAE2-92E5-4B00-8E39-7A12A620540A}"/>
                </a:ext>
              </a:extLst>
            </p:cNvPr>
            <p:cNvSpPr/>
            <p:nvPr/>
          </p:nvSpPr>
          <p:spPr>
            <a:xfrm>
              <a:off x="1925167" y="1993834"/>
              <a:ext cx="5036336" cy="192627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247650" tIns="123825" rIns="247650" bIns="123825" spcCol="1270" anchor="ctr"/>
            <a:lstStyle/>
            <a:p>
              <a:pPr marL="285750" indent="-285750" eaLnBrk="1" fontAlgn="auto" hangingPunct="1">
                <a:spcBef>
                  <a:spcPts val="0"/>
                </a:spcBef>
                <a:spcAft>
                  <a:spcPts val="0"/>
                </a:spcAft>
                <a:buFont typeface="Arial" panose="020B0604020202020204" pitchFamily="34" charset="0"/>
                <a:buChar char="•"/>
                <a:defRPr/>
              </a:pPr>
              <a:r>
                <a:rPr lang="en-US" sz="1300" dirty="0">
                  <a:solidFill>
                    <a:schemeClr val="bg1"/>
                  </a:solidFill>
                </a:rPr>
                <a:t>Find out whether your country has ratified/acceded to the Anti-Trafficking Convention. </a:t>
              </a:r>
            </a:p>
            <a:p>
              <a:pPr marL="285750" indent="-285750" eaLnBrk="1" fontAlgn="auto" hangingPunct="1">
                <a:spcBef>
                  <a:spcPts val="0"/>
                </a:spcBef>
                <a:spcAft>
                  <a:spcPts val="0"/>
                </a:spcAft>
                <a:buFont typeface="Arial" panose="020B0604020202020204" pitchFamily="34" charset="0"/>
                <a:buChar char="•"/>
                <a:defRPr/>
              </a:pPr>
              <a:r>
                <a:rPr lang="en-US" sz="1300" dirty="0">
                  <a:solidFill>
                    <a:schemeClr val="bg1"/>
                  </a:solidFill>
                </a:rPr>
                <a:t>Follow the reports of your government and of GRETA. The Group of Experts may also receive information from NGOs.</a:t>
              </a:r>
            </a:p>
            <a:p>
              <a:pPr marL="285750" indent="-285750" eaLnBrk="1" fontAlgn="auto" hangingPunct="1">
                <a:spcBef>
                  <a:spcPts val="0"/>
                </a:spcBef>
                <a:spcAft>
                  <a:spcPts val="0"/>
                </a:spcAft>
                <a:buFont typeface="Arial" panose="020B0604020202020204" pitchFamily="34" charset="0"/>
                <a:buChar char="•"/>
                <a:defRPr/>
              </a:pPr>
              <a:r>
                <a:rPr lang="en-US" sz="1300" dirty="0">
                  <a:solidFill>
                    <a:schemeClr val="bg1"/>
                  </a:solidFill>
                </a:rPr>
                <a:t>Get in touch with the ZI </a:t>
              </a:r>
              <a:r>
                <a:rPr lang="en-US" sz="1300" dirty="0" err="1">
                  <a:solidFill>
                    <a:schemeClr val="bg1"/>
                  </a:solidFill>
                </a:rPr>
                <a:t>CoE</a:t>
              </a:r>
              <a:r>
                <a:rPr lang="en-US" sz="1300" dirty="0">
                  <a:solidFill>
                    <a:schemeClr val="bg1"/>
                  </a:solidFill>
                </a:rPr>
                <a:t> Committee, give feedback on the situation in your country – as NGOs with participatory status are asked to report directly to GRETA. </a:t>
              </a:r>
            </a:p>
            <a:p>
              <a:pPr marL="285750" indent="-285750" eaLnBrk="1" fontAlgn="auto" hangingPunct="1">
                <a:spcBef>
                  <a:spcPts val="0"/>
                </a:spcBef>
                <a:spcAft>
                  <a:spcPts val="0"/>
                </a:spcAft>
                <a:buFont typeface="Arial" panose="020B0604020202020204" pitchFamily="34" charset="0"/>
                <a:buChar char="•"/>
                <a:defRPr/>
              </a:pPr>
              <a:r>
                <a:rPr lang="en-US" sz="1300" dirty="0">
                  <a:solidFill>
                    <a:schemeClr val="bg1"/>
                  </a:solidFill>
                </a:rPr>
                <a:t>Have a view to especially vulnerable groups in your country like migrant women.</a:t>
              </a:r>
            </a:p>
          </p:txBody>
        </p:sp>
      </p:grpSp>
      <p:grpSp>
        <p:nvGrpSpPr>
          <p:cNvPr id="41988" name="Group 31">
            <a:extLst>
              <a:ext uri="{FF2B5EF4-FFF2-40B4-BE49-F238E27FC236}">
                <a16:creationId xmlns:a16="http://schemas.microsoft.com/office/drawing/2014/main" xmlns="" id="{A18B1201-3865-402C-9623-DD65DC24771C}"/>
              </a:ext>
            </a:extLst>
          </p:cNvPr>
          <p:cNvGrpSpPr>
            <a:grpSpLocks/>
          </p:cNvGrpSpPr>
          <p:nvPr/>
        </p:nvGrpSpPr>
        <p:grpSpPr bwMode="auto">
          <a:xfrm>
            <a:off x="1982788" y="3359150"/>
            <a:ext cx="6302375" cy="1727200"/>
            <a:chOff x="1914352" y="3630133"/>
            <a:chExt cx="5091498" cy="1810201"/>
          </a:xfrm>
        </p:grpSpPr>
        <p:sp>
          <p:nvSpPr>
            <p:cNvPr id="33" name="Round Same Side Corner Rectangle 32">
              <a:extLst>
                <a:ext uri="{FF2B5EF4-FFF2-40B4-BE49-F238E27FC236}">
                  <a16:creationId xmlns:a16="http://schemas.microsoft.com/office/drawing/2014/main" xmlns="" id="{E19AD40F-9BF3-4141-AD2D-42C1EA93ED27}"/>
                </a:ext>
              </a:extLst>
            </p:cNvPr>
            <p:cNvSpPr/>
            <p:nvPr/>
          </p:nvSpPr>
          <p:spPr>
            <a:xfrm rot="5400000">
              <a:off x="3555001" y="1989484"/>
              <a:ext cx="1810201" cy="5091498"/>
            </a:xfrm>
            <a:prstGeom prst="round2SameRect">
              <a:avLst/>
            </a:prstGeom>
            <a:solidFill>
              <a:srgbClr val="005F71">
                <a:alpha val="90000"/>
              </a:srgbClr>
            </a:solidFill>
            <a:ln>
              <a:noFill/>
            </a:ln>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34" name="Round Same Side Corner Rectangle 4">
              <a:extLst>
                <a:ext uri="{FF2B5EF4-FFF2-40B4-BE49-F238E27FC236}">
                  <a16:creationId xmlns:a16="http://schemas.microsoft.com/office/drawing/2014/main" xmlns="" id="{DAB8F909-6D97-42BC-8825-5E920D108801}"/>
                </a:ext>
              </a:extLst>
            </p:cNvPr>
            <p:cNvSpPr/>
            <p:nvPr/>
          </p:nvSpPr>
          <p:spPr>
            <a:xfrm>
              <a:off x="1914352" y="3716650"/>
              <a:ext cx="5026090" cy="1658797"/>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247650" tIns="123825" rIns="247650" bIns="123825" spcCol="1270" anchor="ctr"/>
            <a:lstStyle/>
            <a:p>
              <a:pPr marL="285750" indent="-285750" eaLnBrk="1" fontAlgn="auto" hangingPunct="1">
                <a:spcBef>
                  <a:spcPts val="0"/>
                </a:spcBef>
                <a:spcAft>
                  <a:spcPts val="0"/>
                </a:spcAft>
                <a:buFont typeface="Arial" panose="020B0604020202020204" pitchFamily="34" charset="0"/>
                <a:buChar char="•"/>
                <a:defRPr/>
              </a:pPr>
              <a:r>
                <a:rPr lang="en-US" sz="1300" dirty="0">
                  <a:solidFill>
                    <a:schemeClr val="bg1"/>
                  </a:solidFill>
                </a:rPr>
                <a:t>Raise awareness of the Convention and of trafficking as a human rights violation in your club, area and district. </a:t>
              </a:r>
            </a:p>
            <a:p>
              <a:pPr marL="285750" indent="-285750" eaLnBrk="1" fontAlgn="auto" hangingPunct="1">
                <a:spcBef>
                  <a:spcPts val="0"/>
                </a:spcBef>
                <a:spcAft>
                  <a:spcPts val="0"/>
                </a:spcAft>
                <a:buFont typeface="Arial" panose="020B0604020202020204" pitchFamily="34" charset="0"/>
                <a:buChar char="•"/>
                <a:defRPr/>
              </a:pPr>
              <a:r>
                <a:rPr lang="en-US" sz="1300" dirty="0">
                  <a:solidFill>
                    <a:schemeClr val="bg1"/>
                  </a:solidFill>
                </a:rPr>
                <a:t>Organize advocacy activities like seminars, panel discussion, etc. Involve the public! </a:t>
              </a:r>
              <a:r>
                <a:rPr lang="en-US" sz="1300" dirty="0" smtClean="0">
                  <a:solidFill>
                    <a:schemeClr val="bg1"/>
                  </a:solidFill>
                </a:rPr>
                <a:t>Use 18 October, named by the EU as Anti-Trafficking Day, for local activities. Join </a:t>
              </a:r>
              <a:r>
                <a:rPr lang="en-US" sz="1300" dirty="0">
                  <a:solidFill>
                    <a:schemeClr val="bg1"/>
                  </a:solidFill>
                </a:rPr>
                <a:t>forces with other women’s rights organizations. </a:t>
              </a:r>
            </a:p>
            <a:p>
              <a:pPr marL="285750" indent="-285750" eaLnBrk="1" fontAlgn="auto" hangingPunct="1">
                <a:spcBef>
                  <a:spcPts val="0"/>
                </a:spcBef>
                <a:spcAft>
                  <a:spcPts val="0"/>
                </a:spcAft>
                <a:buFont typeface="Arial" panose="020B0604020202020204" pitchFamily="34" charset="0"/>
                <a:buChar char="•"/>
                <a:defRPr/>
              </a:pPr>
              <a:r>
                <a:rPr lang="en-US" sz="1300" dirty="0">
                  <a:solidFill>
                    <a:schemeClr val="bg1"/>
                  </a:solidFill>
                </a:rPr>
                <a:t>Contact media and send articles to newspapers</a:t>
              </a:r>
              <a:r>
                <a:rPr lang="en-US" sz="1300" dirty="0">
                  <a:solidFill>
                    <a:schemeClr val="bg1"/>
                  </a:solidFill>
                </a:rPr>
                <a:t>. Be active and make issues visible in social media</a:t>
              </a:r>
              <a:r>
                <a:rPr lang="en-US" sz="1300" dirty="0" smtClean="0">
                  <a:solidFill>
                    <a:schemeClr val="bg1"/>
                  </a:solidFill>
                </a:rPr>
                <a:t>.</a:t>
              </a:r>
              <a:endParaRPr lang="en-US" sz="1300" dirty="0">
                <a:solidFill>
                  <a:schemeClr val="bg1"/>
                </a:solidFill>
              </a:endParaRPr>
            </a:p>
            <a:p>
              <a:pPr marL="285750" indent="-285750" eaLnBrk="1" fontAlgn="auto" hangingPunct="1">
                <a:spcBef>
                  <a:spcPts val="0"/>
                </a:spcBef>
                <a:spcAft>
                  <a:spcPts val="0"/>
                </a:spcAft>
                <a:buFont typeface="Arial" panose="020B0604020202020204" pitchFamily="34" charset="0"/>
                <a:buChar char="•"/>
                <a:defRPr/>
              </a:pPr>
              <a:r>
                <a:rPr lang="en-US" sz="1300" dirty="0">
                  <a:solidFill>
                    <a:schemeClr val="bg1"/>
                  </a:solidFill>
                </a:rPr>
                <a:t>Make use of ZI’s official status as an INGO in both the UN and the </a:t>
              </a:r>
              <a:r>
                <a:rPr lang="en-US" sz="1300" dirty="0" err="1">
                  <a:solidFill>
                    <a:schemeClr val="bg1"/>
                  </a:solidFill>
                </a:rPr>
                <a:t>CoE</a:t>
              </a:r>
              <a:r>
                <a:rPr lang="en-US" sz="1300" dirty="0">
                  <a:solidFill>
                    <a:schemeClr val="bg1"/>
                  </a:solidFill>
                </a:rPr>
                <a:t>.</a:t>
              </a:r>
            </a:p>
          </p:txBody>
        </p:sp>
      </p:grpSp>
      <p:grpSp>
        <p:nvGrpSpPr>
          <p:cNvPr id="41989" name="Group 40">
            <a:extLst>
              <a:ext uri="{FF2B5EF4-FFF2-40B4-BE49-F238E27FC236}">
                <a16:creationId xmlns:a16="http://schemas.microsoft.com/office/drawing/2014/main" xmlns="" id="{6E7B8EFD-AC64-46B2-A35D-CA2D25431837}"/>
              </a:ext>
            </a:extLst>
          </p:cNvPr>
          <p:cNvGrpSpPr>
            <a:grpSpLocks/>
          </p:cNvGrpSpPr>
          <p:nvPr/>
        </p:nvGrpSpPr>
        <p:grpSpPr bwMode="auto">
          <a:xfrm>
            <a:off x="52388" y="1812925"/>
            <a:ext cx="1981200" cy="1066800"/>
            <a:chOff x="50154" y="-830301"/>
            <a:chExt cx="2519643" cy="1697286"/>
          </a:xfrm>
        </p:grpSpPr>
        <p:sp>
          <p:nvSpPr>
            <p:cNvPr id="42" name="Rounded Rectangle 41">
              <a:extLst>
                <a:ext uri="{FF2B5EF4-FFF2-40B4-BE49-F238E27FC236}">
                  <a16:creationId xmlns:a16="http://schemas.microsoft.com/office/drawing/2014/main" xmlns="" id="{C1791918-CE20-4C8B-A272-7F5FAF20D3D7}"/>
                </a:ext>
              </a:extLst>
            </p:cNvPr>
            <p:cNvSpPr/>
            <p:nvPr/>
          </p:nvSpPr>
          <p:spPr>
            <a:xfrm>
              <a:off x="50154" y="-830301"/>
              <a:ext cx="2519643" cy="1644247"/>
            </a:xfrm>
            <a:prstGeom prst="roundRect">
              <a:avLst/>
            </a:prstGeom>
            <a:solidFill>
              <a:srgbClr val="F5BD47"/>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43" name="Rounded Rectangle 4">
              <a:extLst>
                <a:ext uri="{FF2B5EF4-FFF2-40B4-BE49-F238E27FC236}">
                  <a16:creationId xmlns:a16="http://schemas.microsoft.com/office/drawing/2014/main" xmlns="" id="{EED953D2-3AC0-450F-8EDF-6FAD65138D66}"/>
                </a:ext>
              </a:extLst>
            </p:cNvPr>
            <p:cNvSpPr/>
            <p:nvPr/>
          </p:nvSpPr>
          <p:spPr>
            <a:xfrm>
              <a:off x="138988" y="-812620"/>
              <a:ext cx="2398506" cy="1679605"/>
            </a:xfrm>
            <a:prstGeom prst="rect">
              <a:avLst/>
            </a:prstGeom>
          </p:spPr>
          <p:style>
            <a:lnRef idx="0">
              <a:scrgbClr r="0" g="0" b="0"/>
            </a:lnRef>
            <a:fillRef idx="0">
              <a:scrgbClr r="0" g="0" b="0"/>
            </a:fillRef>
            <a:effectRef idx="0">
              <a:scrgbClr r="0" g="0" b="0"/>
            </a:effectRef>
            <a:fontRef idx="minor">
              <a:schemeClr val="lt1"/>
            </a:fontRef>
          </p:style>
          <p:txBody>
            <a:bodyPr lIns="95250" tIns="47625" rIns="95250" bIns="47625" spcCol="1270" anchor="ctr"/>
            <a:lstStyle/>
            <a:p>
              <a:pPr algn="ctr" eaLnBrk="1" fontAlgn="auto" hangingPunct="1">
                <a:spcBef>
                  <a:spcPts val="0"/>
                </a:spcBef>
                <a:spcAft>
                  <a:spcPts val="0"/>
                </a:spcAft>
                <a:defRPr/>
              </a:pPr>
              <a:r>
                <a:rPr lang="en-GB" sz="2800" dirty="0">
                  <a:solidFill>
                    <a:srgbClr val="802528"/>
                  </a:solidFill>
                </a:rPr>
                <a:t>In Your Country</a:t>
              </a:r>
            </a:p>
          </p:txBody>
        </p:sp>
      </p:grpSp>
      <p:grpSp>
        <p:nvGrpSpPr>
          <p:cNvPr id="41990" name="Group 43">
            <a:extLst>
              <a:ext uri="{FF2B5EF4-FFF2-40B4-BE49-F238E27FC236}">
                <a16:creationId xmlns:a16="http://schemas.microsoft.com/office/drawing/2014/main" xmlns="" id="{CD73CFD5-68F0-4EFB-891F-DF220D2384F9}"/>
              </a:ext>
            </a:extLst>
          </p:cNvPr>
          <p:cNvGrpSpPr>
            <a:grpSpLocks/>
          </p:cNvGrpSpPr>
          <p:nvPr/>
        </p:nvGrpSpPr>
        <p:grpSpPr bwMode="auto">
          <a:xfrm>
            <a:off x="52388" y="3740150"/>
            <a:ext cx="1981200" cy="936625"/>
            <a:chOff x="98741" y="241330"/>
            <a:chExt cx="2519643" cy="1232323"/>
          </a:xfrm>
        </p:grpSpPr>
        <p:sp>
          <p:nvSpPr>
            <p:cNvPr id="45" name="Rounded Rectangle 44">
              <a:extLst>
                <a:ext uri="{FF2B5EF4-FFF2-40B4-BE49-F238E27FC236}">
                  <a16:creationId xmlns:a16="http://schemas.microsoft.com/office/drawing/2014/main" xmlns="" id="{3637BA0B-E70F-461C-BB06-E5CC939EC1C3}"/>
                </a:ext>
              </a:extLst>
            </p:cNvPr>
            <p:cNvSpPr/>
            <p:nvPr/>
          </p:nvSpPr>
          <p:spPr>
            <a:xfrm>
              <a:off x="98741" y="241330"/>
              <a:ext cx="2519643" cy="1232323"/>
            </a:xfrm>
            <a:prstGeom prst="roundRect">
              <a:avLst/>
            </a:prstGeom>
            <a:solidFill>
              <a:srgbClr val="F5BD47"/>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46" name="Rounded Rectangle 4">
              <a:extLst>
                <a:ext uri="{FF2B5EF4-FFF2-40B4-BE49-F238E27FC236}">
                  <a16:creationId xmlns:a16="http://schemas.microsoft.com/office/drawing/2014/main" xmlns="" id="{C11ADCF8-1338-4084-BDA2-6687997B39CF}"/>
                </a:ext>
              </a:extLst>
            </p:cNvPr>
            <p:cNvSpPr/>
            <p:nvPr/>
          </p:nvSpPr>
          <p:spPr>
            <a:xfrm>
              <a:off x="159309" y="301902"/>
              <a:ext cx="2398506" cy="1111179"/>
            </a:xfrm>
            <a:prstGeom prst="rect">
              <a:avLst/>
            </a:prstGeom>
          </p:spPr>
          <p:style>
            <a:lnRef idx="0">
              <a:scrgbClr r="0" g="0" b="0"/>
            </a:lnRef>
            <a:fillRef idx="0">
              <a:scrgbClr r="0" g="0" b="0"/>
            </a:fillRef>
            <a:effectRef idx="0">
              <a:scrgbClr r="0" g="0" b="0"/>
            </a:effectRef>
            <a:fontRef idx="minor">
              <a:schemeClr val="lt1"/>
            </a:fontRef>
          </p:style>
          <p:txBody>
            <a:bodyPr lIns="95250" tIns="47625" rIns="95250" bIns="47625" spcCol="1270" anchor="ctr"/>
            <a:lstStyle/>
            <a:p>
              <a:pPr algn="ctr" defTabSz="1111250" eaLnBrk="1" fontAlgn="auto" hangingPunct="1">
                <a:lnSpc>
                  <a:spcPct val="90000"/>
                </a:lnSpc>
                <a:spcAft>
                  <a:spcPct val="35000"/>
                </a:spcAft>
                <a:defRPr/>
              </a:pPr>
              <a:r>
                <a:rPr lang="en-GB" sz="2800" dirty="0">
                  <a:solidFill>
                    <a:srgbClr val="802528"/>
                  </a:solidFill>
                </a:rPr>
                <a:t>Within Zonta</a:t>
              </a:r>
            </a:p>
          </p:txBody>
        </p:sp>
      </p:gr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a:extLst>
              <a:ext uri="{FF2B5EF4-FFF2-40B4-BE49-F238E27FC236}">
                <a16:creationId xmlns:a16="http://schemas.microsoft.com/office/drawing/2014/main" xmlns="" id="{1A76B046-0DD1-41A7-92DD-46599BADCE11}"/>
              </a:ext>
            </a:extLst>
          </p:cNvPr>
          <p:cNvSpPr>
            <a:spLocks noGrp="1" noChangeArrowheads="1"/>
          </p:cNvSpPr>
          <p:nvPr>
            <p:ph type="title"/>
          </p:nvPr>
        </p:nvSpPr>
        <p:spPr>
          <a:xfrm>
            <a:off x="182563" y="285750"/>
            <a:ext cx="8778875" cy="857250"/>
          </a:xfrm>
        </p:spPr>
        <p:txBody>
          <a:bodyPr/>
          <a:lstStyle/>
          <a:p>
            <a:pPr eaLnBrk="1" hangingPunct="1"/>
            <a:r>
              <a:rPr lang="en-US" altLang="fi-FI"/>
              <a:t>Are there any other actors fighting </a:t>
            </a:r>
            <a:br>
              <a:rPr lang="en-US" altLang="fi-FI"/>
            </a:br>
            <a:r>
              <a:rPr lang="en-US" altLang="fi-FI"/>
              <a:t>trafficking in human beings?</a:t>
            </a:r>
          </a:p>
        </p:txBody>
      </p:sp>
      <p:sp>
        <p:nvSpPr>
          <p:cNvPr id="3" name="Text Placeholder 2">
            <a:extLst>
              <a:ext uri="{FF2B5EF4-FFF2-40B4-BE49-F238E27FC236}">
                <a16:creationId xmlns:a16="http://schemas.microsoft.com/office/drawing/2014/main" xmlns="" id="{9EC4D8C7-0D75-4B89-8EA2-E135D6800D3D}"/>
              </a:ext>
            </a:extLst>
          </p:cNvPr>
          <p:cNvSpPr>
            <a:spLocks noGrp="1"/>
          </p:cNvSpPr>
          <p:nvPr>
            <p:ph type="body" sz="quarter" idx="11"/>
          </p:nvPr>
        </p:nvSpPr>
        <p:spPr>
          <a:xfrm>
            <a:off x="182563" y="1377950"/>
            <a:ext cx="8778875" cy="3632200"/>
          </a:xfrm>
        </p:spPr>
        <p:txBody>
          <a:bodyPr rtlCol="0">
            <a:normAutofit fontScale="92500"/>
          </a:bodyPr>
          <a:lstStyle/>
          <a:p>
            <a:pPr marL="0" indent="0" defTabSz="457200" eaLnBrk="1" fontAlgn="auto" hangingPunct="1">
              <a:spcAft>
                <a:spcPts val="0"/>
              </a:spcAft>
              <a:buFont typeface="Arial" panose="020B0604020202020204" pitchFamily="34" charset="0"/>
              <a:buNone/>
              <a:defRPr/>
            </a:pPr>
            <a:r>
              <a:rPr lang="en-US" sz="2400" dirty="0">
                <a:solidFill>
                  <a:srgbClr val="000000"/>
                </a:solidFill>
              </a:rPr>
              <a:t>The “UN Convention against Transnational Organized Crime”</a:t>
            </a:r>
          </a:p>
          <a:p>
            <a:pPr defTabSz="457200" eaLnBrk="1" fontAlgn="auto" hangingPunct="1">
              <a:spcAft>
                <a:spcPts val="0"/>
              </a:spcAft>
              <a:buFont typeface="Arial"/>
              <a:buChar char="•"/>
              <a:defRPr/>
            </a:pPr>
            <a:r>
              <a:rPr lang="en-US" sz="2400" dirty="0">
                <a:solidFill>
                  <a:srgbClr val="000000"/>
                </a:solidFill>
              </a:rPr>
              <a:t>November 2000: The GA opened three supplementary Protocols to the Convention= The Palermo Protocols. </a:t>
            </a:r>
          </a:p>
          <a:p>
            <a:pPr defTabSz="457200" eaLnBrk="1" fontAlgn="auto" hangingPunct="1">
              <a:spcAft>
                <a:spcPts val="0"/>
              </a:spcAft>
              <a:buFont typeface="Arial"/>
              <a:buChar char="•"/>
              <a:defRPr/>
            </a:pPr>
            <a:r>
              <a:rPr lang="en-US" sz="2400" dirty="0">
                <a:solidFill>
                  <a:srgbClr val="000000"/>
                </a:solidFill>
              </a:rPr>
              <a:t>One of them </a:t>
            </a:r>
            <a:r>
              <a:rPr lang="en-US" sz="2400" i="1" dirty="0">
                <a:solidFill>
                  <a:srgbClr val="000000"/>
                </a:solidFill>
              </a:rPr>
              <a:t>“The Protocol to Prevent, Suppress and Punish Trafficking in Persons</a:t>
            </a:r>
            <a:r>
              <a:rPr lang="en-US" sz="2400" dirty="0">
                <a:solidFill>
                  <a:srgbClr val="000000"/>
                </a:solidFill>
              </a:rPr>
              <a:t>,” entered into force on 25 December 2003.</a:t>
            </a:r>
          </a:p>
          <a:p>
            <a:pPr defTabSz="457200" eaLnBrk="1" fontAlgn="auto" hangingPunct="1">
              <a:spcAft>
                <a:spcPts val="0"/>
              </a:spcAft>
              <a:buFont typeface="Arial"/>
              <a:buChar char="•"/>
              <a:defRPr/>
            </a:pPr>
            <a:r>
              <a:rPr lang="en-US" sz="2400" b="1" dirty="0">
                <a:solidFill>
                  <a:srgbClr val="000000"/>
                </a:solidFill>
              </a:rPr>
              <a:t>It provided the first internationally agreed definition of trafficking in persons.</a:t>
            </a:r>
          </a:p>
          <a:p>
            <a:pPr defTabSz="457200" eaLnBrk="1" fontAlgn="auto" hangingPunct="1">
              <a:spcAft>
                <a:spcPts val="0"/>
              </a:spcAft>
              <a:buFont typeface="Arial"/>
              <a:buChar char="•"/>
              <a:defRPr/>
            </a:pPr>
            <a:r>
              <a:rPr lang="en-US" sz="2400" dirty="0">
                <a:solidFill>
                  <a:srgbClr val="000000"/>
                </a:solidFill>
              </a:rPr>
              <a:t>As of </a:t>
            </a:r>
            <a:r>
              <a:rPr lang="en-US" sz="2400" dirty="0" smtClean="0">
                <a:solidFill>
                  <a:srgbClr val="000000"/>
                </a:solidFill>
              </a:rPr>
              <a:t>today</a:t>
            </a:r>
            <a:r>
              <a:rPr lang="en-US" sz="2400" dirty="0" smtClean="0">
                <a:solidFill>
                  <a:srgbClr val="000000"/>
                </a:solidFill>
              </a:rPr>
              <a:t>, </a:t>
            </a:r>
            <a:r>
              <a:rPr lang="en-US" sz="2400" dirty="0">
                <a:solidFill>
                  <a:srgbClr val="000000"/>
                </a:solidFill>
              </a:rPr>
              <a:t>the </a:t>
            </a:r>
            <a:r>
              <a:rPr lang="en-US" sz="2400" dirty="0" smtClean="0">
                <a:solidFill>
                  <a:srgbClr val="000000"/>
                </a:solidFill>
              </a:rPr>
              <a:t>Protocol of the Palermo Convention has 180 parties</a:t>
            </a:r>
            <a:r>
              <a:rPr lang="en-US" sz="2400" dirty="0">
                <a:solidFill>
                  <a:srgbClr val="000000"/>
                </a:solidFill>
              </a:rPr>
              <a:t>.</a:t>
            </a:r>
            <a:r>
              <a:rPr lang="en-US" sz="2400" dirty="0" smtClean="0">
                <a:solidFill>
                  <a:srgbClr val="000000"/>
                </a:solidFill>
              </a:rPr>
              <a:t> </a:t>
            </a:r>
            <a:endParaRPr lang="en-US" sz="2400" dirty="0">
              <a:solidFill>
                <a:srgbClr val="000000"/>
              </a:solidFill>
            </a:endParaRPr>
          </a:p>
          <a:p>
            <a:pPr marL="0" indent="0" eaLnBrk="1" fontAlgn="auto" hangingPunct="1">
              <a:spcAft>
                <a:spcPts val="0"/>
              </a:spcAft>
              <a:buFont typeface="Arial" panose="020B0604020202020204" pitchFamily="34" charset="0"/>
              <a:buNone/>
              <a:defRPr/>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a:extLst>
              <a:ext uri="{FF2B5EF4-FFF2-40B4-BE49-F238E27FC236}">
                <a16:creationId xmlns:a16="http://schemas.microsoft.com/office/drawing/2014/main" xmlns="" id="{3E99F2D3-2A6D-49EA-A110-5C9CFFA33FD5}"/>
              </a:ext>
            </a:extLst>
          </p:cNvPr>
          <p:cNvSpPr>
            <a:spLocks noGrp="1" noChangeArrowheads="1"/>
          </p:cNvSpPr>
          <p:nvPr>
            <p:ph type="title"/>
          </p:nvPr>
        </p:nvSpPr>
        <p:spPr>
          <a:xfrm>
            <a:off x="182563" y="285750"/>
            <a:ext cx="8778875" cy="857250"/>
          </a:xfrm>
        </p:spPr>
        <p:txBody>
          <a:bodyPr/>
          <a:lstStyle/>
          <a:p>
            <a:pPr eaLnBrk="1" hangingPunct="1"/>
            <a:r>
              <a:rPr lang="en-US" altLang="fi-FI"/>
              <a:t>The UN Protocol to Prevent, Suppress and Punish Trafficking in Persons</a:t>
            </a:r>
          </a:p>
        </p:txBody>
      </p:sp>
      <p:sp>
        <p:nvSpPr>
          <p:cNvPr id="3" name="Text Placeholder 2">
            <a:extLst>
              <a:ext uri="{FF2B5EF4-FFF2-40B4-BE49-F238E27FC236}">
                <a16:creationId xmlns:a16="http://schemas.microsoft.com/office/drawing/2014/main" xmlns="" id="{BD5B20C7-33AB-4B27-BAC6-FF71A6A97263}"/>
              </a:ext>
            </a:extLst>
          </p:cNvPr>
          <p:cNvSpPr>
            <a:spLocks noGrp="1"/>
          </p:cNvSpPr>
          <p:nvPr>
            <p:ph type="body" sz="quarter" idx="11"/>
          </p:nvPr>
        </p:nvSpPr>
        <p:spPr>
          <a:xfrm>
            <a:off x="182563" y="1377950"/>
            <a:ext cx="8778875" cy="3632200"/>
          </a:xfrm>
        </p:spPr>
        <p:txBody>
          <a:bodyPr rtlCol="0">
            <a:normAutofit fontScale="92500" lnSpcReduction="10000"/>
          </a:bodyPr>
          <a:lstStyle/>
          <a:p>
            <a:pPr defTabSz="457200" eaLnBrk="1" fontAlgn="auto" hangingPunct="1">
              <a:lnSpc>
                <a:spcPct val="120000"/>
              </a:lnSpc>
              <a:spcAft>
                <a:spcPts val="0"/>
              </a:spcAft>
              <a:buFont typeface="Arial"/>
              <a:buChar char="•"/>
              <a:defRPr/>
            </a:pPr>
            <a:r>
              <a:rPr lang="de-DE" sz="2600" b="1" dirty="0">
                <a:solidFill>
                  <a:srgbClr val="000000"/>
                </a:solidFill>
              </a:rPr>
              <a:t>Purpose</a:t>
            </a:r>
            <a:r>
              <a:rPr lang="de-DE" sz="2600" dirty="0">
                <a:solidFill>
                  <a:srgbClr val="000000"/>
                </a:solidFill>
              </a:rPr>
              <a:t>: To combat and prevent trafficking in persons, to assist victims and to promote international cooperation.</a:t>
            </a:r>
          </a:p>
          <a:p>
            <a:pPr defTabSz="457200" eaLnBrk="1" fontAlgn="auto" hangingPunct="1">
              <a:lnSpc>
                <a:spcPct val="120000"/>
              </a:lnSpc>
              <a:spcAft>
                <a:spcPts val="0"/>
              </a:spcAft>
              <a:buFont typeface="Arial"/>
              <a:buChar char="•"/>
              <a:defRPr/>
            </a:pPr>
            <a:r>
              <a:rPr lang="de-DE" sz="2600" b="1" dirty="0">
                <a:solidFill>
                  <a:srgbClr val="000000"/>
                </a:solidFill>
              </a:rPr>
              <a:t>Role of NGOs</a:t>
            </a:r>
            <a:r>
              <a:rPr lang="de-DE" sz="2600" dirty="0">
                <a:solidFill>
                  <a:srgbClr val="000000"/>
                </a:solidFill>
              </a:rPr>
              <a:t>: Is not explicitly mentioned as such, but their role as information source and collector is deemed increasingly important.  </a:t>
            </a:r>
          </a:p>
          <a:p>
            <a:pPr defTabSz="457200" eaLnBrk="1" fontAlgn="auto" hangingPunct="1">
              <a:lnSpc>
                <a:spcPct val="120000"/>
              </a:lnSpc>
              <a:spcAft>
                <a:spcPts val="0"/>
              </a:spcAft>
              <a:buFont typeface="Arial"/>
              <a:buChar char="•"/>
              <a:defRPr/>
            </a:pPr>
            <a:r>
              <a:rPr lang="de-DE" sz="2600" b="1" dirty="0">
                <a:solidFill>
                  <a:srgbClr val="000000"/>
                </a:solidFill>
              </a:rPr>
              <a:t>Monitoring Mechanism</a:t>
            </a:r>
            <a:r>
              <a:rPr lang="de-DE" sz="2600" dirty="0">
                <a:solidFill>
                  <a:srgbClr val="000000"/>
                </a:solidFill>
              </a:rPr>
              <a:t>: Does not include any special monitoring mechanism and provisions; this is rather the duty of each state party.</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a:extLst>
              <a:ext uri="{FF2B5EF4-FFF2-40B4-BE49-F238E27FC236}">
                <a16:creationId xmlns:a16="http://schemas.microsoft.com/office/drawing/2014/main" xmlns="" id="{E7E8730F-A2F7-456A-9A8F-91FFA6B97551}"/>
              </a:ext>
            </a:extLst>
          </p:cNvPr>
          <p:cNvSpPr>
            <a:spLocks noGrp="1" noChangeArrowheads="1"/>
          </p:cNvSpPr>
          <p:nvPr>
            <p:ph type="title"/>
          </p:nvPr>
        </p:nvSpPr>
        <p:spPr>
          <a:xfrm>
            <a:off x="1238250" y="209550"/>
            <a:ext cx="6300788" cy="857250"/>
          </a:xfrm>
        </p:spPr>
        <p:txBody>
          <a:bodyPr/>
          <a:lstStyle/>
          <a:p>
            <a:pPr eaLnBrk="1" hangingPunct="1"/>
            <a:r>
              <a:rPr lang="en-US" altLang="fi-FI"/>
              <a:t>The Anti-Trafficking Convention</a:t>
            </a:r>
          </a:p>
        </p:txBody>
      </p:sp>
      <p:sp>
        <p:nvSpPr>
          <p:cNvPr id="48131" name="Text Placeholder 2">
            <a:extLst>
              <a:ext uri="{FF2B5EF4-FFF2-40B4-BE49-F238E27FC236}">
                <a16:creationId xmlns:a16="http://schemas.microsoft.com/office/drawing/2014/main" xmlns="" id="{93BBA182-1BE5-466D-AFE3-8C7AAFC7E6EF}"/>
              </a:ext>
            </a:extLst>
          </p:cNvPr>
          <p:cNvSpPr>
            <a:spLocks noGrp="1" noChangeArrowheads="1"/>
          </p:cNvSpPr>
          <p:nvPr>
            <p:ph type="body" sz="quarter" idx="10"/>
          </p:nvPr>
        </p:nvSpPr>
        <p:spPr>
          <a:xfrm>
            <a:off x="1238250" y="1355725"/>
            <a:ext cx="6300788" cy="3654425"/>
          </a:xfrm>
        </p:spPr>
        <p:txBody>
          <a:bodyPr/>
          <a:lstStyle/>
          <a:p>
            <a:pPr marL="0" indent="0" eaLnBrk="1" hangingPunct="1">
              <a:buFont typeface="Arial" panose="020B0604020202020204" pitchFamily="34" charset="0"/>
              <a:buNone/>
            </a:pPr>
            <a:r>
              <a:rPr lang="en-US" altLang="fi-FI" i="1" dirty="0"/>
              <a:t>“There cannot be effective prevention of human trafficking without education,    empowerment and anti-discrimination measures.”</a:t>
            </a:r>
          </a:p>
          <a:p>
            <a:pPr marL="0" indent="0" eaLnBrk="1" hangingPunct="1">
              <a:lnSpc>
                <a:spcPct val="124000"/>
              </a:lnSpc>
              <a:spcBef>
                <a:spcPct val="0"/>
              </a:spcBef>
              <a:buFont typeface="Arial" panose="020B0604020202020204" pitchFamily="34" charset="0"/>
              <a:buNone/>
            </a:pPr>
            <a:r>
              <a:rPr lang="en-US" altLang="fi-FI" sz="1400" dirty="0"/>
              <a:t>			</a:t>
            </a:r>
            <a:r>
              <a:rPr lang="en-US" altLang="fi-FI" sz="1600" dirty="0"/>
              <a:t>						Nicolas Le Coz, President of GRETA </a:t>
            </a:r>
          </a:p>
          <a:p>
            <a:pPr marL="0" indent="0" eaLnBrk="1" hangingPunct="1">
              <a:lnSpc>
                <a:spcPct val="124000"/>
              </a:lnSpc>
              <a:spcBef>
                <a:spcPct val="0"/>
              </a:spcBef>
              <a:buFont typeface="Arial" panose="020B0604020202020204" pitchFamily="34" charset="0"/>
              <a:buNone/>
            </a:pPr>
            <a:r>
              <a:rPr lang="en-US" altLang="fi-FI" sz="1600" dirty="0"/>
              <a:t>			18 October 2012 </a:t>
            </a:r>
          </a:p>
          <a:p>
            <a:pPr marL="0" indent="0" eaLnBrk="1" hangingPunct="1">
              <a:lnSpc>
                <a:spcPct val="124000"/>
              </a:lnSpc>
              <a:spcBef>
                <a:spcPct val="0"/>
              </a:spcBef>
              <a:buFont typeface="Arial" panose="020B0604020202020204" pitchFamily="34" charset="0"/>
              <a:buNone/>
            </a:pPr>
            <a:r>
              <a:rPr lang="en-US" altLang="fi-FI" sz="1600" dirty="0"/>
              <a:t>			6th EU Anti-Trafficking Day</a:t>
            </a:r>
          </a:p>
          <a:p>
            <a:pPr marL="0" indent="0" eaLnBrk="1" hangingPunct="1">
              <a:buFont typeface="Arial" panose="020B0604020202020204" pitchFamily="34" charset="0"/>
              <a:buNone/>
            </a:pPr>
            <a:endParaRPr lang="en-US" altLang="fi-FI"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a:extLst>
              <a:ext uri="{FF2B5EF4-FFF2-40B4-BE49-F238E27FC236}">
                <a16:creationId xmlns:a16="http://schemas.microsoft.com/office/drawing/2014/main" xmlns="" id="{5E3A11AE-F408-4809-B02C-9AB9E6D37DE0}"/>
              </a:ext>
            </a:extLst>
          </p:cNvPr>
          <p:cNvSpPr>
            <a:spLocks noGrp="1" noChangeArrowheads="1"/>
          </p:cNvSpPr>
          <p:nvPr>
            <p:ph type="title"/>
          </p:nvPr>
        </p:nvSpPr>
        <p:spPr>
          <a:xfrm>
            <a:off x="182563" y="285750"/>
            <a:ext cx="8778875" cy="857250"/>
          </a:xfrm>
        </p:spPr>
        <p:txBody>
          <a:bodyPr/>
          <a:lstStyle/>
          <a:p>
            <a:pPr eaLnBrk="1" hangingPunct="1"/>
            <a:r>
              <a:rPr lang="en-US" altLang="fi-FI"/>
              <a:t>Sources and References</a:t>
            </a:r>
          </a:p>
        </p:txBody>
      </p:sp>
      <p:sp>
        <p:nvSpPr>
          <p:cNvPr id="3" name="Text Placeholder 2">
            <a:extLst>
              <a:ext uri="{FF2B5EF4-FFF2-40B4-BE49-F238E27FC236}">
                <a16:creationId xmlns:a16="http://schemas.microsoft.com/office/drawing/2014/main" xmlns="" id="{99930EB2-5828-4E15-BFA5-D26EE691F5D4}"/>
              </a:ext>
            </a:extLst>
          </p:cNvPr>
          <p:cNvSpPr>
            <a:spLocks noGrp="1"/>
          </p:cNvSpPr>
          <p:nvPr>
            <p:ph type="body" sz="quarter" idx="11"/>
          </p:nvPr>
        </p:nvSpPr>
        <p:spPr>
          <a:xfrm>
            <a:off x="182563" y="1377950"/>
            <a:ext cx="8778875" cy="3022600"/>
          </a:xfrm>
        </p:spPr>
        <p:txBody>
          <a:bodyPr rtlCol="0">
            <a:normAutofit fontScale="92500" lnSpcReduction="20000"/>
          </a:bodyPr>
          <a:lstStyle/>
          <a:p>
            <a:pPr marL="0" indent="0" eaLnBrk="1" fontAlgn="auto" hangingPunct="1">
              <a:spcAft>
                <a:spcPts val="0"/>
              </a:spcAft>
              <a:buFont typeface="Arial" panose="020B0604020202020204" pitchFamily="34" charset="0"/>
              <a:buNone/>
              <a:defRPr/>
            </a:pPr>
            <a:r>
              <a:rPr lang="en-GB" dirty="0"/>
              <a:t>For more info on the </a:t>
            </a:r>
            <a:r>
              <a:rPr lang="en-GB" dirty="0" err="1"/>
              <a:t>CoE</a:t>
            </a:r>
            <a:r>
              <a:rPr lang="en-GB" dirty="0"/>
              <a:t> Anti-Trafficking Convention: </a:t>
            </a:r>
            <a:r>
              <a:rPr lang="en-GB" dirty="0">
                <a:hlinkClick r:id="rId3"/>
              </a:rPr>
              <a:t>http://www.coe.int/en/web/anti-human-trafficking/home</a:t>
            </a:r>
            <a:endParaRPr lang="en-GB" dirty="0"/>
          </a:p>
          <a:p>
            <a:pPr marL="0" indent="0" eaLnBrk="1" fontAlgn="auto" hangingPunct="1">
              <a:spcAft>
                <a:spcPts val="0"/>
              </a:spcAft>
              <a:buFont typeface="Arial" panose="020B0604020202020204" pitchFamily="34" charset="0"/>
              <a:buNone/>
              <a:defRPr/>
            </a:pPr>
            <a:endParaRPr lang="en-GB" dirty="0"/>
          </a:p>
          <a:p>
            <a:pPr marL="0" indent="0" eaLnBrk="1" fontAlgn="auto" hangingPunct="1">
              <a:spcAft>
                <a:spcPts val="0"/>
              </a:spcAft>
              <a:buFont typeface="Arial" panose="020B0604020202020204" pitchFamily="34" charset="0"/>
              <a:buNone/>
              <a:defRPr/>
            </a:pPr>
            <a:r>
              <a:rPr lang="fr-LU" dirty="0"/>
              <a:t>For more info on the UN Protocol:</a:t>
            </a:r>
          </a:p>
          <a:p>
            <a:pPr marL="0" indent="0" eaLnBrk="1" fontAlgn="auto" hangingPunct="1">
              <a:spcAft>
                <a:spcPts val="0"/>
              </a:spcAft>
              <a:buFont typeface="Arial" panose="020B0604020202020204" pitchFamily="34" charset="0"/>
              <a:buNone/>
              <a:defRPr/>
            </a:pPr>
            <a:r>
              <a:rPr lang="de-DE" u="sng" dirty="0">
                <a:hlinkClick r:id="rId4"/>
              </a:rPr>
              <a:t>https://www.unodc.org/unodc/data-and-analysis/glotip.html</a:t>
            </a:r>
            <a:endParaRPr lang="de-DE" u="sng" dirty="0"/>
          </a:p>
          <a:p>
            <a:pPr marL="0" indent="0" eaLnBrk="1" fontAlgn="auto" hangingPunct="1">
              <a:spcAft>
                <a:spcPts val="0"/>
              </a:spcAft>
              <a:buFont typeface="Arial" panose="020B0604020202020204" pitchFamily="34" charset="0"/>
              <a:buNone/>
              <a:defRPr/>
            </a:pPr>
            <a:r>
              <a:rPr lang="de-DE" u="sng" dirty="0">
                <a:hlinkClick r:id="rId5"/>
              </a:rPr>
              <a:t>http://www.unodc.org/unodc/en/human-trafficking/index.html?ref=menuside</a:t>
            </a:r>
            <a:r>
              <a:rPr lang="de-DE" dirty="0"/>
              <a:t/>
            </a:r>
            <a:br>
              <a:rPr lang="de-DE" dirty="0"/>
            </a:br>
            <a:endParaRPr lang="de-DE" u="sng" dirty="0"/>
          </a:p>
          <a:p>
            <a:pPr marL="0" indent="0" eaLnBrk="1" fontAlgn="auto" hangingPunct="1">
              <a:spcAft>
                <a:spcPts val="0"/>
              </a:spcAft>
              <a:buFont typeface="Arial" panose="020B0604020202020204" pitchFamily="34" charset="0"/>
              <a:buNone/>
              <a:defRPr/>
            </a:pPr>
            <a:endParaRPr lang="en-GB" dirty="0"/>
          </a:p>
          <a:p>
            <a:pPr marL="0" indent="0" eaLnBrk="1" fontAlgn="auto" hangingPunct="1">
              <a:spcAft>
                <a:spcPts val="0"/>
              </a:spcAft>
              <a:buFont typeface="Arial" panose="020B0604020202020204" pitchFamily="34" charset="0"/>
              <a:buNone/>
              <a:defRPr/>
            </a:pPr>
            <a:endParaRPr lang="en-US" sz="1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a:extLst>
              <a:ext uri="{FF2B5EF4-FFF2-40B4-BE49-F238E27FC236}">
                <a16:creationId xmlns:a16="http://schemas.microsoft.com/office/drawing/2014/main" xmlns="" id="{2007F211-853D-492F-B4DF-781C4855C94E}"/>
              </a:ext>
            </a:extLst>
          </p:cNvPr>
          <p:cNvSpPr>
            <a:spLocks noGrp="1" noChangeArrowheads="1"/>
          </p:cNvSpPr>
          <p:nvPr>
            <p:ph type="title"/>
          </p:nvPr>
        </p:nvSpPr>
        <p:spPr>
          <a:xfrm>
            <a:off x="182563" y="285750"/>
            <a:ext cx="8778875" cy="857250"/>
          </a:xfrm>
        </p:spPr>
        <p:txBody>
          <a:bodyPr/>
          <a:lstStyle/>
          <a:p>
            <a:pPr eaLnBrk="1" hangingPunct="1"/>
            <a:r>
              <a:rPr lang="en-US" altLang="fi-FI"/>
              <a:t>Further information and questions</a:t>
            </a:r>
          </a:p>
        </p:txBody>
      </p:sp>
      <p:sp>
        <p:nvSpPr>
          <p:cNvPr id="3" name="Text Placeholder 2">
            <a:extLst>
              <a:ext uri="{FF2B5EF4-FFF2-40B4-BE49-F238E27FC236}">
                <a16:creationId xmlns:a16="http://schemas.microsoft.com/office/drawing/2014/main" xmlns="" id="{F50F3EBA-6FAC-4AD5-AB1C-63E00B0C2B46}"/>
              </a:ext>
            </a:extLst>
          </p:cNvPr>
          <p:cNvSpPr>
            <a:spLocks noGrp="1"/>
          </p:cNvSpPr>
          <p:nvPr>
            <p:ph type="body" sz="quarter" idx="11"/>
          </p:nvPr>
        </p:nvSpPr>
        <p:spPr>
          <a:xfrm>
            <a:off x="182563" y="1377950"/>
            <a:ext cx="8778875" cy="3632200"/>
          </a:xfrm>
        </p:spPr>
        <p:txBody>
          <a:bodyPr rtlCol="0">
            <a:normAutofit fontScale="47500" lnSpcReduction="20000"/>
          </a:bodyPr>
          <a:lstStyle/>
          <a:p>
            <a:pPr marL="0" indent="0" eaLnBrk="1" fontAlgn="auto" hangingPunct="1">
              <a:spcAft>
                <a:spcPts val="0"/>
              </a:spcAft>
              <a:buFont typeface="Arial" panose="020B0604020202020204" pitchFamily="34" charset="0"/>
              <a:buNone/>
              <a:defRPr/>
            </a:pPr>
            <a:r>
              <a:rPr lang="fr-FR" sz="2900" b="1" dirty="0"/>
              <a:t>Zonta International Council of Europe </a:t>
            </a:r>
            <a:r>
              <a:rPr lang="fr-FR" sz="2900" b="1" dirty="0" err="1"/>
              <a:t>Committee</a:t>
            </a:r>
            <a:r>
              <a:rPr lang="fr-FR" sz="2900" b="1" dirty="0"/>
              <a:t>:</a:t>
            </a:r>
          </a:p>
          <a:p>
            <a:pPr marL="0" indent="0" eaLnBrk="1" fontAlgn="auto" hangingPunct="1">
              <a:spcAft>
                <a:spcPts val="0"/>
              </a:spcAft>
              <a:buFont typeface="Arial" panose="020B0604020202020204" pitchFamily="34" charset="0"/>
              <a:buNone/>
              <a:defRPr/>
            </a:pPr>
            <a:endParaRPr lang="fr-FR" sz="1900" dirty="0"/>
          </a:p>
          <a:p>
            <a:pPr marL="0" indent="0" eaLnBrk="1" fontAlgn="auto" hangingPunct="1">
              <a:spcAft>
                <a:spcPts val="0"/>
              </a:spcAft>
              <a:buFont typeface="Arial" panose="020B0604020202020204" pitchFamily="34" charset="0"/>
              <a:buNone/>
              <a:defRPr/>
            </a:pPr>
            <a:r>
              <a:rPr lang="fr-FR" sz="2900" dirty="0"/>
              <a:t>Anita Schnetzer-Spranger, </a:t>
            </a:r>
            <a:r>
              <a:rPr lang="fr-FR" sz="2900" dirty="0" smtClean="0"/>
              <a:t>Chair, </a:t>
            </a:r>
            <a:r>
              <a:rPr lang="fr-FR" sz="2900" dirty="0"/>
              <a:t>D 28 </a:t>
            </a:r>
            <a:endParaRPr lang="fr-LU" sz="2900" dirty="0"/>
          </a:p>
          <a:p>
            <a:pPr marL="0" indent="0" eaLnBrk="1" fontAlgn="auto" hangingPunct="1">
              <a:spcAft>
                <a:spcPts val="0"/>
              </a:spcAft>
              <a:buFont typeface="Arial" panose="020B0604020202020204" pitchFamily="34" charset="0"/>
              <a:buNone/>
              <a:defRPr/>
            </a:pPr>
            <a:r>
              <a:rPr lang="en-GB" sz="2900" dirty="0"/>
              <a:t>Zonta Club of Mainz, Germany</a:t>
            </a:r>
            <a:endParaRPr lang="fr-LU" sz="2900" dirty="0"/>
          </a:p>
          <a:p>
            <a:pPr marL="0" indent="0" eaLnBrk="1" fontAlgn="auto" hangingPunct="1">
              <a:spcAft>
                <a:spcPts val="0"/>
              </a:spcAft>
              <a:buFont typeface="Arial" panose="020B0604020202020204" pitchFamily="34" charset="0"/>
              <a:buNone/>
              <a:defRPr/>
            </a:pPr>
            <a:r>
              <a:rPr lang="en-GB" sz="2900" u="sng" dirty="0">
                <a:hlinkClick r:id="rId3"/>
              </a:rPr>
              <a:t>schnetzer-spranger@gmx.de</a:t>
            </a:r>
            <a:endParaRPr lang="en-GB" sz="2900" u="sng" dirty="0"/>
          </a:p>
          <a:p>
            <a:pPr marL="0" indent="0" eaLnBrk="1" fontAlgn="auto" hangingPunct="1">
              <a:spcAft>
                <a:spcPts val="0"/>
              </a:spcAft>
              <a:buFont typeface="Arial" panose="020B0604020202020204" pitchFamily="34" charset="0"/>
              <a:buNone/>
              <a:defRPr/>
            </a:pPr>
            <a:r>
              <a:rPr lang="en-US" sz="2900" dirty="0"/>
              <a:t> </a:t>
            </a:r>
            <a:endParaRPr lang="fr-LU" sz="2900" dirty="0"/>
          </a:p>
          <a:p>
            <a:pPr marL="0" indent="0" eaLnBrk="1" fontAlgn="auto" hangingPunct="1">
              <a:spcAft>
                <a:spcPts val="0"/>
              </a:spcAft>
              <a:buFont typeface="Arial" panose="020B0604020202020204" pitchFamily="34" charset="0"/>
              <a:buNone/>
              <a:defRPr/>
            </a:pPr>
            <a:r>
              <a:rPr lang="en-US" sz="2900" dirty="0"/>
              <a:t>Irma Ertman, Vice </a:t>
            </a:r>
            <a:r>
              <a:rPr lang="en-US" sz="2900" dirty="0" smtClean="0"/>
              <a:t>Chair, </a:t>
            </a:r>
            <a:r>
              <a:rPr lang="en-US" sz="2900" dirty="0"/>
              <a:t>D 20	</a:t>
            </a:r>
            <a:endParaRPr lang="fr-LU" sz="2900" dirty="0"/>
          </a:p>
          <a:p>
            <a:pPr marL="0" indent="0" eaLnBrk="1" fontAlgn="auto" hangingPunct="1">
              <a:spcAft>
                <a:spcPts val="0"/>
              </a:spcAft>
              <a:buFont typeface="Arial" panose="020B0604020202020204" pitchFamily="34" charset="0"/>
              <a:buNone/>
              <a:defRPr/>
            </a:pPr>
            <a:r>
              <a:rPr lang="en-US" sz="2900" dirty="0" smtClean="0"/>
              <a:t>Supporting Member</a:t>
            </a:r>
            <a:r>
              <a:rPr lang="en-US" sz="2900" dirty="0" smtClean="0"/>
              <a:t>, </a:t>
            </a:r>
            <a:r>
              <a:rPr lang="en-US" sz="2900" dirty="0"/>
              <a:t>Finland</a:t>
            </a:r>
            <a:endParaRPr lang="fr-LU" sz="2900" dirty="0"/>
          </a:p>
          <a:p>
            <a:pPr marL="0" indent="0" eaLnBrk="1" fontAlgn="auto" hangingPunct="1">
              <a:spcAft>
                <a:spcPts val="0"/>
              </a:spcAft>
              <a:buFont typeface="Arial" panose="020B0604020202020204" pitchFamily="34" charset="0"/>
              <a:buNone/>
              <a:defRPr/>
            </a:pPr>
            <a:r>
              <a:rPr lang="en-US" sz="2900" u="sng" dirty="0">
                <a:hlinkClick r:id="rId4"/>
              </a:rPr>
              <a:t>ertman.irma@gmail.com</a:t>
            </a:r>
            <a:endParaRPr lang="fr-LU" sz="2900" dirty="0"/>
          </a:p>
          <a:p>
            <a:pPr marL="0" indent="0" eaLnBrk="1" fontAlgn="auto" hangingPunct="1">
              <a:spcAft>
                <a:spcPts val="0"/>
              </a:spcAft>
              <a:buFont typeface="Arial" panose="020B0604020202020204" pitchFamily="34" charset="0"/>
              <a:buNone/>
              <a:defRPr/>
            </a:pPr>
            <a:r>
              <a:rPr lang="en-US" sz="2900" dirty="0"/>
              <a:t> </a:t>
            </a:r>
            <a:endParaRPr lang="fr-LU" sz="2900" dirty="0"/>
          </a:p>
          <a:p>
            <a:pPr marL="0" indent="0" eaLnBrk="1" fontAlgn="auto" hangingPunct="1">
              <a:spcAft>
                <a:spcPts val="0"/>
              </a:spcAft>
              <a:buFont typeface="Arial" panose="020B0604020202020204" pitchFamily="34" charset="0"/>
              <a:buNone/>
              <a:defRPr/>
            </a:pPr>
            <a:r>
              <a:rPr lang="en-US" sz="2900" dirty="0"/>
              <a:t>Tuija </a:t>
            </a:r>
            <a:r>
              <a:rPr lang="en-US" sz="2900" dirty="0" err="1"/>
              <a:t>Heikkilä</a:t>
            </a:r>
            <a:r>
              <a:rPr lang="en-US" sz="2900" dirty="0"/>
              <a:t>, Member, D 20	</a:t>
            </a:r>
            <a:endParaRPr lang="fr-LU" sz="2900" dirty="0"/>
          </a:p>
          <a:p>
            <a:pPr marL="0" indent="0" eaLnBrk="1" fontAlgn="auto" hangingPunct="1">
              <a:spcAft>
                <a:spcPts val="0"/>
              </a:spcAft>
              <a:buFont typeface="Arial" panose="020B0604020202020204" pitchFamily="34" charset="0"/>
              <a:buNone/>
              <a:defRPr/>
            </a:pPr>
            <a:r>
              <a:rPr lang="en-US" sz="2900" dirty="0"/>
              <a:t>Zonta Club of Tampere I, Finland </a:t>
            </a:r>
            <a:endParaRPr lang="fr-LU" sz="2900" dirty="0"/>
          </a:p>
          <a:p>
            <a:pPr marL="0" indent="0" eaLnBrk="1" fontAlgn="auto" hangingPunct="1">
              <a:spcAft>
                <a:spcPts val="0"/>
              </a:spcAft>
              <a:buFont typeface="Arial" panose="020B0604020202020204" pitchFamily="34" charset="0"/>
              <a:buNone/>
              <a:defRPr/>
            </a:pPr>
            <a:r>
              <a:rPr lang="fr-LU" sz="2900" dirty="0">
                <a:hlinkClick r:id="rId5"/>
              </a:rPr>
              <a:t>tuija.heikkila@kolumbus.fi</a:t>
            </a:r>
            <a:endParaRPr lang="fr-LU" sz="2900" dirty="0"/>
          </a:p>
          <a:p>
            <a:pPr marL="0" indent="0" eaLnBrk="1" fontAlgn="auto" hangingPunct="1">
              <a:spcAft>
                <a:spcPts val="0"/>
              </a:spcAft>
              <a:buFont typeface="Arial" panose="020B0604020202020204" pitchFamily="34" charset="0"/>
              <a:buNone/>
              <a:defRPr/>
            </a:pPr>
            <a:endParaRPr lang="fr-LU" sz="2900" dirty="0"/>
          </a:p>
          <a:p>
            <a:pPr marL="0" indent="0" eaLnBrk="1" fontAlgn="auto" hangingPunct="1">
              <a:spcAft>
                <a:spcPts val="0"/>
              </a:spcAft>
              <a:buFont typeface="Arial" panose="020B0604020202020204" pitchFamily="34" charset="0"/>
              <a:buNone/>
              <a:defRPr/>
            </a:pPr>
            <a:r>
              <a:rPr lang="en-US" sz="2900" dirty="0"/>
              <a:t>Karin Nordmeyer, Legal Advisor</a:t>
            </a:r>
            <a:r>
              <a:rPr lang="fr-LU" sz="2900" dirty="0"/>
              <a:t>, </a:t>
            </a:r>
            <a:r>
              <a:rPr lang="en-US" sz="2900" dirty="0"/>
              <a:t>D 30, </a:t>
            </a:r>
          </a:p>
          <a:p>
            <a:pPr marL="0" indent="0" eaLnBrk="1" fontAlgn="auto" hangingPunct="1">
              <a:spcAft>
                <a:spcPts val="0"/>
              </a:spcAft>
              <a:buFont typeface="Arial" panose="020B0604020202020204" pitchFamily="34" charset="0"/>
              <a:buNone/>
              <a:defRPr/>
            </a:pPr>
            <a:r>
              <a:rPr lang="en-US" sz="2900" dirty="0"/>
              <a:t>Zonta Club of Freiburg-</a:t>
            </a:r>
            <a:r>
              <a:rPr lang="en-US" sz="2900" dirty="0" err="1"/>
              <a:t>Schauinsland</a:t>
            </a:r>
            <a:r>
              <a:rPr lang="en-US" sz="2900" dirty="0"/>
              <a:t>, Germany</a:t>
            </a:r>
            <a:endParaRPr lang="fr-LU" sz="2900" dirty="0"/>
          </a:p>
          <a:p>
            <a:pPr marL="0" indent="0" eaLnBrk="1" fontAlgn="auto" hangingPunct="1">
              <a:spcAft>
                <a:spcPts val="0"/>
              </a:spcAft>
              <a:buFont typeface="Arial" panose="020B0604020202020204" pitchFamily="34" charset="0"/>
              <a:buNone/>
              <a:defRPr/>
            </a:pPr>
            <a:r>
              <a:rPr lang="en-US" sz="2900" u="sng" dirty="0">
                <a:hlinkClick r:id="rId6"/>
              </a:rPr>
              <a:t>knordmeyer@gmx.de</a:t>
            </a:r>
            <a:endParaRPr lang="fr-LU" sz="2900" dirty="0"/>
          </a:p>
          <a:p>
            <a:pPr marL="0" indent="0" eaLnBrk="1" fontAlgn="auto" hangingPunct="1">
              <a:spcAft>
                <a:spcPts val="0"/>
              </a:spcAft>
              <a:buFont typeface="Arial" panose="020B0604020202020204" pitchFamily="34" charset="0"/>
              <a:buNone/>
              <a:defRPr/>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xmlns="" id="{75CE83B3-FE1C-447A-9598-30FD58E7AF73}"/>
              </a:ext>
            </a:extLst>
          </p:cNvPr>
          <p:cNvSpPr>
            <a:spLocks noGrp="1" noChangeArrowheads="1"/>
          </p:cNvSpPr>
          <p:nvPr>
            <p:ph type="title"/>
          </p:nvPr>
        </p:nvSpPr>
        <p:spPr>
          <a:xfrm>
            <a:off x="182563" y="285750"/>
            <a:ext cx="8778875" cy="857250"/>
          </a:xfrm>
        </p:spPr>
        <p:txBody>
          <a:bodyPr/>
          <a:lstStyle/>
          <a:p>
            <a:pPr eaLnBrk="1" hangingPunct="1"/>
            <a:r>
              <a:rPr lang="en-US" altLang="fi-FI"/>
              <a:t>What is “The Anti-Trafficking Convention”?</a:t>
            </a:r>
          </a:p>
        </p:txBody>
      </p:sp>
      <p:grpSp>
        <p:nvGrpSpPr>
          <p:cNvPr id="19459" name="Group 7">
            <a:extLst>
              <a:ext uri="{FF2B5EF4-FFF2-40B4-BE49-F238E27FC236}">
                <a16:creationId xmlns:a16="http://schemas.microsoft.com/office/drawing/2014/main" xmlns="" id="{23EE811C-C6FF-401E-9ACB-C93F8F5C1B1F}"/>
              </a:ext>
            </a:extLst>
          </p:cNvPr>
          <p:cNvGrpSpPr>
            <a:grpSpLocks/>
          </p:cNvGrpSpPr>
          <p:nvPr/>
        </p:nvGrpSpPr>
        <p:grpSpPr bwMode="auto">
          <a:xfrm>
            <a:off x="7386638" y="1512842"/>
            <a:ext cx="1574800" cy="1512888"/>
            <a:chOff x="3250038" y="2566242"/>
            <a:chExt cx="2719837" cy="2744295"/>
          </a:xfrm>
        </p:grpSpPr>
        <p:pic>
          <p:nvPicPr>
            <p:cNvPr id="19463" name="Picture 2" descr="http://www.coe.int/t/dghl/standardsetting/convention-violence/system/violencedomestique200px_en.jpg">
              <a:extLst>
                <a:ext uri="{FF2B5EF4-FFF2-40B4-BE49-F238E27FC236}">
                  <a16:creationId xmlns:a16="http://schemas.microsoft.com/office/drawing/2014/main" xmlns="" id="{FF5379DE-71EF-4A43-8AAA-0EEB0FFE207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50038" y="2590700"/>
              <a:ext cx="2719837" cy="2719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4" name="Picture 9">
              <a:extLst>
                <a:ext uri="{FF2B5EF4-FFF2-40B4-BE49-F238E27FC236}">
                  <a16:creationId xmlns:a16="http://schemas.microsoft.com/office/drawing/2014/main" xmlns="" id="{0825CCD6-9343-418C-94AB-D13043EE961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88573" y="2566242"/>
              <a:ext cx="881302" cy="704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1" name="Text Placeholder 5">
            <a:extLst>
              <a:ext uri="{FF2B5EF4-FFF2-40B4-BE49-F238E27FC236}">
                <a16:creationId xmlns:a16="http://schemas.microsoft.com/office/drawing/2014/main" xmlns="" id="{BF5EFFA8-8CCE-4F21-861D-D95F8639587F}"/>
              </a:ext>
            </a:extLst>
          </p:cNvPr>
          <p:cNvSpPr>
            <a:spLocks noGrp="1"/>
          </p:cNvSpPr>
          <p:nvPr>
            <p:ph type="body" sz="quarter" idx="11"/>
          </p:nvPr>
        </p:nvSpPr>
        <p:spPr>
          <a:xfrm>
            <a:off x="152400" y="1514475"/>
            <a:ext cx="7010400" cy="914400"/>
          </a:xfrm>
          <a:prstGeom prst="roundRect">
            <a:avLst/>
          </a:prstGeom>
          <a:solidFill>
            <a:srgbClr val="005F71"/>
          </a:solidFill>
          <a:ln>
            <a:solidFill>
              <a:srgbClr val="005F7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eaLnBrk="1" fontAlgn="auto" hangingPunct="1">
              <a:spcAft>
                <a:spcPts val="0"/>
              </a:spcAft>
              <a:buFont typeface="Arial" panose="020B0604020202020204" pitchFamily="34" charset="0"/>
              <a:buNone/>
              <a:defRPr/>
            </a:pPr>
            <a:r>
              <a:rPr lang="en-GB" sz="1800" dirty="0"/>
              <a:t>The Council of Europe (</a:t>
            </a:r>
            <a:r>
              <a:rPr lang="en-GB" sz="1800" dirty="0" err="1"/>
              <a:t>CoE</a:t>
            </a:r>
            <a:r>
              <a:rPr lang="en-GB" sz="1800" dirty="0"/>
              <a:t>) Convention on Action against Trafficking in Human Beings.</a:t>
            </a:r>
          </a:p>
        </p:txBody>
      </p:sp>
      <p:sp>
        <p:nvSpPr>
          <p:cNvPr id="12" name="Text Placeholder 5">
            <a:extLst>
              <a:ext uri="{FF2B5EF4-FFF2-40B4-BE49-F238E27FC236}">
                <a16:creationId xmlns:a16="http://schemas.microsoft.com/office/drawing/2014/main" xmlns="" id="{66308CBC-E837-4E89-9D2D-27EA17D46A61}"/>
              </a:ext>
            </a:extLst>
          </p:cNvPr>
          <p:cNvSpPr txBox="1">
            <a:spLocks/>
          </p:cNvSpPr>
          <p:nvPr/>
        </p:nvSpPr>
        <p:spPr>
          <a:xfrm>
            <a:off x="152400" y="2581275"/>
            <a:ext cx="7010400" cy="914400"/>
          </a:xfrm>
          <a:prstGeom prst="roundRect">
            <a:avLst/>
          </a:prstGeom>
          <a:solidFill>
            <a:srgbClr val="005F71"/>
          </a:solidFill>
          <a:ln w="25400" cap="flat" cmpd="sng" algn="ctr">
            <a:solidFill>
              <a:srgbClr val="005F7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lvl1pPr marL="342900" indent="-342900" algn="l" defTabSz="914400" rtl="0" eaLnBrk="1" latinLnBrk="0" hangingPunct="1">
              <a:spcBef>
                <a:spcPct val="20000"/>
              </a:spcBef>
              <a:buFont typeface="Arial" panose="020B0604020202020204" pitchFamily="34" charset="0"/>
              <a:buChar char="•"/>
              <a:defRPr sz="2800" kern="1200">
                <a:solidFill>
                  <a:schemeClr val="lt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9pPr>
          </a:lstStyle>
          <a:p>
            <a:pPr marL="0" indent="0" fontAlgn="auto">
              <a:spcAft>
                <a:spcPts val="0"/>
              </a:spcAft>
              <a:buFont typeface="Arial" panose="020B0604020202020204" pitchFamily="34" charset="0"/>
              <a:buNone/>
              <a:defRPr/>
            </a:pPr>
            <a:r>
              <a:rPr lang="en-GB" sz="1800" dirty="0"/>
              <a:t>The sole far-reaching and comprehensive international treaty to </a:t>
            </a:r>
            <a:r>
              <a:rPr lang="en-GB" sz="1800" dirty="0">
                <a:solidFill>
                  <a:srgbClr val="FF0000"/>
                </a:solidFill>
              </a:rPr>
              <a:t>p</a:t>
            </a:r>
            <a:r>
              <a:rPr lang="en-GB" sz="1800" dirty="0"/>
              <a:t>revent trafficking in human beings, </a:t>
            </a:r>
            <a:r>
              <a:rPr lang="en-GB" sz="1800" dirty="0">
                <a:solidFill>
                  <a:srgbClr val="FF0000"/>
                </a:solidFill>
              </a:rPr>
              <a:t>p</a:t>
            </a:r>
            <a:r>
              <a:rPr lang="en-GB" sz="1800" dirty="0"/>
              <a:t>rotect the victims, </a:t>
            </a:r>
            <a:r>
              <a:rPr lang="en-GB" sz="1800" dirty="0">
                <a:solidFill>
                  <a:srgbClr val="FF0000"/>
                </a:solidFill>
              </a:rPr>
              <a:t>p</a:t>
            </a:r>
            <a:r>
              <a:rPr lang="en-GB" sz="1800" dirty="0"/>
              <a:t>rosecute the traffickers.</a:t>
            </a:r>
          </a:p>
        </p:txBody>
      </p:sp>
      <p:sp>
        <p:nvSpPr>
          <p:cNvPr id="13" name="Text Placeholder 5">
            <a:extLst>
              <a:ext uri="{FF2B5EF4-FFF2-40B4-BE49-F238E27FC236}">
                <a16:creationId xmlns:a16="http://schemas.microsoft.com/office/drawing/2014/main" xmlns="" id="{3F26A3EB-D5BE-416B-833B-DD3E5172D4B7}"/>
              </a:ext>
            </a:extLst>
          </p:cNvPr>
          <p:cNvSpPr txBox="1">
            <a:spLocks/>
          </p:cNvSpPr>
          <p:nvPr/>
        </p:nvSpPr>
        <p:spPr>
          <a:xfrm>
            <a:off x="152400" y="3638550"/>
            <a:ext cx="7010400" cy="914400"/>
          </a:xfrm>
          <a:prstGeom prst="roundRect">
            <a:avLst/>
          </a:prstGeom>
          <a:solidFill>
            <a:srgbClr val="005F71"/>
          </a:solidFill>
          <a:ln w="25400" cap="flat" cmpd="sng" algn="ctr">
            <a:solidFill>
              <a:srgbClr val="005F7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lvl1pPr marL="342900" indent="-342900" algn="l" defTabSz="914400" rtl="0" eaLnBrk="1" latinLnBrk="0" hangingPunct="1">
              <a:spcBef>
                <a:spcPct val="20000"/>
              </a:spcBef>
              <a:buFont typeface="Arial" panose="020B0604020202020204" pitchFamily="34" charset="0"/>
              <a:buChar char="•"/>
              <a:defRPr sz="2800" kern="1200">
                <a:solidFill>
                  <a:schemeClr val="lt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9pPr>
          </a:lstStyle>
          <a:p>
            <a:pPr marL="0" indent="0" fontAlgn="auto">
              <a:spcAft>
                <a:spcPts val="0"/>
              </a:spcAft>
              <a:buFont typeface="Arial" panose="020B0604020202020204" pitchFamily="34" charset="0"/>
              <a:buNone/>
              <a:defRPr/>
            </a:pPr>
            <a:r>
              <a:rPr lang="en-GB" sz="1800" dirty="0"/>
              <a:t>Recognizes that all actions against this phenomenon have to be based on an approach of non-discrimination, gender equality and children’s rights.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xmlns="" id="{6F77F210-740C-4EEA-8AA8-549FDDFA1CE3}"/>
              </a:ext>
            </a:extLst>
          </p:cNvPr>
          <p:cNvSpPr>
            <a:spLocks noGrp="1" noChangeArrowheads="1"/>
          </p:cNvSpPr>
          <p:nvPr>
            <p:ph type="title"/>
          </p:nvPr>
        </p:nvSpPr>
        <p:spPr>
          <a:xfrm>
            <a:off x="182563" y="285750"/>
            <a:ext cx="8778875" cy="857250"/>
          </a:xfrm>
        </p:spPr>
        <p:txBody>
          <a:bodyPr/>
          <a:lstStyle/>
          <a:p>
            <a:pPr eaLnBrk="1" hangingPunct="1"/>
            <a:r>
              <a:rPr lang="en-US" altLang="fi-FI"/>
              <a:t>The Scope of the Convention</a:t>
            </a:r>
          </a:p>
        </p:txBody>
      </p:sp>
      <p:sp>
        <p:nvSpPr>
          <p:cNvPr id="11" name="Text Placeholder 5">
            <a:extLst>
              <a:ext uri="{FF2B5EF4-FFF2-40B4-BE49-F238E27FC236}">
                <a16:creationId xmlns:a16="http://schemas.microsoft.com/office/drawing/2014/main" xmlns="" id="{1FAD058B-F324-4A38-94FE-78CCE591C6E4}"/>
              </a:ext>
            </a:extLst>
          </p:cNvPr>
          <p:cNvSpPr>
            <a:spLocks noGrp="1"/>
          </p:cNvSpPr>
          <p:nvPr>
            <p:ph type="body" sz="quarter" idx="11"/>
          </p:nvPr>
        </p:nvSpPr>
        <p:spPr>
          <a:xfrm>
            <a:off x="152400" y="1514475"/>
            <a:ext cx="7010400" cy="914400"/>
          </a:xfrm>
          <a:prstGeom prst="roundRect">
            <a:avLst/>
          </a:prstGeom>
          <a:solidFill>
            <a:srgbClr val="005F71"/>
          </a:solidFill>
          <a:ln>
            <a:solidFill>
              <a:srgbClr val="005F7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eaLnBrk="1" fontAlgn="auto" hangingPunct="1">
              <a:spcAft>
                <a:spcPts val="0"/>
              </a:spcAft>
              <a:buFont typeface="Arial" panose="020B0604020202020204" pitchFamily="34" charset="0"/>
              <a:buNone/>
              <a:defRPr/>
            </a:pPr>
            <a:r>
              <a:rPr lang="en-GB" sz="1800" dirty="0"/>
              <a:t>All forms of trafficking: whether national or transnational, whether or not connected to organized crime.</a:t>
            </a:r>
          </a:p>
        </p:txBody>
      </p:sp>
      <p:sp>
        <p:nvSpPr>
          <p:cNvPr id="12" name="Text Placeholder 5">
            <a:extLst>
              <a:ext uri="{FF2B5EF4-FFF2-40B4-BE49-F238E27FC236}">
                <a16:creationId xmlns:a16="http://schemas.microsoft.com/office/drawing/2014/main" xmlns="" id="{616A7125-FDE1-401B-9F7D-0A6CE5F29362}"/>
              </a:ext>
            </a:extLst>
          </p:cNvPr>
          <p:cNvSpPr txBox="1">
            <a:spLocks/>
          </p:cNvSpPr>
          <p:nvPr/>
        </p:nvSpPr>
        <p:spPr>
          <a:xfrm>
            <a:off x="152400" y="2581275"/>
            <a:ext cx="7010400" cy="914400"/>
          </a:xfrm>
          <a:prstGeom prst="roundRect">
            <a:avLst/>
          </a:prstGeom>
          <a:solidFill>
            <a:srgbClr val="005F71"/>
          </a:solidFill>
          <a:ln w="25400" cap="flat" cmpd="sng" algn="ctr">
            <a:solidFill>
              <a:srgbClr val="005F7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lvl1pPr marL="342900" indent="-342900" algn="l" defTabSz="914400" rtl="0" eaLnBrk="1" latinLnBrk="0" hangingPunct="1">
              <a:spcBef>
                <a:spcPct val="20000"/>
              </a:spcBef>
              <a:buFont typeface="Arial" panose="020B0604020202020204" pitchFamily="34" charset="0"/>
              <a:buChar char="•"/>
              <a:defRPr sz="2800" kern="1200">
                <a:solidFill>
                  <a:schemeClr val="lt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9pPr>
          </a:lstStyle>
          <a:p>
            <a:pPr marL="0" indent="0" fontAlgn="auto">
              <a:spcAft>
                <a:spcPts val="0"/>
              </a:spcAft>
              <a:buFont typeface="Arial" panose="020B0604020202020204" pitchFamily="34" charset="0"/>
              <a:buNone/>
              <a:defRPr/>
            </a:pPr>
            <a:r>
              <a:rPr lang="en-GB" sz="1800" dirty="0"/>
              <a:t>All victims of trafficking: women, men and children.</a:t>
            </a:r>
          </a:p>
        </p:txBody>
      </p:sp>
      <p:sp>
        <p:nvSpPr>
          <p:cNvPr id="13" name="Text Placeholder 5">
            <a:extLst>
              <a:ext uri="{FF2B5EF4-FFF2-40B4-BE49-F238E27FC236}">
                <a16:creationId xmlns:a16="http://schemas.microsoft.com/office/drawing/2014/main" xmlns="" id="{EDF3E912-5263-41BE-8BE8-99AF0F0A823E}"/>
              </a:ext>
            </a:extLst>
          </p:cNvPr>
          <p:cNvSpPr txBox="1">
            <a:spLocks/>
          </p:cNvSpPr>
          <p:nvPr/>
        </p:nvSpPr>
        <p:spPr>
          <a:xfrm>
            <a:off x="152400" y="3638550"/>
            <a:ext cx="7010400" cy="914400"/>
          </a:xfrm>
          <a:prstGeom prst="roundRect">
            <a:avLst/>
          </a:prstGeom>
          <a:solidFill>
            <a:srgbClr val="005F71"/>
          </a:solidFill>
          <a:ln w="25400" cap="flat" cmpd="sng" algn="ctr">
            <a:solidFill>
              <a:srgbClr val="005F7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lvl1pPr marL="342900" indent="-342900" algn="l" defTabSz="914400" rtl="0" eaLnBrk="1" latinLnBrk="0" hangingPunct="1">
              <a:spcBef>
                <a:spcPct val="20000"/>
              </a:spcBef>
              <a:buFont typeface="Arial" panose="020B0604020202020204" pitchFamily="34" charset="0"/>
              <a:buChar char="•"/>
              <a:defRPr sz="2800" kern="1200">
                <a:solidFill>
                  <a:schemeClr val="lt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9pPr>
          </a:lstStyle>
          <a:p>
            <a:pPr marL="0" indent="0" fontAlgn="auto">
              <a:spcAft>
                <a:spcPts val="0"/>
              </a:spcAft>
              <a:buFont typeface="Arial" panose="020B0604020202020204" pitchFamily="34" charset="0"/>
              <a:buNone/>
              <a:defRPr/>
            </a:pPr>
            <a:r>
              <a:rPr lang="en-GB" sz="1800" dirty="0"/>
              <a:t>All forms of exploitation: prostitution, sexual exploitation, forced labour, slavery or similar practices, servitude, removal of organs, etc. </a:t>
            </a:r>
          </a:p>
        </p:txBody>
      </p:sp>
      <p:grpSp>
        <p:nvGrpSpPr>
          <p:cNvPr id="9" name="Group 7">
            <a:extLst>
              <a:ext uri="{FF2B5EF4-FFF2-40B4-BE49-F238E27FC236}">
                <a16:creationId xmlns:a16="http://schemas.microsoft.com/office/drawing/2014/main" xmlns="" id="{AF2CDF13-0F83-4B77-BEBB-1317A036D784}"/>
              </a:ext>
            </a:extLst>
          </p:cNvPr>
          <p:cNvGrpSpPr>
            <a:grpSpLocks/>
          </p:cNvGrpSpPr>
          <p:nvPr/>
        </p:nvGrpSpPr>
        <p:grpSpPr bwMode="auto">
          <a:xfrm>
            <a:off x="7386638" y="1514475"/>
            <a:ext cx="1574800" cy="1512888"/>
            <a:chOff x="3250038" y="2566242"/>
            <a:chExt cx="2719837" cy="2744295"/>
          </a:xfrm>
        </p:grpSpPr>
        <p:pic>
          <p:nvPicPr>
            <p:cNvPr id="10" name="Picture 2" descr="http://www.coe.int/t/dghl/standardsetting/convention-violence/system/violencedomestique200px_en.jpg">
              <a:extLst>
                <a:ext uri="{FF2B5EF4-FFF2-40B4-BE49-F238E27FC236}">
                  <a16:creationId xmlns:a16="http://schemas.microsoft.com/office/drawing/2014/main" xmlns="" id="{AB2AAA27-4F4D-43DF-98AB-065C5AD447C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50038" y="2590700"/>
              <a:ext cx="2719837" cy="2719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9">
              <a:extLst>
                <a:ext uri="{FF2B5EF4-FFF2-40B4-BE49-F238E27FC236}">
                  <a16:creationId xmlns:a16="http://schemas.microsoft.com/office/drawing/2014/main" xmlns="" id="{CA033738-A1AA-43A7-AB25-420873DE982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88573" y="2566242"/>
              <a:ext cx="881302" cy="704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xmlns="" id="{E2218F31-5755-4AB9-8521-C725194D4F65}"/>
              </a:ext>
            </a:extLst>
          </p:cNvPr>
          <p:cNvSpPr>
            <a:spLocks noGrp="1" noChangeArrowheads="1"/>
          </p:cNvSpPr>
          <p:nvPr>
            <p:ph type="title"/>
          </p:nvPr>
        </p:nvSpPr>
        <p:spPr>
          <a:xfrm>
            <a:off x="182563" y="285750"/>
            <a:ext cx="8778875" cy="857250"/>
          </a:xfrm>
        </p:spPr>
        <p:txBody>
          <a:bodyPr/>
          <a:lstStyle/>
          <a:p>
            <a:pPr eaLnBrk="1" hangingPunct="1"/>
            <a:r>
              <a:rPr lang="en-US" altLang="fi-FI"/>
              <a:t>The Core Values of the Convention</a:t>
            </a:r>
          </a:p>
        </p:txBody>
      </p:sp>
      <p:grpSp>
        <p:nvGrpSpPr>
          <p:cNvPr id="23555" name="Group 25">
            <a:extLst>
              <a:ext uri="{FF2B5EF4-FFF2-40B4-BE49-F238E27FC236}">
                <a16:creationId xmlns:a16="http://schemas.microsoft.com/office/drawing/2014/main" xmlns="" id="{130254CB-DE7E-4D29-9F73-055A36BE6129}"/>
              </a:ext>
            </a:extLst>
          </p:cNvPr>
          <p:cNvGrpSpPr>
            <a:grpSpLocks/>
          </p:cNvGrpSpPr>
          <p:nvPr/>
        </p:nvGrpSpPr>
        <p:grpSpPr bwMode="auto">
          <a:xfrm>
            <a:off x="1908175" y="1423988"/>
            <a:ext cx="6340475" cy="995362"/>
            <a:chOff x="2523056" y="-1"/>
            <a:chExt cx="4970181" cy="1496279"/>
          </a:xfrm>
        </p:grpSpPr>
        <p:sp>
          <p:nvSpPr>
            <p:cNvPr id="27" name="Round Same Side Corner Rectangle 26">
              <a:extLst>
                <a:ext uri="{FF2B5EF4-FFF2-40B4-BE49-F238E27FC236}">
                  <a16:creationId xmlns:a16="http://schemas.microsoft.com/office/drawing/2014/main" xmlns="" id="{745B3FB4-961D-48D5-AB0C-16D764802000}"/>
                </a:ext>
              </a:extLst>
            </p:cNvPr>
            <p:cNvSpPr/>
            <p:nvPr/>
          </p:nvSpPr>
          <p:spPr>
            <a:xfrm rot="5400000">
              <a:off x="4260007" y="-1736953"/>
              <a:ext cx="1496279" cy="4970181"/>
            </a:xfrm>
            <a:prstGeom prst="round2SameRect">
              <a:avLst/>
            </a:prstGeom>
            <a:solidFill>
              <a:srgbClr val="005F71">
                <a:alpha val="90000"/>
              </a:srgbClr>
            </a:solidFill>
            <a:ln>
              <a:noFill/>
            </a:ln>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28" name="Round Same Side Corner Rectangle 4">
              <a:extLst>
                <a:ext uri="{FF2B5EF4-FFF2-40B4-BE49-F238E27FC236}">
                  <a16:creationId xmlns:a16="http://schemas.microsoft.com/office/drawing/2014/main" xmlns="" id="{4B64B3E5-9FAD-4BC0-9E04-B9BDE62E1CF4}"/>
                </a:ext>
              </a:extLst>
            </p:cNvPr>
            <p:cNvSpPr/>
            <p:nvPr/>
          </p:nvSpPr>
          <p:spPr>
            <a:xfrm>
              <a:off x="2523056" y="83523"/>
              <a:ext cx="4945293" cy="1298208"/>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247650" tIns="123825" rIns="247650" bIns="123825" spcCol="1270" anchor="ctr"/>
            <a:lstStyle/>
            <a:p>
              <a:pPr marL="285750" indent="-285750" eaLnBrk="1" fontAlgn="auto" hangingPunct="1">
                <a:spcBef>
                  <a:spcPts val="0"/>
                </a:spcBef>
                <a:spcAft>
                  <a:spcPts val="0"/>
                </a:spcAft>
                <a:buFont typeface="Arial" panose="020B0604020202020204" pitchFamily="34" charset="0"/>
                <a:buChar char="•"/>
                <a:defRPr/>
              </a:pPr>
              <a:r>
                <a:rPr lang="en-GB" sz="1200" dirty="0">
                  <a:solidFill>
                    <a:schemeClr val="bg1"/>
                  </a:solidFill>
                </a:rPr>
                <a:t>Is focused on human rights and on victim protection.</a:t>
              </a:r>
            </a:p>
            <a:p>
              <a:pPr marL="285750" indent="-285750" eaLnBrk="1" fontAlgn="auto" hangingPunct="1">
                <a:spcBef>
                  <a:spcPts val="0"/>
                </a:spcBef>
                <a:spcAft>
                  <a:spcPts val="0"/>
                </a:spcAft>
                <a:buFont typeface="Arial" panose="020B0604020202020204" pitchFamily="34" charset="0"/>
                <a:buChar char="•"/>
                <a:defRPr/>
              </a:pPr>
              <a:r>
                <a:rPr lang="en-GB" sz="1200" dirty="0">
                  <a:solidFill>
                    <a:schemeClr val="bg1"/>
                  </a:solidFill>
                </a:rPr>
                <a:t>Defines trafficking as a violation of human rights and an offense to the dignity and integrity of the human being.</a:t>
              </a:r>
            </a:p>
            <a:p>
              <a:pPr marL="285750" indent="-285750" eaLnBrk="1" fontAlgn="auto" hangingPunct="1">
                <a:spcBef>
                  <a:spcPts val="0"/>
                </a:spcBef>
                <a:spcAft>
                  <a:spcPts val="0"/>
                </a:spcAft>
                <a:buFont typeface="Arial" panose="020B0604020202020204" pitchFamily="34" charset="0"/>
                <a:buChar char="•"/>
                <a:defRPr/>
              </a:pPr>
              <a:r>
                <a:rPr lang="en-GB" sz="1200" dirty="0">
                  <a:solidFill>
                    <a:schemeClr val="bg1"/>
                  </a:solidFill>
                </a:rPr>
                <a:t>Recognizes that trafficking in human beings is a gendered phenomenon.</a:t>
              </a:r>
            </a:p>
          </p:txBody>
        </p:sp>
      </p:grpSp>
      <p:grpSp>
        <p:nvGrpSpPr>
          <p:cNvPr id="23556" name="Group 28">
            <a:extLst>
              <a:ext uri="{FF2B5EF4-FFF2-40B4-BE49-F238E27FC236}">
                <a16:creationId xmlns:a16="http://schemas.microsoft.com/office/drawing/2014/main" xmlns="" id="{A136D686-DDDB-47F6-AD0F-BB748C6D3D39}"/>
              </a:ext>
            </a:extLst>
          </p:cNvPr>
          <p:cNvGrpSpPr>
            <a:grpSpLocks/>
          </p:cNvGrpSpPr>
          <p:nvPr/>
        </p:nvGrpSpPr>
        <p:grpSpPr bwMode="auto">
          <a:xfrm>
            <a:off x="1906588" y="2495550"/>
            <a:ext cx="6342062" cy="1219200"/>
            <a:chOff x="1925167" y="1890509"/>
            <a:chExt cx="5077261" cy="2132924"/>
          </a:xfrm>
        </p:grpSpPr>
        <p:sp>
          <p:nvSpPr>
            <p:cNvPr id="30" name="Round Same Side Corner Rectangle 29">
              <a:extLst>
                <a:ext uri="{FF2B5EF4-FFF2-40B4-BE49-F238E27FC236}">
                  <a16:creationId xmlns:a16="http://schemas.microsoft.com/office/drawing/2014/main" xmlns="" id="{EC188F32-2F94-4344-AB8A-24AB06A8DA36}"/>
                </a:ext>
              </a:extLst>
            </p:cNvPr>
            <p:cNvSpPr/>
            <p:nvPr/>
          </p:nvSpPr>
          <p:spPr>
            <a:xfrm rot="5400000">
              <a:off x="3397336" y="418341"/>
              <a:ext cx="2132924" cy="5077261"/>
            </a:xfrm>
            <a:prstGeom prst="round2SameRect">
              <a:avLst/>
            </a:prstGeom>
            <a:solidFill>
              <a:srgbClr val="005F71">
                <a:alpha val="90000"/>
              </a:srgbClr>
            </a:solidFill>
            <a:ln>
              <a:noFill/>
            </a:ln>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31" name="Round Same Side Corner Rectangle 4">
              <a:extLst>
                <a:ext uri="{FF2B5EF4-FFF2-40B4-BE49-F238E27FC236}">
                  <a16:creationId xmlns:a16="http://schemas.microsoft.com/office/drawing/2014/main" xmlns="" id="{DAA2C1DD-AB9F-4B29-BC5B-A6B8474D6404}"/>
                </a:ext>
              </a:extLst>
            </p:cNvPr>
            <p:cNvSpPr/>
            <p:nvPr/>
          </p:nvSpPr>
          <p:spPr>
            <a:xfrm>
              <a:off x="1925167" y="1993268"/>
              <a:ext cx="5036592" cy="1927408"/>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247650" tIns="123825" rIns="247650" bIns="123825" spcCol="1270" anchor="ctr"/>
            <a:lstStyle/>
            <a:p>
              <a:pPr marL="171450" lvl="1" indent="-171450" defTabSz="711200" eaLnBrk="1" fontAlgn="auto" hangingPunct="1">
                <a:lnSpc>
                  <a:spcPct val="90000"/>
                </a:lnSpc>
                <a:spcAft>
                  <a:spcPct val="15000"/>
                </a:spcAft>
                <a:buFontTx/>
                <a:buChar char="••"/>
                <a:defRPr/>
              </a:pPr>
              <a:r>
                <a:rPr lang="en-US" sz="1200" dirty="0">
                  <a:solidFill>
                    <a:schemeClr val="bg1"/>
                  </a:solidFill>
                </a:rPr>
                <a:t>Governments are held responsible to take action to prevent human trafficking. </a:t>
              </a:r>
            </a:p>
            <a:p>
              <a:pPr marL="171450" lvl="1" indent="-171450" defTabSz="711200" eaLnBrk="1" fontAlgn="auto" hangingPunct="1">
                <a:lnSpc>
                  <a:spcPct val="90000"/>
                </a:lnSpc>
                <a:spcAft>
                  <a:spcPct val="15000"/>
                </a:spcAft>
                <a:buFontTx/>
                <a:buChar char="••"/>
                <a:defRPr/>
              </a:pPr>
              <a:r>
                <a:rPr lang="en-US" sz="1200" dirty="0">
                  <a:solidFill>
                    <a:schemeClr val="bg1"/>
                  </a:solidFill>
                </a:rPr>
                <a:t>To protect and promote the rights of victims.</a:t>
              </a:r>
            </a:p>
            <a:p>
              <a:pPr marL="171450" lvl="1" indent="-171450" defTabSz="711200" eaLnBrk="1" fontAlgn="auto" hangingPunct="1">
                <a:lnSpc>
                  <a:spcPct val="90000"/>
                </a:lnSpc>
                <a:spcAft>
                  <a:spcPct val="15000"/>
                </a:spcAft>
                <a:buFontTx/>
                <a:buChar char="••"/>
                <a:defRPr/>
              </a:pPr>
              <a:r>
                <a:rPr lang="en-US" sz="1200" dirty="0">
                  <a:solidFill>
                    <a:schemeClr val="bg1"/>
                  </a:solidFill>
                </a:rPr>
                <a:t>To effectively investigate trafficking cases.</a:t>
              </a:r>
            </a:p>
            <a:p>
              <a:pPr marL="171450" lvl="1" indent="-171450" defTabSz="711200" eaLnBrk="1" fontAlgn="auto" hangingPunct="1">
                <a:lnSpc>
                  <a:spcPct val="90000"/>
                </a:lnSpc>
                <a:spcAft>
                  <a:spcPct val="15000"/>
                </a:spcAft>
                <a:buFontTx/>
                <a:buChar char="••"/>
                <a:defRPr/>
              </a:pPr>
              <a:r>
                <a:rPr lang="en-US" sz="1200" dirty="0">
                  <a:solidFill>
                    <a:schemeClr val="bg1"/>
                  </a:solidFill>
                </a:rPr>
                <a:t>To promote gender equality and use gender mainstreaming in setting up convention measures.</a:t>
              </a:r>
            </a:p>
          </p:txBody>
        </p:sp>
      </p:grpSp>
      <p:grpSp>
        <p:nvGrpSpPr>
          <p:cNvPr id="23557" name="Group 31">
            <a:extLst>
              <a:ext uri="{FF2B5EF4-FFF2-40B4-BE49-F238E27FC236}">
                <a16:creationId xmlns:a16="http://schemas.microsoft.com/office/drawing/2014/main" xmlns="" id="{043694CC-00D8-4805-955C-2619C698BFCF}"/>
              </a:ext>
            </a:extLst>
          </p:cNvPr>
          <p:cNvGrpSpPr>
            <a:grpSpLocks/>
          </p:cNvGrpSpPr>
          <p:nvPr/>
        </p:nvGrpSpPr>
        <p:grpSpPr bwMode="auto">
          <a:xfrm>
            <a:off x="1908175" y="3821113"/>
            <a:ext cx="6340475" cy="1189037"/>
            <a:chOff x="1914352" y="4094747"/>
            <a:chExt cx="5091498" cy="1345588"/>
          </a:xfrm>
        </p:grpSpPr>
        <p:sp>
          <p:nvSpPr>
            <p:cNvPr id="33" name="Round Same Side Corner Rectangle 32">
              <a:extLst>
                <a:ext uri="{FF2B5EF4-FFF2-40B4-BE49-F238E27FC236}">
                  <a16:creationId xmlns:a16="http://schemas.microsoft.com/office/drawing/2014/main" xmlns="" id="{F2F19789-0B95-46FF-9110-D433848C6497}"/>
                </a:ext>
              </a:extLst>
            </p:cNvPr>
            <p:cNvSpPr/>
            <p:nvPr/>
          </p:nvSpPr>
          <p:spPr>
            <a:xfrm rot="5400000">
              <a:off x="3787307" y="2221792"/>
              <a:ext cx="1345588" cy="5091498"/>
            </a:xfrm>
            <a:prstGeom prst="round2SameRect">
              <a:avLst/>
            </a:prstGeom>
            <a:solidFill>
              <a:srgbClr val="005F71">
                <a:alpha val="90000"/>
              </a:srgbClr>
            </a:solidFill>
            <a:ln>
              <a:noFill/>
            </a:ln>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34" name="Round Same Side Corner Rectangle 4">
              <a:extLst>
                <a:ext uri="{FF2B5EF4-FFF2-40B4-BE49-F238E27FC236}">
                  <a16:creationId xmlns:a16="http://schemas.microsoft.com/office/drawing/2014/main" xmlns="" id="{C3CB044B-144A-4F9D-A7AB-EC31C70BE4BF}"/>
                </a:ext>
              </a:extLst>
            </p:cNvPr>
            <p:cNvSpPr/>
            <p:nvPr/>
          </p:nvSpPr>
          <p:spPr>
            <a:xfrm>
              <a:off x="1914352" y="4161217"/>
              <a:ext cx="5025209" cy="1212647"/>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247650" tIns="123825" rIns="247650" bIns="123825" spcCol="1270" anchor="ctr"/>
            <a:lstStyle/>
            <a:p>
              <a:pPr marL="171450" lvl="1" indent="-171450" defTabSz="711200" eaLnBrk="1" fontAlgn="auto" hangingPunct="1">
                <a:lnSpc>
                  <a:spcPct val="90000"/>
                </a:lnSpc>
                <a:spcAft>
                  <a:spcPct val="15000"/>
                </a:spcAft>
                <a:buFontTx/>
                <a:buChar char="••"/>
                <a:defRPr/>
              </a:pPr>
              <a:r>
                <a:rPr lang="en-US" sz="1200" dirty="0">
                  <a:solidFill>
                    <a:schemeClr val="bg1"/>
                  </a:solidFill>
                </a:rPr>
                <a:t>One of the main strengths of the Convention to evaluate the provisions of the Convention.</a:t>
              </a:r>
            </a:p>
            <a:p>
              <a:pPr marL="171450" lvl="1" indent="-171450" defTabSz="711200" eaLnBrk="1" fontAlgn="auto" hangingPunct="1">
                <a:lnSpc>
                  <a:spcPct val="90000"/>
                </a:lnSpc>
                <a:spcAft>
                  <a:spcPct val="15000"/>
                </a:spcAft>
                <a:buFontTx/>
                <a:buChar char="••"/>
                <a:defRPr/>
              </a:pPr>
              <a:r>
                <a:rPr lang="en-US" sz="1200" dirty="0">
                  <a:solidFill>
                    <a:schemeClr val="bg1"/>
                  </a:solidFill>
                </a:rPr>
                <a:t>Consists of two pillars: the Group of Experts (GRETA) and the Committee of the Parties.</a:t>
              </a:r>
            </a:p>
          </p:txBody>
        </p:sp>
      </p:grpSp>
      <p:grpSp>
        <p:nvGrpSpPr>
          <p:cNvPr id="23558" name="Group 34">
            <a:extLst>
              <a:ext uri="{FF2B5EF4-FFF2-40B4-BE49-F238E27FC236}">
                <a16:creationId xmlns:a16="http://schemas.microsoft.com/office/drawing/2014/main" xmlns="" id="{CDF0CB6F-9815-4F8D-AC42-39ECFABD65F7}"/>
              </a:ext>
            </a:extLst>
          </p:cNvPr>
          <p:cNvGrpSpPr>
            <a:grpSpLocks/>
          </p:cNvGrpSpPr>
          <p:nvPr/>
        </p:nvGrpSpPr>
        <p:grpSpPr bwMode="auto">
          <a:xfrm>
            <a:off x="41275" y="1524000"/>
            <a:ext cx="1981200" cy="774700"/>
            <a:chOff x="98741" y="241330"/>
            <a:chExt cx="2519643" cy="1232323"/>
          </a:xfrm>
        </p:grpSpPr>
        <p:sp>
          <p:nvSpPr>
            <p:cNvPr id="36" name="Rounded Rectangle 35">
              <a:extLst>
                <a:ext uri="{FF2B5EF4-FFF2-40B4-BE49-F238E27FC236}">
                  <a16:creationId xmlns:a16="http://schemas.microsoft.com/office/drawing/2014/main" xmlns="" id="{7AE4767B-0D16-42F3-87DD-F16C1BDAD27D}"/>
                </a:ext>
              </a:extLst>
            </p:cNvPr>
            <p:cNvSpPr/>
            <p:nvPr/>
          </p:nvSpPr>
          <p:spPr>
            <a:xfrm>
              <a:off x="98741" y="241330"/>
              <a:ext cx="2519643" cy="1232323"/>
            </a:xfrm>
            <a:prstGeom prst="roundRect">
              <a:avLst/>
            </a:prstGeom>
            <a:solidFill>
              <a:srgbClr val="F5BD47"/>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37" name="Rounded Rectangle 4">
              <a:extLst>
                <a:ext uri="{FF2B5EF4-FFF2-40B4-BE49-F238E27FC236}">
                  <a16:creationId xmlns:a16="http://schemas.microsoft.com/office/drawing/2014/main" xmlns="" id="{93E71342-BE51-4206-BFC7-FC6882B58689}"/>
                </a:ext>
              </a:extLst>
            </p:cNvPr>
            <p:cNvSpPr/>
            <p:nvPr/>
          </p:nvSpPr>
          <p:spPr>
            <a:xfrm>
              <a:off x="159309" y="301936"/>
              <a:ext cx="2398506" cy="1111111"/>
            </a:xfrm>
            <a:prstGeom prst="rect">
              <a:avLst/>
            </a:prstGeom>
          </p:spPr>
          <p:style>
            <a:lnRef idx="0">
              <a:scrgbClr r="0" g="0" b="0"/>
            </a:lnRef>
            <a:fillRef idx="0">
              <a:scrgbClr r="0" g="0" b="0"/>
            </a:fillRef>
            <a:effectRef idx="0">
              <a:scrgbClr r="0" g="0" b="0"/>
            </a:effectRef>
            <a:fontRef idx="minor">
              <a:schemeClr val="lt1"/>
            </a:fontRef>
          </p:style>
          <p:txBody>
            <a:bodyPr lIns="95250" tIns="47625" rIns="95250" bIns="47625" spcCol="1270" anchor="ctr"/>
            <a:lstStyle/>
            <a:p>
              <a:pPr algn="ctr" eaLnBrk="1" fontAlgn="auto" hangingPunct="1">
                <a:spcBef>
                  <a:spcPts val="0"/>
                </a:spcBef>
                <a:spcAft>
                  <a:spcPts val="0"/>
                </a:spcAft>
                <a:defRPr/>
              </a:pPr>
              <a:r>
                <a:rPr lang="en-GB" sz="1600" dirty="0">
                  <a:solidFill>
                    <a:srgbClr val="802528"/>
                  </a:solidFill>
                </a:rPr>
                <a:t>The </a:t>
              </a:r>
            </a:p>
            <a:p>
              <a:pPr algn="ctr" eaLnBrk="1" fontAlgn="auto" hangingPunct="1">
                <a:spcBef>
                  <a:spcPts val="0"/>
                </a:spcBef>
                <a:spcAft>
                  <a:spcPts val="0"/>
                </a:spcAft>
                <a:defRPr/>
              </a:pPr>
              <a:r>
                <a:rPr lang="en-GB" sz="1600" dirty="0">
                  <a:solidFill>
                    <a:srgbClr val="802528"/>
                  </a:solidFill>
                </a:rPr>
                <a:t>Anti-Trafficking Convention</a:t>
              </a:r>
            </a:p>
          </p:txBody>
        </p:sp>
      </p:grpSp>
      <p:grpSp>
        <p:nvGrpSpPr>
          <p:cNvPr id="23559" name="Group 40">
            <a:extLst>
              <a:ext uri="{FF2B5EF4-FFF2-40B4-BE49-F238E27FC236}">
                <a16:creationId xmlns:a16="http://schemas.microsoft.com/office/drawing/2014/main" xmlns="" id="{7BCE4F7D-B8D0-466D-A957-E9561A629F69}"/>
              </a:ext>
            </a:extLst>
          </p:cNvPr>
          <p:cNvGrpSpPr>
            <a:grpSpLocks/>
          </p:cNvGrpSpPr>
          <p:nvPr/>
        </p:nvGrpSpPr>
        <p:grpSpPr bwMode="auto">
          <a:xfrm>
            <a:off x="41275" y="2686050"/>
            <a:ext cx="1981200" cy="774700"/>
            <a:chOff x="98741" y="241330"/>
            <a:chExt cx="2519643" cy="1232323"/>
          </a:xfrm>
        </p:grpSpPr>
        <p:sp>
          <p:nvSpPr>
            <p:cNvPr id="42" name="Rounded Rectangle 41">
              <a:extLst>
                <a:ext uri="{FF2B5EF4-FFF2-40B4-BE49-F238E27FC236}">
                  <a16:creationId xmlns:a16="http://schemas.microsoft.com/office/drawing/2014/main" xmlns="" id="{136EBCD3-EB59-42A1-A6FF-CA0D4CD1DB8C}"/>
                </a:ext>
              </a:extLst>
            </p:cNvPr>
            <p:cNvSpPr/>
            <p:nvPr/>
          </p:nvSpPr>
          <p:spPr>
            <a:xfrm>
              <a:off x="98741" y="241330"/>
              <a:ext cx="2519643" cy="1232323"/>
            </a:xfrm>
            <a:prstGeom prst="roundRect">
              <a:avLst/>
            </a:prstGeom>
            <a:solidFill>
              <a:srgbClr val="F5BD47"/>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43" name="Rounded Rectangle 4">
              <a:extLst>
                <a:ext uri="{FF2B5EF4-FFF2-40B4-BE49-F238E27FC236}">
                  <a16:creationId xmlns:a16="http://schemas.microsoft.com/office/drawing/2014/main" xmlns="" id="{445BD3ED-79DF-46CF-A7B5-D7917A99CBDB}"/>
                </a:ext>
              </a:extLst>
            </p:cNvPr>
            <p:cNvSpPr/>
            <p:nvPr/>
          </p:nvSpPr>
          <p:spPr>
            <a:xfrm>
              <a:off x="159309" y="301936"/>
              <a:ext cx="2398506" cy="1111111"/>
            </a:xfrm>
            <a:prstGeom prst="rect">
              <a:avLst/>
            </a:prstGeom>
          </p:spPr>
          <p:style>
            <a:lnRef idx="0">
              <a:scrgbClr r="0" g="0" b="0"/>
            </a:lnRef>
            <a:fillRef idx="0">
              <a:scrgbClr r="0" g="0" b="0"/>
            </a:fillRef>
            <a:effectRef idx="0">
              <a:scrgbClr r="0" g="0" b="0"/>
            </a:effectRef>
            <a:fontRef idx="minor">
              <a:schemeClr val="lt1"/>
            </a:fontRef>
          </p:style>
          <p:txBody>
            <a:bodyPr lIns="95250" tIns="47625" rIns="95250" bIns="47625" spcCol="1270" anchor="ctr"/>
            <a:lstStyle/>
            <a:p>
              <a:pPr algn="ctr" defTabSz="1111250" eaLnBrk="1" fontAlgn="auto" hangingPunct="1">
                <a:lnSpc>
                  <a:spcPct val="90000"/>
                </a:lnSpc>
                <a:spcAft>
                  <a:spcPct val="35000"/>
                </a:spcAft>
                <a:defRPr/>
              </a:pPr>
              <a:r>
                <a:rPr lang="en-GB" sz="1600" dirty="0">
                  <a:solidFill>
                    <a:srgbClr val="802528"/>
                  </a:solidFill>
                </a:rPr>
                <a:t>By ratifying the Convention</a:t>
              </a:r>
            </a:p>
          </p:txBody>
        </p:sp>
      </p:grpSp>
      <p:grpSp>
        <p:nvGrpSpPr>
          <p:cNvPr id="23560" name="Group 43">
            <a:extLst>
              <a:ext uri="{FF2B5EF4-FFF2-40B4-BE49-F238E27FC236}">
                <a16:creationId xmlns:a16="http://schemas.microsoft.com/office/drawing/2014/main" xmlns="" id="{8D25DC34-A81F-4EA3-BEA7-C2FA2E4B12FE}"/>
              </a:ext>
            </a:extLst>
          </p:cNvPr>
          <p:cNvGrpSpPr>
            <a:grpSpLocks/>
          </p:cNvGrpSpPr>
          <p:nvPr/>
        </p:nvGrpSpPr>
        <p:grpSpPr bwMode="auto">
          <a:xfrm>
            <a:off x="41275" y="4027488"/>
            <a:ext cx="1981200" cy="774700"/>
            <a:chOff x="98741" y="241330"/>
            <a:chExt cx="2519643" cy="1232323"/>
          </a:xfrm>
        </p:grpSpPr>
        <p:sp>
          <p:nvSpPr>
            <p:cNvPr id="45" name="Rounded Rectangle 44">
              <a:extLst>
                <a:ext uri="{FF2B5EF4-FFF2-40B4-BE49-F238E27FC236}">
                  <a16:creationId xmlns:a16="http://schemas.microsoft.com/office/drawing/2014/main" xmlns="" id="{528881C3-0893-4FD6-B17C-C9BBC92FC5A5}"/>
                </a:ext>
              </a:extLst>
            </p:cNvPr>
            <p:cNvSpPr/>
            <p:nvPr/>
          </p:nvSpPr>
          <p:spPr>
            <a:xfrm>
              <a:off x="98741" y="241330"/>
              <a:ext cx="2519643" cy="1232323"/>
            </a:xfrm>
            <a:prstGeom prst="roundRect">
              <a:avLst/>
            </a:prstGeom>
            <a:solidFill>
              <a:srgbClr val="F5BD47"/>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46" name="Rounded Rectangle 4">
              <a:extLst>
                <a:ext uri="{FF2B5EF4-FFF2-40B4-BE49-F238E27FC236}">
                  <a16:creationId xmlns:a16="http://schemas.microsoft.com/office/drawing/2014/main" xmlns="" id="{D9AF9366-3B8F-4707-8C39-AF1745040952}"/>
                </a:ext>
              </a:extLst>
            </p:cNvPr>
            <p:cNvSpPr/>
            <p:nvPr/>
          </p:nvSpPr>
          <p:spPr>
            <a:xfrm>
              <a:off x="159309" y="301936"/>
              <a:ext cx="2398506" cy="1111111"/>
            </a:xfrm>
            <a:prstGeom prst="rect">
              <a:avLst/>
            </a:prstGeom>
          </p:spPr>
          <p:style>
            <a:lnRef idx="0">
              <a:scrgbClr r="0" g="0" b="0"/>
            </a:lnRef>
            <a:fillRef idx="0">
              <a:scrgbClr r="0" g="0" b="0"/>
            </a:fillRef>
            <a:effectRef idx="0">
              <a:scrgbClr r="0" g="0" b="0"/>
            </a:effectRef>
            <a:fontRef idx="minor">
              <a:schemeClr val="lt1"/>
            </a:fontRef>
          </p:style>
          <p:txBody>
            <a:bodyPr lIns="95250" tIns="47625" rIns="95250" bIns="47625" spcCol="1270" anchor="ctr"/>
            <a:lstStyle/>
            <a:p>
              <a:pPr algn="ctr" defTabSz="1111250" eaLnBrk="1" fontAlgn="auto" hangingPunct="1">
                <a:lnSpc>
                  <a:spcPct val="90000"/>
                </a:lnSpc>
                <a:spcAft>
                  <a:spcPct val="35000"/>
                </a:spcAft>
                <a:defRPr/>
              </a:pPr>
              <a:r>
                <a:rPr lang="en-GB" sz="1600" dirty="0">
                  <a:solidFill>
                    <a:srgbClr val="802528"/>
                  </a:solidFill>
                </a:rPr>
                <a:t>Monitoring Mechanism</a:t>
              </a: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xmlns="" id="{70C4732D-87E1-45B3-A59C-8DC8BACC90B8}"/>
              </a:ext>
            </a:extLst>
          </p:cNvPr>
          <p:cNvSpPr>
            <a:spLocks noGrp="1" noChangeArrowheads="1"/>
          </p:cNvSpPr>
          <p:nvPr>
            <p:ph type="title"/>
          </p:nvPr>
        </p:nvSpPr>
        <p:spPr>
          <a:xfrm>
            <a:off x="182563" y="285750"/>
            <a:ext cx="8778875" cy="857250"/>
          </a:xfrm>
        </p:spPr>
        <p:txBody>
          <a:bodyPr/>
          <a:lstStyle/>
          <a:p>
            <a:pPr eaLnBrk="1" hangingPunct="1"/>
            <a:r>
              <a:rPr lang="en-US" altLang="fi-FI"/>
              <a:t>Convention Data: Who has acceded to </a:t>
            </a:r>
            <a:br>
              <a:rPr lang="en-US" altLang="fi-FI"/>
            </a:br>
            <a:r>
              <a:rPr lang="en-US" altLang="fi-FI"/>
              <a:t>the Anti-Trafficking Convention? </a:t>
            </a:r>
          </a:p>
        </p:txBody>
      </p:sp>
      <p:sp>
        <p:nvSpPr>
          <p:cNvPr id="3" name="Text Placeholder 2">
            <a:extLst>
              <a:ext uri="{FF2B5EF4-FFF2-40B4-BE49-F238E27FC236}">
                <a16:creationId xmlns:a16="http://schemas.microsoft.com/office/drawing/2014/main" xmlns="" id="{C2E4FC2A-86E8-4CE4-985D-9C0763A61993}"/>
              </a:ext>
            </a:extLst>
          </p:cNvPr>
          <p:cNvSpPr>
            <a:spLocks noGrp="1"/>
          </p:cNvSpPr>
          <p:nvPr>
            <p:ph type="body" sz="quarter" idx="11"/>
          </p:nvPr>
        </p:nvSpPr>
        <p:spPr>
          <a:xfrm>
            <a:off x="182563" y="1377950"/>
            <a:ext cx="8199437" cy="3632200"/>
          </a:xfrm>
        </p:spPr>
        <p:txBody>
          <a:bodyPr rtlCol="0">
            <a:normAutofit/>
          </a:bodyPr>
          <a:lstStyle/>
          <a:p>
            <a:pPr eaLnBrk="1" fontAlgn="auto" hangingPunct="1">
              <a:spcAft>
                <a:spcPts val="0"/>
              </a:spcAft>
              <a:defRPr/>
            </a:pPr>
            <a:r>
              <a:rPr lang="en-GB" sz="2200" i="1" dirty="0"/>
              <a:t>The Convention on Action against Trafficking in Human Beings </a:t>
            </a:r>
            <a:r>
              <a:rPr lang="en-GB" sz="2200" dirty="0"/>
              <a:t>(</a:t>
            </a:r>
            <a:r>
              <a:rPr lang="fi-FI" sz="2200" dirty="0"/>
              <a:t>CETS No.197) </a:t>
            </a:r>
            <a:r>
              <a:rPr lang="en-GB" sz="2200" dirty="0"/>
              <a:t>was opened for signature in Warsaw on 16 May 2005. It entered into force on 1 February 2008.</a:t>
            </a:r>
          </a:p>
          <a:p>
            <a:pPr eaLnBrk="1" fontAlgn="auto" hangingPunct="1">
              <a:spcAft>
                <a:spcPts val="0"/>
              </a:spcAft>
              <a:defRPr/>
            </a:pPr>
            <a:r>
              <a:rPr lang="en-GB" sz="2200" dirty="0"/>
              <a:t>As of </a:t>
            </a:r>
            <a:r>
              <a:rPr lang="en-GB" sz="2200" dirty="0" smtClean="0"/>
              <a:t>November</a:t>
            </a:r>
            <a:r>
              <a:rPr lang="en-GB" sz="2200" dirty="0" smtClean="0"/>
              <a:t> 2022 </a:t>
            </a:r>
            <a:r>
              <a:rPr lang="en-GB" sz="2200" dirty="0"/>
              <a:t>it was signed and ratified by 46 Council of Europe member states. In addition, it has been ratified by </a:t>
            </a:r>
            <a:r>
              <a:rPr lang="en-GB" sz="2200" dirty="0" smtClean="0"/>
              <a:t>two</a:t>
            </a:r>
            <a:r>
              <a:rPr lang="en-GB" sz="2200" dirty="0" smtClean="0"/>
              <a:t> </a:t>
            </a:r>
            <a:r>
              <a:rPr lang="en-GB" sz="2200" dirty="0"/>
              <a:t>non-CoE member state, </a:t>
            </a:r>
            <a:r>
              <a:rPr lang="en-GB" sz="2200" dirty="0" smtClean="0"/>
              <a:t>Belarus and Israel.  </a:t>
            </a:r>
            <a:endParaRPr lang="en-GB" sz="2200" dirty="0"/>
          </a:p>
          <a:p>
            <a:pPr eaLnBrk="1" fontAlgn="auto" hangingPunct="1">
              <a:spcAft>
                <a:spcPts val="0"/>
              </a:spcAft>
              <a:defRPr/>
            </a:pPr>
            <a:r>
              <a:rPr lang="en-US" sz="2200" dirty="0"/>
              <a:t>Find out which countries signed/ratified the Anti-Trafficking Convention: </a:t>
            </a:r>
            <a:r>
              <a:rPr lang="fi-FI" sz="2200" u="sng" dirty="0">
                <a:hlinkClick r:id="rId3"/>
              </a:rPr>
              <a:t>http://www.coe.int/en/web/conventions/full-list/-/conventions/treaty/197/signatures?p_auth=C8VCXTSf</a:t>
            </a:r>
            <a:endParaRPr lang="de-DE" sz="2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xmlns="" id="{8971CA72-801B-4FD4-A6C0-5DF729B0EB2D}"/>
              </a:ext>
            </a:extLst>
          </p:cNvPr>
          <p:cNvSpPr>
            <a:spLocks noGrp="1" noChangeArrowheads="1"/>
          </p:cNvSpPr>
          <p:nvPr>
            <p:ph type="title"/>
          </p:nvPr>
        </p:nvSpPr>
        <p:spPr>
          <a:xfrm>
            <a:off x="182563" y="285750"/>
            <a:ext cx="8778875" cy="857250"/>
          </a:xfrm>
        </p:spPr>
        <p:txBody>
          <a:bodyPr/>
          <a:lstStyle/>
          <a:p>
            <a:pPr eaLnBrk="1" hangingPunct="1"/>
            <a:r>
              <a:rPr lang="en-US" altLang="fi-FI"/>
              <a:t>Can non-Member States of the CoE join?</a:t>
            </a:r>
          </a:p>
        </p:txBody>
      </p:sp>
      <p:grpSp>
        <p:nvGrpSpPr>
          <p:cNvPr id="27651" name="Group 28">
            <a:extLst>
              <a:ext uri="{FF2B5EF4-FFF2-40B4-BE49-F238E27FC236}">
                <a16:creationId xmlns:a16="http://schemas.microsoft.com/office/drawing/2014/main" xmlns="" id="{116D7B8A-58FE-4E35-9EFD-C515722E4959}"/>
              </a:ext>
            </a:extLst>
          </p:cNvPr>
          <p:cNvGrpSpPr>
            <a:grpSpLocks/>
          </p:cNvGrpSpPr>
          <p:nvPr/>
        </p:nvGrpSpPr>
        <p:grpSpPr bwMode="auto">
          <a:xfrm>
            <a:off x="1943100" y="1657350"/>
            <a:ext cx="6354764" cy="1219200"/>
            <a:chOff x="1925167" y="1890509"/>
            <a:chExt cx="5077261" cy="2132924"/>
          </a:xfrm>
        </p:grpSpPr>
        <p:sp>
          <p:nvSpPr>
            <p:cNvPr id="30" name="Round Same Side Corner Rectangle 29">
              <a:extLst>
                <a:ext uri="{FF2B5EF4-FFF2-40B4-BE49-F238E27FC236}">
                  <a16:creationId xmlns:a16="http://schemas.microsoft.com/office/drawing/2014/main" xmlns="" id="{D60A2E90-1C8C-4F29-961F-45696B607F51}"/>
                </a:ext>
              </a:extLst>
            </p:cNvPr>
            <p:cNvSpPr/>
            <p:nvPr/>
          </p:nvSpPr>
          <p:spPr>
            <a:xfrm rot="5400000">
              <a:off x="3397336" y="418340"/>
              <a:ext cx="2132924" cy="5077261"/>
            </a:xfrm>
            <a:prstGeom prst="round2SameRect">
              <a:avLst/>
            </a:prstGeom>
            <a:solidFill>
              <a:srgbClr val="005F71">
                <a:alpha val="90000"/>
              </a:srgbClr>
            </a:solidFill>
            <a:ln>
              <a:noFill/>
            </a:ln>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31" name="Round Same Side Corner Rectangle 4">
              <a:extLst>
                <a:ext uri="{FF2B5EF4-FFF2-40B4-BE49-F238E27FC236}">
                  <a16:creationId xmlns:a16="http://schemas.microsoft.com/office/drawing/2014/main" xmlns="" id="{38C6D945-F51D-463E-84BD-43A0AA2FB5C6}"/>
                </a:ext>
              </a:extLst>
            </p:cNvPr>
            <p:cNvSpPr/>
            <p:nvPr/>
          </p:nvSpPr>
          <p:spPr>
            <a:xfrm>
              <a:off x="1925167" y="1993268"/>
              <a:ext cx="5036592" cy="1927408"/>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247650" tIns="123825" rIns="247650" bIns="123825" spcCol="1270" anchor="ctr"/>
            <a:lstStyle/>
            <a:p>
              <a:pPr eaLnBrk="1" fontAlgn="auto" hangingPunct="1">
                <a:spcBef>
                  <a:spcPts val="0"/>
                </a:spcBef>
                <a:spcAft>
                  <a:spcPts val="0"/>
                </a:spcAft>
                <a:defRPr/>
              </a:pPr>
              <a:r>
                <a:rPr lang="en-US" sz="1600" dirty="0">
                  <a:solidFill>
                    <a:schemeClr val="bg1"/>
                  </a:solidFill>
                </a:rPr>
                <a:t>The Committee of Ministers of the Council of Europe can invite a non-member state to accede to the Convention, after having consulted the Parties of the Convention and obtained their consent.</a:t>
              </a:r>
            </a:p>
          </p:txBody>
        </p:sp>
      </p:grpSp>
      <p:grpSp>
        <p:nvGrpSpPr>
          <p:cNvPr id="27652" name="Group 31">
            <a:extLst>
              <a:ext uri="{FF2B5EF4-FFF2-40B4-BE49-F238E27FC236}">
                <a16:creationId xmlns:a16="http://schemas.microsoft.com/office/drawing/2014/main" xmlns="" id="{1FB8FE4C-48EF-477F-804C-A81087777F4D}"/>
              </a:ext>
            </a:extLst>
          </p:cNvPr>
          <p:cNvGrpSpPr>
            <a:grpSpLocks/>
          </p:cNvGrpSpPr>
          <p:nvPr/>
        </p:nvGrpSpPr>
        <p:grpSpPr bwMode="auto">
          <a:xfrm>
            <a:off x="1955800" y="3028950"/>
            <a:ext cx="6342063" cy="2057400"/>
            <a:chOff x="1914351" y="3630132"/>
            <a:chExt cx="5091498" cy="2155003"/>
          </a:xfrm>
        </p:grpSpPr>
        <p:sp>
          <p:nvSpPr>
            <p:cNvPr id="33" name="Round Same Side Corner Rectangle 32">
              <a:extLst>
                <a:ext uri="{FF2B5EF4-FFF2-40B4-BE49-F238E27FC236}">
                  <a16:creationId xmlns:a16="http://schemas.microsoft.com/office/drawing/2014/main" xmlns="" id="{4B2D7C2E-47CD-402D-BA15-881A76715519}"/>
                </a:ext>
              </a:extLst>
            </p:cNvPr>
            <p:cNvSpPr/>
            <p:nvPr/>
          </p:nvSpPr>
          <p:spPr>
            <a:xfrm rot="5400000">
              <a:off x="3425699" y="2118784"/>
              <a:ext cx="2068803" cy="5091498"/>
            </a:xfrm>
            <a:prstGeom prst="round2SameRect">
              <a:avLst/>
            </a:prstGeom>
            <a:solidFill>
              <a:srgbClr val="005F71">
                <a:alpha val="90000"/>
              </a:srgbClr>
            </a:solidFill>
            <a:ln>
              <a:noFill/>
            </a:ln>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34" name="Round Same Side Corner Rectangle 4">
              <a:extLst>
                <a:ext uri="{FF2B5EF4-FFF2-40B4-BE49-F238E27FC236}">
                  <a16:creationId xmlns:a16="http://schemas.microsoft.com/office/drawing/2014/main" xmlns="" id="{8F928001-5FBD-416D-A4EF-140BF2E90D23}"/>
                </a:ext>
              </a:extLst>
            </p:cNvPr>
            <p:cNvSpPr/>
            <p:nvPr/>
          </p:nvSpPr>
          <p:spPr>
            <a:xfrm>
              <a:off x="1914351" y="3716332"/>
              <a:ext cx="5025226" cy="2068803"/>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247650" tIns="123825" rIns="247650" bIns="123825" spcCol="1270" anchor="ctr"/>
            <a:lstStyle/>
            <a:p>
              <a:pPr marL="171450" indent="-171450" eaLnBrk="1" fontAlgn="auto" hangingPunct="1">
                <a:spcBef>
                  <a:spcPts val="0"/>
                </a:spcBef>
                <a:spcAft>
                  <a:spcPts val="0"/>
                </a:spcAft>
                <a:buFont typeface="Arial" panose="020B0604020202020204" pitchFamily="34" charset="0"/>
                <a:buChar char="•"/>
                <a:defRPr/>
              </a:pPr>
              <a:r>
                <a:rPr lang="en-GB" sz="1600" dirty="0">
                  <a:solidFill>
                    <a:schemeClr val="bg1"/>
                  </a:solidFill>
                </a:rPr>
                <a:t>It is customary for the non-member state to request accession in a letter addressed to the Secretary General of the </a:t>
              </a:r>
              <a:r>
                <a:rPr lang="en-GB" sz="1600" dirty="0" err="1">
                  <a:solidFill>
                    <a:schemeClr val="bg1"/>
                  </a:solidFill>
                </a:rPr>
                <a:t>CoE</a:t>
              </a:r>
              <a:r>
                <a:rPr lang="en-GB" sz="1600" dirty="0">
                  <a:solidFill>
                    <a:schemeClr val="bg1"/>
                  </a:solidFill>
                </a:rPr>
                <a:t>.</a:t>
              </a:r>
            </a:p>
            <a:p>
              <a:pPr marL="171450" indent="-171450" eaLnBrk="1" fontAlgn="auto" hangingPunct="1">
                <a:spcBef>
                  <a:spcPts val="0"/>
                </a:spcBef>
                <a:spcAft>
                  <a:spcPts val="0"/>
                </a:spcAft>
                <a:buFont typeface="Arial" panose="020B0604020202020204" pitchFamily="34" charset="0"/>
                <a:buChar char="•"/>
                <a:defRPr/>
              </a:pPr>
              <a:r>
                <a:rPr lang="en-GB" sz="1600" dirty="0">
                  <a:solidFill>
                    <a:schemeClr val="bg1"/>
                  </a:solidFill>
                </a:rPr>
                <a:t>Prior to acceding, the state has to take the necessary measures to ensure that its domestic law allows the Convention to be implemented.</a:t>
              </a:r>
            </a:p>
            <a:p>
              <a:pPr marL="171450" indent="-171450" eaLnBrk="1" fontAlgn="auto" hangingPunct="1">
                <a:spcBef>
                  <a:spcPts val="0"/>
                </a:spcBef>
                <a:spcAft>
                  <a:spcPts val="0"/>
                </a:spcAft>
                <a:buFont typeface="Arial" panose="020B0604020202020204" pitchFamily="34" charset="0"/>
                <a:buChar char="•"/>
                <a:defRPr/>
              </a:pPr>
              <a:r>
                <a:rPr lang="en-GB" sz="1600" dirty="0">
                  <a:solidFill>
                    <a:schemeClr val="bg1"/>
                  </a:solidFill>
                </a:rPr>
                <a:t>The Committee of Ministers will ask for contributions to finance the follow-up mechanism.</a:t>
              </a:r>
            </a:p>
          </p:txBody>
        </p:sp>
      </p:grpSp>
      <p:grpSp>
        <p:nvGrpSpPr>
          <p:cNvPr id="27653" name="Group 40">
            <a:extLst>
              <a:ext uri="{FF2B5EF4-FFF2-40B4-BE49-F238E27FC236}">
                <a16:creationId xmlns:a16="http://schemas.microsoft.com/office/drawing/2014/main" xmlns="" id="{953DAF65-F9B3-462C-8801-3E33F686568D}"/>
              </a:ext>
            </a:extLst>
          </p:cNvPr>
          <p:cNvGrpSpPr>
            <a:grpSpLocks/>
          </p:cNvGrpSpPr>
          <p:nvPr/>
        </p:nvGrpSpPr>
        <p:grpSpPr bwMode="auto">
          <a:xfrm>
            <a:off x="63500" y="1679440"/>
            <a:ext cx="1981200" cy="1219201"/>
            <a:chOff x="50154" y="-830301"/>
            <a:chExt cx="2519643" cy="1714967"/>
          </a:xfrm>
        </p:grpSpPr>
        <p:sp>
          <p:nvSpPr>
            <p:cNvPr id="42" name="Rounded Rectangle 41">
              <a:extLst>
                <a:ext uri="{FF2B5EF4-FFF2-40B4-BE49-F238E27FC236}">
                  <a16:creationId xmlns:a16="http://schemas.microsoft.com/office/drawing/2014/main" xmlns="" id="{BFB84A1A-54C8-4084-BB08-AFA467C6D72D}"/>
                </a:ext>
              </a:extLst>
            </p:cNvPr>
            <p:cNvSpPr/>
            <p:nvPr/>
          </p:nvSpPr>
          <p:spPr>
            <a:xfrm>
              <a:off x="50154" y="-830301"/>
              <a:ext cx="2519643" cy="1644247"/>
            </a:xfrm>
            <a:prstGeom prst="roundRect">
              <a:avLst/>
            </a:prstGeom>
            <a:solidFill>
              <a:srgbClr val="F5BD47"/>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43" name="Rounded Rectangle 4">
              <a:extLst>
                <a:ext uri="{FF2B5EF4-FFF2-40B4-BE49-F238E27FC236}">
                  <a16:creationId xmlns:a16="http://schemas.microsoft.com/office/drawing/2014/main" xmlns="" id="{8AF8A6AC-03E6-4FA0-8A35-28568999CEE0}"/>
                </a:ext>
              </a:extLst>
            </p:cNvPr>
            <p:cNvSpPr/>
            <p:nvPr/>
          </p:nvSpPr>
          <p:spPr>
            <a:xfrm>
              <a:off x="138988" y="-812620"/>
              <a:ext cx="2398506" cy="1697286"/>
            </a:xfrm>
            <a:prstGeom prst="rect">
              <a:avLst/>
            </a:prstGeom>
          </p:spPr>
          <p:style>
            <a:lnRef idx="0">
              <a:scrgbClr r="0" g="0" b="0"/>
            </a:lnRef>
            <a:fillRef idx="0">
              <a:scrgbClr r="0" g="0" b="0"/>
            </a:fillRef>
            <a:effectRef idx="0">
              <a:scrgbClr r="0" g="0" b="0"/>
            </a:effectRef>
            <a:fontRef idx="minor">
              <a:schemeClr val="lt1"/>
            </a:fontRef>
          </p:style>
          <p:txBody>
            <a:bodyPr lIns="95250" tIns="47625" rIns="95250" bIns="47625" spcCol="1270" anchor="ctr"/>
            <a:lstStyle/>
            <a:p>
              <a:pPr algn="ctr" eaLnBrk="1" fontAlgn="auto" hangingPunct="1">
                <a:spcBef>
                  <a:spcPts val="0"/>
                </a:spcBef>
                <a:spcAft>
                  <a:spcPts val="0"/>
                </a:spcAft>
                <a:defRPr/>
              </a:pPr>
              <a:r>
                <a:rPr lang="en-GB" sz="1600" dirty="0">
                  <a:solidFill>
                    <a:srgbClr val="802528"/>
                  </a:solidFill>
                </a:rPr>
                <a:t>The Convention is open to accession by any country in the world.</a:t>
              </a:r>
            </a:p>
          </p:txBody>
        </p:sp>
      </p:grpSp>
      <p:grpSp>
        <p:nvGrpSpPr>
          <p:cNvPr id="27654" name="Group 43">
            <a:extLst>
              <a:ext uri="{FF2B5EF4-FFF2-40B4-BE49-F238E27FC236}">
                <a16:creationId xmlns:a16="http://schemas.microsoft.com/office/drawing/2014/main" xmlns="" id="{DF004FEF-AA76-43A9-A659-870F5938E905}"/>
              </a:ext>
            </a:extLst>
          </p:cNvPr>
          <p:cNvGrpSpPr>
            <a:grpSpLocks/>
          </p:cNvGrpSpPr>
          <p:nvPr/>
        </p:nvGrpSpPr>
        <p:grpSpPr bwMode="auto">
          <a:xfrm>
            <a:off x="63500" y="3548188"/>
            <a:ext cx="1981200" cy="936625"/>
            <a:chOff x="98741" y="241330"/>
            <a:chExt cx="2519643" cy="1232323"/>
          </a:xfrm>
        </p:grpSpPr>
        <p:sp>
          <p:nvSpPr>
            <p:cNvPr id="45" name="Rounded Rectangle 44">
              <a:extLst>
                <a:ext uri="{FF2B5EF4-FFF2-40B4-BE49-F238E27FC236}">
                  <a16:creationId xmlns:a16="http://schemas.microsoft.com/office/drawing/2014/main" xmlns="" id="{6E89CBC3-8FE4-4B2D-BE53-459102B594B5}"/>
                </a:ext>
              </a:extLst>
            </p:cNvPr>
            <p:cNvSpPr/>
            <p:nvPr/>
          </p:nvSpPr>
          <p:spPr>
            <a:xfrm>
              <a:off x="98741" y="241330"/>
              <a:ext cx="2519643" cy="1232323"/>
            </a:xfrm>
            <a:prstGeom prst="roundRect">
              <a:avLst/>
            </a:prstGeom>
            <a:solidFill>
              <a:srgbClr val="F5BD47"/>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46" name="Rounded Rectangle 4">
              <a:extLst>
                <a:ext uri="{FF2B5EF4-FFF2-40B4-BE49-F238E27FC236}">
                  <a16:creationId xmlns:a16="http://schemas.microsoft.com/office/drawing/2014/main" xmlns="" id="{557DFCD7-3437-44B8-B042-3B5CC1B6C148}"/>
                </a:ext>
              </a:extLst>
            </p:cNvPr>
            <p:cNvSpPr/>
            <p:nvPr/>
          </p:nvSpPr>
          <p:spPr>
            <a:xfrm>
              <a:off x="159309" y="301901"/>
              <a:ext cx="2398506" cy="1111179"/>
            </a:xfrm>
            <a:prstGeom prst="rect">
              <a:avLst/>
            </a:prstGeom>
          </p:spPr>
          <p:style>
            <a:lnRef idx="0">
              <a:scrgbClr r="0" g="0" b="0"/>
            </a:lnRef>
            <a:fillRef idx="0">
              <a:scrgbClr r="0" g="0" b="0"/>
            </a:fillRef>
            <a:effectRef idx="0">
              <a:scrgbClr r="0" g="0" b="0"/>
            </a:effectRef>
            <a:fontRef idx="minor">
              <a:schemeClr val="lt1"/>
            </a:fontRef>
          </p:style>
          <p:txBody>
            <a:bodyPr lIns="95250" tIns="47625" rIns="95250" bIns="47625" spcCol="1270" anchor="ctr"/>
            <a:lstStyle/>
            <a:p>
              <a:pPr algn="ctr" defTabSz="1111250" eaLnBrk="1" fontAlgn="auto" hangingPunct="1">
                <a:lnSpc>
                  <a:spcPct val="90000"/>
                </a:lnSpc>
                <a:spcAft>
                  <a:spcPct val="35000"/>
                </a:spcAft>
                <a:defRPr/>
              </a:pPr>
              <a:r>
                <a:rPr lang="en-GB" dirty="0">
                  <a:solidFill>
                    <a:srgbClr val="802528"/>
                  </a:solidFill>
                </a:rPr>
                <a:t>The procedure for accession</a:t>
              </a:r>
            </a:p>
          </p:txBody>
        </p:sp>
      </p:grpSp>
      <p:sp>
        <p:nvSpPr>
          <p:cNvPr id="21" name="Oval 20">
            <a:extLst>
              <a:ext uri="{FF2B5EF4-FFF2-40B4-BE49-F238E27FC236}">
                <a16:creationId xmlns:a16="http://schemas.microsoft.com/office/drawing/2014/main" xmlns="" id="{A3DBA810-D2D5-4FF0-B766-6E22DC357129}"/>
              </a:ext>
            </a:extLst>
          </p:cNvPr>
          <p:cNvSpPr/>
          <p:nvPr/>
        </p:nvSpPr>
        <p:spPr>
          <a:xfrm>
            <a:off x="7772400" y="361950"/>
            <a:ext cx="1192213" cy="752475"/>
          </a:xfrm>
          <a:prstGeom prst="ellipse">
            <a:avLst/>
          </a:prstGeom>
          <a:solidFill>
            <a:srgbClr val="F5BD47"/>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r>
              <a:rPr lang="en-GB" sz="2400" dirty="0">
                <a:solidFill>
                  <a:srgbClr val="802528"/>
                </a:solidFill>
              </a:rPr>
              <a:t>Yes!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CCCD9FB-90CB-43E3-8158-8989B8354681}"/>
              </a:ext>
            </a:extLst>
          </p:cNvPr>
          <p:cNvSpPr>
            <a:spLocks noGrp="1"/>
          </p:cNvSpPr>
          <p:nvPr>
            <p:ph type="title"/>
          </p:nvPr>
        </p:nvSpPr>
        <p:spPr>
          <a:xfrm>
            <a:off x="182563" y="285750"/>
            <a:ext cx="8778875" cy="857250"/>
          </a:xfrm>
        </p:spPr>
        <p:txBody>
          <a:bodyPr rtlCol="0">
            <a:normAutofit fontScale="90000"/>
          </a:bodyPr>
          <a:lstStyle/>
          <a:p>
            <a:pPr eaLnBrk="1" fontAlgn="auto" hangingPunct="1">
              <a:spcAft>
                <a:spcPts val="0"/>
              </a:spcAft>
              <a:defRPr/>
            </a:pP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What does the Convention require the states to do?</a:t>
            </a:r>
          </a:p>
        </p:txBody>
      </p:sp>
      <p:sp>
        <p:nvSpPr>
          <p:cNvPr id="8" name="Round Single Corner Rectangle 7">
            <a:extLst>
              <a:ext uri="{FF2B5EF4-FFF2-40B4-BE49-F238E27FC236}">
                <a16:creationId xmlns:a16="http://schemas.microsoft.com/office/drawing/2014/main" xmlns="" id="{A60E29D9-D822-408C-ACFF-5F22AAB133A8}"/>
              </a:ext>
            </a:extLst>
          </p:cNvPr>
          <p:cNvSpPr/>
          <p:nvPr/>
        </p:nvSpPr>
        <p:spPr>
          <a:xfrm>
            <a:off x="2651125" y="1390650"/>
            <a:ext cx="5526088" cy="1390650"/>
          </a:xfrm>
          <a:prstGeom prst="round1Rect">
            <a:avLst/>
          </a:prstGeom>
          <a:solidFill>
            <a:srgbClr val="005F71"/>
          </a:solidFill>
          <a:ln>
            <a:solidFill>
              <a:srgbClr val="005F71">
                <a:alpha val="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628650" lvl="1" indent="-171450" eaLnBrk="1" fontAlgn="auto" hangingPunct="1">
              <a:spcBef>
                <a:spcPts val="0"/>
              </a:spcBef>
              <a:spcAft>
                <a:spcPts val="0"/>
              </a:spcAft>
              <a:buFont typeface="Arial" panose="020B0604020202020204" pitchFamily="34" charset="0"/>
              <a:buChar char="•"/>
              <a:defRPr/>
            </a:pPr>
            <a:r>
              <a:rPr lang="en-US" sz="1200" dirty="0"/>
              <a:t>Establish effective legislation, policies and </a:t>
            </a:r>
            <a:r>
              <a:rPr lang="en-US" sz="1200" dirty="0" err="1"/>
              <a:t>programmes</a:t>
            </a:r>
            <a:r>
              <a:rPr lang="en-US" sz="1200" dirty="0"/>
              <a:t>, support research, awareness raising and educational campaigns </a:t>
            </a:r>
          </a:p>
          <a:p>
            <a:pPr marL="628650" lvl="1" indent="-171450" eaLnBrk="1" fontAlgn="auto" hangingPunct="1">
              <a:spcBef>
                <a:spcPts val="0"/>
              </a:spcBef>
              <a:spcAft>
                <a:spcPts val="0"/>
              </a:spcAft>
              <a:buFont typeface="Arial" panose="020B0604020202020204" pitchFamily="34" charset="0"/>
              <a:buChar char="•"/>
              <a:defRPr/>
            </a:pPr>
            <a:r>
              <a:rPr lang="en-US" sz="1200" dirty="0"/>
              <a:t>Engage the mass media and civil society in identifying the demand as one of the root causes of trafficking in human beings</a:t>
            </a:r>
          </a:p>
          <a:p>
            <a:pPr marL="628650" lvl="1" indent="-171450" eaLnBrk="1" fontAlgn="auto" hangingPunct="1">
              <a:spcBef>
                <a:spcPts val="0"/>
              </a:spcBef>
              <a:spcAft>
                <a:spcPts val="0"/>
              </a:spcAft>
              <a:buFont typeface="Arial" panose="020B0604020202020204" pitchFamily="34" charset="0"/>
              <a:buChar char="•"/>
              <a:defRPr/>
            </a:pPr>
            <a:r>
              <a:rPr lang="en-US" sz="1200" dirty="0"/>
              <a:t>Tackle the root problem of discrimination and gender inequality</a:t>
            </a:r>
          </a:p>
          <a:p>
            <a:pPr marL="628650" lvl="1" indent="-171450" eaLnBrk="1" fontAlgn="auto" hangingPunct="1">
              <a:spcBef>
                <a:spcPts val="0"/>
              </a:spcBef>
              <a:spcAft>
                <a:spcPts val="0"/>
              </a:spcAft>
              <a:buFont typeface="Arial" panose="020B0604020202020204" pitchFamily="34" charset="0"/>
              <a:buChar char="•"/>
              <a:defRPr/>
            </a:pPr>
            <a:r>
              <a:rPr lang="en-US" sz="1200" dirty="0"/>
              <a:t>Strengthen coordination and cooperation </a:t>
            </a:r>
          </a:p>
        </p:txBody>
      </p:sp>
      <p:sp>
        <p:nvSpPr>
          <p:cNvPr id="38" name="Round Single Corner Rectangle 37">
            <a:extLst>
              <a:ext uri="{FF2B5EF4-FFF2-40B4-BE49-F238E27FC236}">
                <a16:creationId xmlns:a16="http://schemas.microsoft.com/office/drawing/2014/main" xmlns="" id="{17473FCA-ADE5-41A8-93F5-98EA44EC5E05}"/>
              </a:ext>
            </a:extLst>
          </p:cNvPr>
          <p:cNvSpPr/>
          <p:nvPr/>
        </p:nvSpPr>
        <p:spPr>
          <a:xfrm>
            <a:off x="2633663" y="2889250"/>
            <a:ext cx="5526087" cy="1206500"/>
          </a:xfrm>
          <a:prstGeom prst="round1Rect">
            <a:avLst/>
          </a:prstGeom>
          <a:solidFill>
            <a:srgbClr val="F5BD47"/>
          </a:solidFill>
          <a:ln>
            <a:solidFill>
              <a:srgbClr val="005F71">
                <a:alpha val="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628650" lvl="1" indent="-171450" eaLnBrk="1" fontAlgn="auto" hangingPunct="1">
              <a:spcBef>
                <a:spcPts val="0"/>
              </a:spcBef>
              <a:spcAft>
                <a:spcPts val="0"/>
              </a:spcAft>
              <a:buFont typeface="Arial" panose="020B0604020202020204" pitchFamily="34" charset="0"/>
              <a:buChar char="•"/>
              <a:defRPr/>
            </a:pPr>
            <a:r>
              <a:rPr lang="en-US" sz="1200" dirty="0">
                <a:solidFill>
                  <a:schemeClr val="tx1"/>
                </a:solidFill>
              </a:rPr>
              <a:t>Train authorities to identify victims of trafficking, considering the special situation of women and children</a:t>
            </a:r>
          </a:p>
          <a:p>
            <a:pPr marL="628650" lvl="1" indent="-171450" eaLnBrk="1" fontAlgn="auto" hangingPunct="1">
              <a:spcBef>
                <a:spcPts val="0"/>
              </a:spcBef>
              <a:spcAft>
                <a:spcPts val="0"/>
              </a:spcAft>
              <a:buFont typeface="Arial" panose="020B0604020202020204" pitchFamily="34" charset="0"/>
              <a:buChar char="•"/>
              <a:defRPr/>
            </a:pPr>
            <a:r>
              <a:rPr lang="en-US" sz="1200" dirty="0">
                <a:solidFill>
                  <a:schemeClr val="tx1"/>
                </a:solidFill>
              </a:rPr>
              <a:t>Issue victims with residence permit, allow a reflection and recovery period of at least 30 days</a:t>
            </a:r>
          </a:p>
          <a:p>
            <a:pPr marL="628650" lvl="1" indent="-171450" eaLnBrk="1" fontAlgn="auto" hangingPunct="1">
              <a:spcBef>
                <a:spcPts val="0"/>
              </a:spcBef>
              <a:spcAft>
                <a:spcPts val="0"/>
              </a:spcAft>
              <a:buFont typeface="Arial" panose="020B0604020202020204" pitchFamily="34" charset="0"/>
              <a:buChar char="•"/>
              <a:defRPr/>
            </a:pPr>
            <a:r>
              <a:rPr lang="en-US" sz="1200" dirty="0">
                <a:solidFill>
                  <a:schemeClr val="tx1"/>
                </a:solidFill>
              </a:rPr>
              <a:t>Establish repatriation and reintegration programs to avoid re-victimization</a:t>
            </a:r>
          </a:p>
        </p:txBody>
      </p:sp>
      <p:sp>
        <p:nvSpPr>
          <p:cNvPr id="39" name="Round Single Corner Rectangle 38">
            <a:extLst>
              <a:ext uri="{FF2B5EF4-FFF2-40B4-BE49-F238E27FC236}">
                <a16:creationId xmlns:a16="http://schemas.microsoft.com/office/drawing/2014/main" xmlns="" id="{DF3870ED-B93C-4274-880E-E8EB9BB4A1B4}"/>
              </a:ext>
            </a:extLst>
          </p:cNvPr>
          <p:cNvSpPr/>
          <p:nvPr/>
        </p:nvSpPr>
        <p:spPr>
          <a:xfrm>
            <a:off x="2667000" y="4237038"/>
            <a:ext cx="5492750" cy="846137"/>
          </a:xfrm>
          <a:prstGeom prst="round1Rect">
            <a:avLst/>
          </a:prstGeom>
          <a:solidFill>
            <a:srgbClr val="802528"/>
          </a:solidFill>
          <a:ln>
            <a:solidFill>
              <a:srgbClr val="005F71">
                <a:alpha val="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628650" lvl="1" indent="-171450" eaLnBrk="1" fontAlgn="auto" hangingPunct="1">
              <a:spcBef>
                <a:spcPts val="0"/>
              </a:spcBef>
              <a:spcAft>
                <a:spcPts val="0"/>
              </a:spcAft>
              <a:buFont typeface="Arial" panose="020B0604020202020204" pitchFamily="34" charset="0"/>
              <a:buChar char="•"/>
              <a:defRPr/>
            </a:pPr>
            <a:r>
              <a:rPr lang="en-US" sz="1200" dirty="0"/>
              <a:t>Criminalize the different forms of trafficking in human beings, incl. legal persons as perpetrator</a:t>
            </a:r>
          </a:p>
          <a:p>
            <a:pPr marL="628650" lvl="1" indent="-171450" eaLnBrk="1" fontAlgn="auto" hangingPunct="1">
              <a:spcBef>
                <a:spcPts val="0"/>
              </a:spcBef>
              <a:spcAft>
                <a:spcPts val="0"/>
              </a:spcAft>
              <a:buFont typeface="Arial" panose="020B0604020202020204" pitchFamily="34" charset="0"/>
              <a:buChar char="•"/>
              <a:defRPr/>
            </a:pPr>
            <a:r>
              <a:rPr lang="en-US" sz="1200" dirty="0"/>
              <a:t>Effectively investigate trafficking cases</a:t>
            </a:r>
          </a:p>
        </p:txBody>
      </p:sp>
      <p:sp>
        <p:nvSpPr>
          <p:cNvPr id="47" name="Rounded Rectangle 46">
            <a:extLst>
              <a:ext uri="{FF2B5EF4-FFF2-40B4-BE49-F238E27FC236}">
                <a16:creationId xmlns:a16="http://schemas.microsoft.com/office/drawing/2014/main" xmlns="" id="{25EB3CBC-0D57-40FB-8BC5-9DB0326136FB}"/>
              </a:ext>
            </a:extLst>
          </p:cNvPr>
          <p:cNvSpPr/>
          <p:nvPr/>
        </p:nvSpPr>
        <p:spPr>
          <a:xfrm>
            <a:off x="819150" y="3105150"/>
            <a:ext cx="1981200" cy="774700"/>
          </a:xfrm>
          <a:prstGeom prst="roundRect">
            <a:avLst/>
          </a:prstGeom>
          <a:solidFill>
            <a:srgbClr val="F5BD47"/>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nchor="ctr"/>
          <a:lstStyle/>
          <a:p>
            <a:pPr algn="ctr" eaLnBrk="1" fontAlgn="auto" hangingPunct="1">
              <a:spcBef>
                <a:spcPts val="0"/>
              </a:spcBef>
              <a:spcAft>
                <a:spcPts val="0"/>
              </a:spcAft>
              <a:defRPr/>
            </a:pPr>
            <a:r>
              <a:rPr lang="en-GB" sz="1400" dirty="0">
                <a:solidFill>
                  <a:srgbClr val="802528"/>
                </a:solidFill>
              </a:rPr>
              <a:t>P</a:t>
            </a:r>
            <a:r>
              <a:rPr lang="en-GB" sz="1400" dirty="0">
                <a:solidFill>
                  <a:schemeClr val="tx1"/>
                </a:solidFill>
              </a:rPr>
              <a:t>rotect the victims</a:t>
            </a:r>
          </a:p>
        </p:txBody>
      </p:sp>
      <p:sp>
        <p:nvSpPr>
          <p:cNvPr id="48" name="Rounded Rectangle 47">
            <a:extLst>
              <a:ext uri="{FF2B5EF4-FFF2-40B4-BE49-F238E27FC236}">
                <a16:creationId xmlns:a16="http://schemas.microsoft.com/office/drawing/2014/main" xmlns="" id="{8BE61317-C898-4579-A439-58C713B0108C}"/>
              </a:ext>
            </a:extLst>
          </p:cNvPr>
          <p:cNvSpPr/>
          <p:nvPr/>
        </p:nvSpPr>
        <p:spPr>
          <a:xfrm>
            <a:off x="819150" y="4271963"/>
            <a:ext cx="1981200" cy="774700"/>
          </a:xfrm>
          <a:prstGeom prst="roundRect">
            <a:avLst/>
          </a:prstGeom>
          <a:solidFill>
            <a:srgbClr val="802528"/>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nchor="ctr"/>
          <a:lstStyle/>
          <a:p>
            <a:pPr algn="ctr" eaLnBrk="1" fontAlgn="auto" hangingPunct="1">
              <a:spcBef>
                <a:spcPts val="0"/>
              </a:spcBef>
              <a:spcAft>
                <a:spcPts val="0"/>
              </a:spcAft>
              <a:defRPr/>
            </a:pPr>
            <a:r>
              <a:rPr lang="en-GB" sz="1400" dirty="0">
                <a:solidFill>
                  <a:srgbClr val="F5BD47"/>
                </a:solidFill>
              </a:rPr>
              <a:t>P</a:t>
            </a:r>
            <a:r>
              <a:rPr lang="en-GB" sz="1400" dirty="0"/>
              <a:t>rosecute the perpetrator</a:t>
            </a:r>
          </a:p>
        </p:txBody>
      </p:sp>
      <p:sp>
        <p:nvSpPr>
          <p:cNvPr id="40" name="Rounded Rectangle 39">
            <a:extLst>
              <a:ext uri="{FF2B5EF4-FFF2-40B4-BE49-F238E27FC236}">
                <a16:creationId xmlns:a16="http://schemas.microsoft.com/office/drawing/2014/main" xmlns="" id="{6B256020-BCB2-4B7D-A46D-5C5E76621468}"/>
              </a:ext>
            </a:extLst>
          </p:cNvPr>
          <p:cNvSpPr/>
          <p:nvPr/>
        </p:nvSpPr>
        <p:spPr>
          <a:xfrm>
            <a:off x="825500" y="1641475"/>
            <a:ext cx="1981200" cy="774700"/>
          </a:xfrm>
          <a:prstGeom prst="roundRect">
            <a:avLst/>
          </a:prstGeom>
          <a:solidFill>
            <a:srgbClr val="005F71"/>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nchor="ctr"/>
          <a:lstStyle/>
          <a:p>
            <a:pPr algn="ctr" eaLnBrk="1" fontAlgn="auto" hangingPunct="1">
              <a:spcBef>
                <a:spcPts val="0"/>
              </a:spcBef>
              <a:spcAft>
                <a:spcPts val="0"/>
              </a:spcAft>
              <a:defRPr/>
            </a:pPr>
            <a:r>
              <a:rPr lang="en-GB" sz="1400" dirty="0">
                <a:solidFill>
                  <a:srgbClr val="F5BD47"/>
                </a:solidFill>
              </a:rPr>
              <a:t>P</a:t>
            </a:r>
            <a:r>
              <a:rPr lang="en-GB" sz="1400" dirty="0"/>
              <a:t>revent trafficking</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xmlns="" id="{C5017BB9-303B-42E8-9672-D00C889F9ACE}"/>
              </a:ext>
            </a:extLst>
          </p:cNvPr>
          <p:cNvGraphicFramePr>
            <a:graphicFrameLocks noGrp="1"/>
          </p:cNvGraphicFramePr>
          <p:nvPr>
            <p:ph sz="quarter" idx="4"/>
            <p:extLst>
              <p:ext uri="{D42A27DB-BD31-4B8C-83A1-F6EECF244321}">
                <p14:modId xmlns:p14="http://schemas.microsoft.com/office/powerpoint/2010/main" val="852097895"/>
              </p:ext>
            </p:extLst>
          </p:nvPr>
        </p:nvGraphicFramePr>
        <p:xfrm>
          <a:off x="4648200" y="1200151"/>
          <a:ext cx="4422775" cy="2740901"/>
        </p:xfrm>
        <a:graphic>
          <a:graphicData uri="http://schemas.openxmlformats.org/drawingml/2006/table">
            <a:tbl>
              <a:tblPr firstRow="1" bandRow="1">
                <a:tableStyleId>{5C22544A-7EE6-4342-B048-85BDC9FD1C3A}</a:tableStyleId>
              </a:tblPr>
              <a:tblGrid>
                <a:gridCol w="4422775">
                  <a:extLst>
                    <a:ext uri="{9D8B030D-6E8A-4147-A177-3AD203B41FA5}">
                      <a16:colId xmlns:a16="http://schemas.microsoft.com/office/drawing/2014/main" xmlns="" val="20000"/>
                    </a:ext>
                  </a:extLst>
                </a:gridCol>
              </a:tblGrid>
              <a:tr h="91439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dirty="0"/>
                        <a:t>Committee of the Parties</a:t>
                      </a:r>
                    </a:p>
                  </a:txBody>
                  <a:tcPr marT="45725" marB="45725" anchor="ctr">
                    <a:solidFill>
                      <a:srgbClr val="005F71"/>
                    </a:solidFill>
                  </a:tcPr>
                </a:tc>
                <a:extLst>
                  <a:ext uri="{0D108BD9-81ED-4DB2-BD59-A6C34878D82A}">
                    <a16:rowId xmlns:a16="http://schemas.microsoft.com/office/drawing/2014/main" xmlns="" val="10000"/>
                  </a:ext>
                </a:extLst>
              </a:tr>
              <a:tr h="1826502">
                <a:tc>
                  <a:txBody>
                    <a:bodyPr/>
                    <a:lstStyle/>
                    <a:p>
                      <a:pPr marL="285750" lvl="0" indent="-285750">
                        <a:buFont typeface="Arial" panose="020B0604020202020204" pitchFamily="34" charset="0"/>
                        <a:buChar char="•"/>
                      </a:pPr>
                      <a:r>
                        <a:rPr lang="en-GB" sz="1400" dirty="0"/>
                        <a:t>Political  body composed of official representatives of the States Parties of the Convention.</a:t>
                      </a:r>
                    </a:p>
                    <a:p>
                      <a:pPr marL="285750" lvl="0" indent="-285750">
                        <a:buFont typeface="Arial" panose="020B0604020202020204" pitchFamily="34" charset="0"/>
                        <a:buChar char="•"/>
                      </a:pPr>
                      <a:r>
                        <a:rPr lang="en-GB" sz="1400" dirty="0"/>
                        <a:t>It elects the GRETA.</a:t>
                      </a:r>
                    </a:p>
                    <a:p>
                      <a:pPr marL="285750" lvl="0" indent="-285750">
                        <a:buFont typeface="Arial" panose="020B0604020202020204" pitchFamily="34" charset="0"/>
                        <a:buChar char="•"/>
                      </a:pPr>
                      <a:r>
                        <a:rPr lang="en-GB" sz="1400" dirty="0"/>
                        <a:t>Considers GRETA’s report and may adopt recommendations to the governments of the Parties concerned.</a:t>
                      </a:r>
                    </a:p>
                  </a:txBody>
                  <a:tcPr marT="45725" marB="45725">
                    <a:solidFill>
                      <a:srgbClr val="005F71">
                        <a:alpha val="50000"/>
                      </a:srgbClr>
                    </a:solidFill>
                  </a:tcPr>
                </a:tc>
                <a:extLst>
                  <a:ext uri="{0D108BD9-81ED-4DB2-BD59-A6C34878D82A}">
                    <a16:rowId xmlns:a16="http://schemas.microsoft.com/office/drawing/2014/main" xmlns="" val="10001"/>
                  </a:ext>
                </a:extLst>
              </a:tr>
            </a:tbl>
          </a:graphicData>
        </a:graphic>
      </p:graphicFrame>
      <p:sp>
        <p:nvSpPr>
          <p:cNvPr id="4" name="Title 3">
            <a:extLst>
              <a:ext uri="{FF2B5EF4-FFF2-40B4-BE49-F238E27FC236}">
                <a16:creationId xmlns:a16="http://schemas.microsoft.com/office/drawing/2014/main" xmlns="" id="{624D99A9-B3CA-4869-9DB7-EA7A592A2839}"/>
              </a:ext>
            </a:extLst>
          </p:cNvPr>
          <p:cNvSpPr>
            <a:spLocks noGrp="1"/>
          </p:cNvSpPr>
          <p:nvPr>
            <p:ph type="title"/>
          </p:nvPr>
        </p:nvSpPr>
        <p:spPr>
          <a:xfrm>
            <a:off x="182563" y="114300"/>
            <a:ext cx="8778875" cy="857250"/>
          </a:xfrm>
        </p:spPr>
        <p:txBody>
          <a:bodyPr rtlCol="0">
            <a:normAutofit fontScale="90000"/>
          </a:bodyPr>
          <a:lstStyle/>
          <a:p>
            <a:pPr eaLnBrk="1" fontAlgn="auto" hangingPunct="1">
              <a:spcAft>
                <a:spcPts val="0"/>
              </a:spcAft>
              <a:defRPr/>
            </a:pPr>
            <a:r>
              <a:rPr lang="en-US" dirty="0"/>
              <a:t>How is the implementation of the Convention monitored?</a:t>
            </a:r>
          </a:p>
        </p:txBody>
      </p:sp>
      <p:graphicFrame>
        <p:nvGraphicFramePr>
          <p:cNvPr id="9" name="Content Placeholder 5">
            <a:extLst>
              <a:ext uri="{FF2B5EF4-FFF2-40B4-BE49-F238E27FC236}">
                <a16:creationId xmlns:a16="http://schemas.microsoft.com/office/drawing/2014/main" xmlns="" id="{B72B979C-D4AC-4A4A-90E4-38C2B5F9C02D}"/>
              </a:ext>
            </a:extLst>
          </p:cNvPr>
          <p:cNvGraphicFramePr>
            <a:graphicFrameLocks/>
          </p:cNvGraphicFramePr>
          <p:nvPr>
            <p:extLst>
              <p:ext uri="{D42A27DB-BD31-4B8C-83A1-F6EECF244321}">
                <p14:modId xmlns:p14="http://schemas.microsoft.com/office/powerpoint/2010/main" val="2651368331"/>
              </p:ext>
            </p:extLst>
          </p:nvPr>
        </p:nvGraphicFramePr>
        <p:xfrm>
          <a:off x="228600" y="1200151"/>
          <a:ext cx="4316413" cy="3643076"/>
        </p:xfrm>
        <a:graphic>
          <a:graphicData uri="http://schemas.openxmlformats.org/drawingml/2006/table">
            <a:tbl>
              <a:tblPr firstRow="1" bandRow="1">
                <a:tableStyleId>{5C22544A-7EE6-4342-B048-85BDC9FD1C3A}</a:tableStyleId>
              </a:tblPr>
              <a:tblGrid>
                <a:gridCol w="4316413">
                  <a:extLst>
                    <a:ext uri="{9D8B030D-6E8A-4147-A177-3AD203B41FA5}">
                      <a16:colId xmlns:a16="http://schemas.microsoft.com/office/drawing/2014/main" xmlns="" val="20000"/>
                    </a:ext>
                  </a:extLst>
                </a:gridCol>
              </a:tblGrid>
              <a:tr h="852705">
                <a:tc>
                  <a:txBody>
                    <a:bodyPr/>
                    <a:lstStyle/>
                    <a:p>
                      <a:pPr lvl="0"/>
                      <a:r>
                        <a:rPr lang="en-GB" sz="1800" dirty="0"/>
                        <a:t>Group of Experts on Action against Trafficking in Human Beings (GRETA)</a:t>
                      </a:r>
                    </a:p>
                    <a:p>
                      <a:pPr algn="ctr"/>
                      <a:endParaRPr lang="en-US" sz="1800" dirty="0"/>
                    </a:p>
                  </a:txBody>
                  <a:tcPr marT="45711" marB="45711" anchor="ctr">
                    <a:solidFill>
                      <a:srgbClr val="005F71"/>
                    </a:solidFill>
                  </a:tcPr>
                </a:tc>
                <a:extLst>
                  <a:ext uri="{0D108BD9-81ED-4DB2-BD59-A6C34878D82A}">
                    <a16:rowId xmlns:a16="http://schemas.microsoft.com/office/drawing/2014/main" xmlns="" val="10000"/>
                  </a:ext>
                </a:extLst>
              </a:tr>
              <a:tr h="2728694">
                <a:tc>
                  <a:txBody>
                    <a:bodyPr/>
                    <a:lstStyle/>
                    <a:p>
                      <a:pPr marL="285750" lvl="0" indent="-285750">
                        <a:buFont typeface="Arial" panose="020B0604020202020204" pitchFamily="34" charset="0"/>
                        <a:buChar char="•"/>
                      </a:pPr>
                      <a:r>
                        <a:rPr lang="en-GB" sz="1400" dirty="0"/>
                        <a:t>An independent expert body.</a:t>
                      </a:r>
                    </a:p>
                    <a:p>
                      <a:pPr marL="285750" lvl="0" indent="-285750">
                        <a:buFont typeface="Arial" panose="020B0604020202020204" pitchFamily="34" charset="0"/>
                        <a:buChar char="•"/>
                      </a:pPr>
                      <a:r>
                        <a:rPr lang="en-GB" sz="1400" dirty="0"/>
                        <a:t>Consisting of 15 members from signatory countries.</a:t>
                      </a:r>
                    </a:p>
                    <a:p>
                      <a:pPr marL="285750" lvl="0" indent="-285750">
                        <a:buFont typeface="Arial" panose="020B0604020202020204" pitchFamily="34" charset="0"/>
                        <a:buChar char="•"/>
                      </a:pPr>
                      <a:r>
                        <a:rPr lang="en-GB" sz="1400" dirty="0"/>
                        <a:t>GRETA’s activities are divided into rounds. It collects information from States parties and performs country visits. </a:t>
                      </a:r>
                    </a:p>
                    <a:p>
                      <a:pPr marL="285750" lvl="0" indent="-285750">
                        <a:buFont typeface="Arial" panose="020B0604020202020204" pitchFamily="34" charset="0"/>
                        <a:buChar char="•"/>
                      </a:pPr>
                      <a:r>
                        <a:rPr lang="en-GB" sz="1400" dirty="0"/>
                        <a:t>It may request information from NGOs (shadow report).</a:t>
                      </a:r>
                    </a:p>
                    <a:p>
                      <a:pPr marL="285750" lvl="0" indent="-285750">
                        <a:buFont typeface="Arial" panose="020B0604020202020204" pitchFamily="34" charset="0"/>
                        <a:buChar char="•"/>
                      </a:pPr>
                      <a:r>
                        <a:rPr lang="en-GB" sz="1400" dirty="0"/>
                        <a:t>Its final reports with recommendations are made public and are found online on the </a:t>
                      </a:r>
                      <a:r>
                        <a:rPr lang="en-GB" sz="1400" dirty="0" err="1"/>
                        <a:t>CoE</a:t>
                      </a:r>
                      <a:r>
                        <a:rPr lang="en-GB" sz="1400" dirty="0"/>
                        <a:t> website.</a:t>
                      </a:r>
                    </a:p>
                    <a:p>
                      <a:pPr marL="285750" lvl="0" indent="-285750">
                        <a:buFont typeface="Arial" panose="020B0604020202020204" pitchFamily="34" charset="0"/>
                        <a:buChar char="•"/>
                      </a:pPr>
                      <a:r>
                        <a:rPr lang="en-GB" sz="1400" baseline="0" dirty="0">
                          <a:hlinkClick r:id="rId3"/>
                        </a:rPr>
                        <a:t>http://www.coe.int/en/web/anti-human-trafficking/news</a:t>
                      </a:r>
                      <a:r>
                        <a:rPr lang="en-GB" sz="1400" baseline="0" dirty="0"/>
                        <a:t> </a:t>
                      </a:r>
                      <a:endParaRPr lang="en-US" sz="1800" dirty="0"/>
                    </a:p>
                  </a:txBody>
                  <a:tcPr marT="45711" marB="45711">
                    <a:solidFill>
                      <a:srgbClr val="005F71">
                        <a:alpha val="50000"/>
                      </a:srgbClr>
                    </a:solidFill>
                  </a:tcPr>
                </a:tc>
                <a:extLst>
                  <a:ext uri="{0D108BD9-81ED-4DB2-BD59-A6C34878D82A}">
                    <a16:rowId xmlns:a16="http://schemas.microsoft.com/office/drawing/2014/main" xmlns="" val="10001"/>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xmlns="" id="{B5CF8527-C5BA-4DC6-BEDA-33D57836BFD0}"/>
              </a:ext>
            </a:extLst>
          </p:cNvPr>
          <p:cNvSpPr>
            <a:spLocks noGrp="1" noChangeArrowheads="1"/>
          </p:cNvSpPr>
          <p:nvPr>
            <p:ph type="title"/>
          </p:nvPr>
        </p:nvSpPr>
        <p:spPr>
          <a:xfrm>
            <a:off x="182563" y="285750"/>
            <a:ext cx="8778875" cy="857250"/>
          </a:xfrm>
        </p:spPr>
        <p:txBody>
          <a:bodyPr/>
          <a:lstStyle/>
          <a:p>
            <a:pPr eaLnBrk="1" hangingPunct="1"/>
            <a:r>
              <a:rPr lang="en-US" altLang="fi-FI"/>
              <a:t>Statistics on trafficking in human beings</a:t>
            </a:r>
          </a:p>
        </p:txBody>
      </p:sp>
      <p:graphicFrame>
        <p:nvGraphicFramePr>
          <p:cNvPr id="5" name="Diagram 4">
            <a:extLst>
              <a:ext uri="{FF2B5EF4-FFF2-40B4-BE49-F238E27FC236}">
                <a16:creationId xmlns:a16="http://schemas.microsoft.com/office/drawing/2014/main" xmlns="" id="{F7726435-6FC8-4D14-B814-E2F6E5FE4B81}"/>
              </a:ext>
            </a:extLst>
          </p:cNvPr>
          <p:cNvGraphicFramePr/>
          <p:nvPr>
            <p:extLst>
              <p:ext uri="{D42A27DB-BD31-4B8C-83A1-F6EECF244321}">
                <p14:modId xmlns:p14="http://schemas.microsoft.com/office/powerpoint/2010/main" val="1864541148"/>
              </p:ext>
            </p:extLst>
          </p:nvPr>
        </p:nvGraphicFramePr>
        <p:xfrm>
          <a:off x="762001" y="1327298"/>
          <a:ext cx="6781800" cy="36828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to">
      <a:majorFont>
        <a:latin typeface="Lato Semibold"/>
        <a:ea typeface=""/>
        <a:cs typeface=""/>
      </a:majorFont>
      <a:minorFont>
        <a:latin typeface="Lat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73409226164544896EEAA7217514EB0" ma:contentTypeVersion="4" ma:contentTypeDescription="Create a new document." ma:contentTypeScope="" ma:versionID="840569bd28b7fddd254eebd11c6384dd">
  <xsd:schema xmlns:xsd="http://www.w3.org/2001/XMLSchema" xmlns:xs="http://www.w3.org/2001/XMLSchema" xmlns:p="http://schemas.microsoft.com/office/2006/metadata/properties" xmlns:ns2="1648f2b9-7a6f-470c-ab6b-ef6897e5ddd7" xmlns:ns3="9329761b-4b7e-4d8f-9c45-4badb482ef84" targetNamespace="http://schemas.microsoft.com/office/2006/metadata/properties" ma:root="true" ma:fieldsID="49e8c437d82f77531be5736896eafd3f" ns2:_="" ns3:_="">
    <xsd:import namespace="1648f2b9-7a6f-470c-ab6b-ef6897e5ddd7"/>
    <xsd:import namespace="9329761b-4b7e-4d8f-9c45-4badb482ef84"/>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648f2b9-7a6f-470c-ab6b-ef6897e5ddd7"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329761b-4b7e-4d8f-9c45-4badb482ef84"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A06B814-6C73-48BE-A667-BAE61FC7300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648f2b9-7a6f-470c-ab6b-ef6897e5ddd7"/>
    <ds:schemaRef ds:uri="9329761b-4b7e-4d8f-9c45-4badb482ef8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2589</Words>
  <Application>Microsoft Office PowerPoint</Application>
  <PresentationFormat>Bildschirmpräsentation (16:9)</PresentationFormat>
  <Paragraphs>197</Paragraphs>
  <Slides>18</Slides>
  <Notes>18</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18</vt:i4>
      </vt:variant>
    </vt:vector>
  </HeadingPairs>
  <TitlesOfParts>
    <vt:vector size="24" baseType="lpstr">
      <vt:lpstr>Arial</vt:lpstr>
      <vt:lpstr>Calibri</vt:lpstr>
      <vt:lpstr>Lato</vt:lpstr>
      <vt:lpstr>Lato Semibold</vt:lpstr>
      <vt:lpstr>Times New Roman</vt:lpstr>
      <vt:lpstr>Office Theme</vt:lpstr>
      <vt:lpstr> Zonta International and  the Anti-Trafficking Convention The Council of Europe Convention on Action against Trafficking in Human Beings </vt:lpstr>
      <vt:lpstr>What is “The Anti-Trafficking Convention”?</vt:lpstr>
      <vt:lpstr>The Scope of the Convention</vt:lpstr>
      <vt:lpstr>The Core Values of the Convention</vt:lpstr>
      <vt:lpstr>Convention Data: Who has acceded to  the Anti-Trafficking Convention? </vt:lpstr>
      <vt:lpstr>Can non-Member States of the CoE join?</vt:lpstr>
      <vt:lpstr>      What does the Convention require the states to do?</vt:lpstr>
      <vt:lpstr>How is the implementation of the Convention monitored?</vt:lpstr>
      <vt:lpstr>Statistics on trafficking in human beings</vt:lpstr>
      <vt:lpstr>Why is the Anti-Trafficking Convention  important to Zonta?</vt:lpstr>
      <vt:lpstr>Who is covered by the Convention?</vt:lpstr>
      <vt:lpstr>Zonta International can play an active role</vt:lpstr>
      <vt:lpstr>What do you need to do?</vt:lpstr>
      <vt:lpstr>Are there any other actors fighting  trafficking in human beings?</vt:lpstr>
      <vt:lpstr>The UN Protocol to Prevent, Suppress and Punish Trafficking in Persons</vt:lpstr>
      <vt:lpstr>The Anti-Trafficking Convention</vt:lpstr>
      <vt:lpstr>Sources and References</vt:lpstr>
      <vt:lpstr>Further information and questions</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Kate Edrinn</dc:creator>
  <cp:lastModifiedBy>Anwender</cp:lastModifiedBy>
  <cp:revision>104</cp:revision>
  <cp:lastPrinted>2021-03-11T14:16:43Z</cp:lastPrinted>
  <dcterms:created xsi:type="dcterms:W3CDTF">2018-01-12T21:14:27Z</dcterms:created>
  <dcterms:modified xsi:type="dcterms:W3CDTF">2022-11-18T16:29:14Z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0x010100873409226164544896EEAA7217514EB0</vt:lpwstr>
  </property>
</Properties>
</file>