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90" r:id="rId5"/>
    <p:sldId id="259" r:id="rId6"/>
    <p:sldId id="291" r:id="rId7"/>
    <p:sldId id="269" r:id="rId8"/>
    <p:sldId id="292" r:id="rId9"/>
    <p:sldId id="293" r:id="rId10"/>
    <p:sldId id="304" r:id="rId11"/>
    <p:sldId id="303" r:id="rId12"/>
    <p:sldId id="294" r:id="rId13"/>
    <p:sldId id="302" r:id="rId14"/>
    <p:sldId id="305" r:id="rId15"/>
    <p:sldId id="299" r:id="rId16"/>
    <p:sldId id="295" r:id="rId17"/>
    <p:sldId id="296" r:id="rId18"/>
    <p:sldId id="289"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71"/>
    <a:srgbClr val="F5B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91" autoAdjust="0"/>
  </p:normalViewPr>
  <p:slideViewPr>
    <p:cSldViewPr>
      <p:cViewPr varScale="1">
        <p:scale>
          <a:sx n="112" d="100"/>
          <a:sy n="112" d="100"/>
        </p:scale>
        <p:origin x="150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79BE1-1736-4757-939D-FE906F3BE7C4}" type="datetimeFigureOut">
              <a:rPr lang="en-US" smtClean="0"/>
              <a:t>7/1/2020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8D7C1-9E07-4D28-B216-440CAE7DEE93}" type="slidenum">
              <a:rPr lang="en-US" smtClean="0"/>
              <a:t>‹#›</a:t>
            </a:fld>
            <a:endParaRPr lang="en-US"/>
          </a:p>
        </p:txBody>
      </p:sp>
    </p:spTree>
    <p:extLst>
      <p:ext uri="{BB962C8B-B14F-4D97-AF65-F5344CB8AC3E}">
        <p14:creationId xmlns:p14="http://schemas.microsoft.com/office/powerpoint/2010/main" val="4240179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DC10F-5764-4A2E-9B69-9326063D7B5F}"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3556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While every contribution has made a difference, there are some individual donors who have made a truly exceptional </a:t>
            </a:r>
            <a:r>
              <a:rPr lang="en-AU" baseline="0" dirty="0"/>
              <a:t>contribution: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The Kaleta A. Doolin Foundation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Judith F. Kautz</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Vivian W. Yen </a:t>
            </a:r>
          </a:p>
          <a:p>
            <a:endParaRPr lang="en-AU" baseline="0" dirty="0"/>
          </a:p>
        </p:txBody>
      </p:sp>
      <p:sp>
        <p:nvSpPr>
          <p:cNvPr id="4" name="Slide Number Placeholder 3"/>
          <p:cNvSpPr>
            <a:spLocks noGrp="1"/>
          </p:cNvSpPr>
          <p:nvPr>
            <p:ph type="sldNum" sz="quarter" idx="10"/>
          </p:nvPr>
        </p:nvSpPr>
        <p:spPr/>
        <p:txBody>
          <a:bodyPr/>
          <a:lstStyle/>
          <a:p>
            <a:fld id="{F57DC10F-5764-4A2E-9B69-9326063D7B5F}" type="slidenum">
              <a:rPr lang="en-AU" smtClean="0"/>
              <a:t>10</a:t>
            </a:fld>
            <a:endParaRPr lang="en-AU"/>
          </a:p>
        </p:txBody>
      </p:sp>
    </p:spTree>
    <p:extLst>
      <p:ext uri="{BB962C8B-B14F-4D97-AF65-F5344CB8AC3E}">
        <p14:creationId xmlns:p14="http://schemas.microsoft.com/office/powerpoint/2010/main" val="120132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further eight individuals have also enabled the Fund to</a:t>
            </a:r>
            <a:r>
              <a:rPr lang="en-AU" baseline="0" dirty="0"/>
              <a:t> grow to an unprecedented level in recent years through their generous gifts and bequests:</a:t>
            </a:r>
          </a:p>
          <a:p>
            <a:endParaRPr lang="en-AU" baseline="0" dirty="0"/>
          </a:p>
          <a:p>
            <a:r>
              <a:rPr lang="en-AU" baseline="0" dirty="0"/>
              <a:t>Sally S. Bean</a:t>
            </a:r>
          </a:p>
          <a:p>
            <a:r>
              <a:rPr lang="en-AU" baseline="0" dirty="0"/>
              <a:t>Jacqueline M. Beaudry</a:t>
            </a:r>
          </a:p>
          <a:p>
            <a:r>
              <a:rPr lang="en-AU" baseline="0" dirty="0"/>
              <a:t>Shu Lan H. Chiu</a:t>
            </a:r>
          </a:p>
          <a:p>
            <a:r>
              <a:rPr lang="en-AU" baseline="0" dirty="0"/>
              <a:t>Glenne Harding</a:t>
            </a:r>
          </a:p>
          <a:p>
            <a:r>
              <a:rPr lang="en-AU" baseline="0" dirty="0"/>
              <a:t>Eleanor </a:t>
            </a:r>
            <a:r>
              <a:rPr lang="en-AU" baseline="0" dirty="0" err="1"/>
              <a:t>Jammal</a:t>
            </a:r>
            <a:endParaRPr lang="en-AU" baseline="0" dirty="0"/>
          </a:p>
          <a:p>
            <a:r>
              <a:rPr lang="en-AU" dirty="0"/>
              <a:t>Amy Lai</a:t>
            </a:r>
          </a:p>
          <a:p>
            <a:r>
              <a:rPr lang="en-AU" dirty="0"/>
              <a:t>Toshie Yamazaki</a:t>
            </a:r>
          </a:p>
          <a:p>
            <a:r>
              <a:rPr lang="en-AU" dirty="0"/>
              <a:t>Elizabeth Whitham</a:t>
            </a:r>
          </a:p>
          <a:p>
            <a:endParaRPr lang="en-AU" baseline="0" dirty="0"/>
          </a:p>
        </p:txBody>
      </p:sp>
      <p:sp>
        <p:nvSpPr>
          <p:cNvPr id="4" name="Slide Number Placeholder 3"/>
          <p:cNvSpPr>
            <a:spLocks noGrp="1"/>
          </p:cNvSpPr>
          <p:nvPr>
            <p:ph type="sldNum" sz="quarter" idx="10"/>
          </p:nvPr>
        </p:nvSpPr>
        <p:spPr/>
        <p:txBody>
          <a:bodyPr/>
          <a:lstStyle/>
          <a:p>
            <a:fld id="{F57DC10F-5764-4A2E-9B69-9326063D7B5F}" type="slidenum">
              <a:rPr lang="en-AU" smtClean="0"/>
              <a:t>11</a:t>
            </a:fld>
            <a:endParaRPr lang="en-AU"/>
          </a:p>
        </p:txBody>
      </p:sp>
    </p:spTree>
    <p:extLst>
      <p:ext uri="{BB962C8B-B14F-4D97-AF65-F5344CB8AC3E}">
        <p14:creationId xmlns:p14="http://schemas.microsoft.com/office/powerpoint/2010/main" val="321170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baseline="0" dirty="0">
                <a:solidFill>
                  <a:schemeClr val="tx1"/>
                </a:solidFill>
                <a:effectLst/>
                <a:latin typeface="+mn-lt"/>
                <a:ea typeface="+mn-ea"/>
                <a:cs typeface="+mn-cs"/>
              </a:rPr>
              <a:t>We also acknowledge the five individual clubs who have made the highest contributions:</a:t>
            </a:r>
          </a:p>
          <a:p>
            <a:r>
              <a:rPr lang="en-AU" sz="1200" b="0" i="0" kern="1200" baseline="0" dirty="0">
                <a:solidFill>
                  <a:schemeClr val="tx1"/>
                </a:solidFill>
                <a:effectLst/>
                <a:latin typeface="+mn-lt"/>
                <a:ea typeface="+mn-ea"/>
                <a:cs typeface="+mn-cs"/>
              </a:rPr>
              <a:t>Zonta Club of New Territories</a:t>
            </a:r>
          </a:p>
          <a:p>
            <a:r>
              <a:rPr lang="en-AU" sz="1200" b="0" i="0" kern="1200" baseline="0" dirty="0">
                <a:solidFill>
                  <a:schemeClr val="tx1"/>
                </a:solidFill>
                <a:effectLst/>
                <a:latin typeface="+mn-lt"/>
                <a:ea typeface="+mn-ea"/>
                <a:cs typeface="+mn-cs"/>
              </a:rPr>
              <a:t>Zonta Club of Taipei I</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a:solidFill>
                  <a:schemeClr val="tx1"/>
                </a:solidFill>
                <a:effectLst/>
                <a:latin typeface="+mn-lt"/>
                <a:ea typeface="+mn-ea"/>
                <a:cs typeface="+mn-cs"/>
              </a:rPr>
              <a:t>Zonta Club of Hong Kong</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a:solidFill>
                  <a:schemeClr val="tx1"/>
                </a:solidFill>
                <a:effectLst/>
                <a:latin typeface="+mn-lt"/>
                <a:ea typeface="+mn-ea"/>
                <a:cs typeface="+mn-cs"/>
              </a:rPr>
              <a:t>Zonta Club of Victoria, Hong Kong</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a:solidFill>
                  <a:schemeClr val="tx1"/>
                </a:solidFill>
                <a:effectLst/>
                <a:latin typeface="+mn-lt"/>
                <a:ea typeface="+mn-ea"/>
                <a:cs typeface="+mn-cs"/>
              </a:rPr>
              <a:t>Zonta Club of Kaohsiung Yuhsiuan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a:solidFill>
                  <a:schemeClr val="tx1"/>
                </a:solidFill>
                <a:effectLst/>
                <a:latin typeface="+mn-lt"/>
                <a:ea typeface="+mn-ea"/>
                <a:cs typeface="+mn-cs"/>
              </a:rPr>
              <a:t>And the top districts with highest total giving comprised of donations from their active members, clubs, areas, and district board contributions: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a:solidFill>
                  <a:schemeClr val="tx1"/>
                </a:solidFill>
                <a:effectLst/>
                <a:latin typeface="+mn-lt"/>
                <a:ea typeface="+mn-ea"/>
                <a:cs typeface="+mn-cs"/>
              </a:rPr>
              <a:t>Districts 31, 17, 26, 10 and 6</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baseline="0" dirty="0">
              <a:solidFill>
                <a:schemeClr val="tx1"/>
              </a:solidFill>
              <a:effectLst/>
              <a:latin typeface="+mn-lt"/>
              <a:ea typeface="+mn-ea"/>
              <a:cs typeface="+mn-cs"/>
            </a:endParaRPr>
          </a:p>
          <a:p>
            <a:endParaRPr lang="en-AU" sz="1200" b="0" i="0" kern="1200" baseline="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57DC10F-5764-4A2E-9B69-9326063D7B5F}" type="slidenum">
              <a:rPr lang="en-AU" smtClean="0"/>
              <a:t>12</a:t>
            </a:fld>
            <a:endParaRPr lang="en-AU"/>
          </a:p>
        </p:txBody>
      </p:sp>
    </p:spTree>
    <p:extLst>
      <p:ext uri="{BB962C8B-B14F-4D97-AF65-F5344CB8AC3E}">
        <p14:creationId xmlns:p14="http://schemas.microsoft.com/office/powerpoint/2010/main" val="1201321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baseline="0" dirty="0">
                <a:solidFill>
                  <a:schemeClr val="tx1"/>
                </a:solidFill>
                <a:effectLst/>
                <a:latin typeface="+mn-lt"/>
                <a:ea typeface="+mn-ea"/>
                <a:cs typeface="+mn-cs"/>
              </a:rPr>
              <a:t>It is important to consider the impact of that result.</a:t>
            </a:r>
          </a:p>
          <a:p>
            <a:r>
              <a:rPr lang="en-AU" sz="1200" b="0" i="0" kern="1200" baseline="0" dirty="0">
                <a:solidFill>
                  <a:schemeClr val="tx1"/>
                </a:solidFill>
                <a:effectLst/>
                <a:latin typeface="+mn-lt"/>
                <a:ea typeface="+mn-ea"/>
                <a:cs typeface="+mn-cs"/>
              </a:rPr>
              <a:t>First, it will ensure that Zonta maintains its status and reputation as a leading global organization of professionals, committed to empowering women worldwide through service and advocacy</a:t>
            </a:r>
          </a:p>
          <a:p>
            <a:r>
              <a:rPr lang="en-AU" sz="1200" b="0" i="0" kern="1200" baseline="0" dirty="0">
                <a:solidFill>
                  <a:schemeClr val="tx1"/>
                </a:solidFill>
                <a:effectLst/>
                <a:latin typeface="+mn-lt"/>
                <a:ea typeface="+mn-ea"/>
                <a:cs typeface="+mn-cs"/>
              </a:rPr>
              <a:t>Second, it will assure the future of Zonta’s service projects and education scholarships in business, technology, public affairs and aerospace-related science and engineering, which help to create a stronger, more equal future for women and girls</a:t>
            </a:r>
          </a:p>
          <a:p>
            <a:r>
              <a:rPr lang="en-AU" sz="1200" b="0" i="0" kern="1200" baseline="0" dirty="0">
                <a:solidFill>
                  <a:schemeClr val="tx1"/>
                </a:solidFill>
                <a:effectLst/>
                <a:latin typeface="+mn-lt"/>
                <a:ea typeface="+mn-ea"/>
                <a:cs typeface="+mn-cs"/>
              </a:rPr>
              <a:t>Finally, it will ensure that Zonta can continue to advocate for a world in which women’s rights are recognized as human rights, in which every woman is able to achieve her full potential, and in which no woman lives in fear of violence</a:t>
            </a:r>
          </a:p>
          <a:p>
            <a:endParaRPr lang="en-AU" sz="1200" b="0" i="0" kern="1200" baseline="0" dirty="0">
              <a:solidFill>
                <a:schemeClr val="tx1"/>
              </a:solidFill>
              <a:effectLst/>
              <a:latin typeface="+mn-lt"/>
              <a:ea typeface="+mn-ea"/>
              <a:cs typeface="+mn-cs"/>
            </a:endParaRPr>
          </a:p>
          <a:p>
            <a:r>
              <a:rPr lang="en-AU" sz="1200" b="0" i="0" kern="1200" baseline="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F57DC10F-5764-4A2E-9B69-9326063D7B5F}" type="slidenum">
              <a:rPr lang="en-AU" smtClean="0"/>
              <a:t>13</a:t>
            </a:fld>
            <a:endParaRPr lang="en-AU"/>
          </a:p>
        </p:txBody>
      </p:sp>
    </p:spTree>
    <p:extLst>
      <p:ext uri="{BB962C8B-B14F-4D97-AF65-F5344CB8AC3E}">
        <p14:creationId xmlns:p14="http://schemas.microsoft.com/office/powerpoint/2010/main" val="120132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kern="1200" baseline="0" dirty="0">
              <a:solidFill>
                <a:schemeClr val="tx1"/>
              </a:solidFill>
              <a:effectLst/>
              <a:latin typeface="+mn-lt"/>
              <a:ea typeface="+mn-ea"/>
              <a:cs typeface="+mn-cs"/>
            </a:endParaRPr>
          </a:p>
          <a:p>
            <a:r>
              <a:rPr lang="en-AU" sz="1200" b="0" i="0" kern="1200" baseline="0" dirty="0">
                <a:solidFill>
                  <a:schemeClr val="tx1"/>
                </a:solidFill>
                <a:effectLst/>
                <a:latin typeface="+mn-lt"/>
                <a:ea typeface="+mn-ea"/>
                <a:cs typeface="+mn-cs"/>
              </a:rPr>
              <a:t>While the Centennial Anniversary Endowment Campaign ends with the start of the new biennium in July 2020, the goal of raising US$10 million will continue, building on the momentum created over the past six years and the greater understanding among Zontians of the role and importance of the Endowment Fund.</a:t>
            </a:r>
          </a:p>
          <a:p>
            <a:endParaRPr lang="en-AU"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a:solidFill>
                  <a:schemeClr val="tx1"/>
                </a:solidFill>
                <a:effectLst/>
                <a:latin typeface="+mn-lt"/>
                <a:ea typeface="+mn-ea"/>
                <a:cs typeface="+mn-cs"/>
              </a:rPr>
              <a:t>With an estimated annual return of 5.4 per cent and the continued support of Zontians around the world, the committee believes that the goal of US$</a:t>
            </a:r>
            <a:r>
              <a:rPr lang="en-AU" sz="1200" kern="1200" dirty="0">
                <a:solidFill>
                  <a:schemeClr val="tx1"/>
                </a:solidFill>
                <a:effectLst/>
                <a:latin typeface="+mn-lt"/>
                <a:ea typeface="+mn-ea"/>
                <a:cs typeface="+mn-cs"/>
              </a:rPr>
              <a:t>10 million can be reached by the 2026-2028 biennium.</a:t>
            </a:r>
            <a:endParaRPr lang="en-AU" sz="1200" dirty="0"/>
          </a:p>
          <a:p>
            <a:endParaRPr lang="en-AU" dirty="0"/>
          </a:p>
        </p:txBody>
      </p:sp>
      <p:sp>
        <p:nvSpPr>
          <p:cNvPr id="4" name="Slide Number Placeholder 3"/>
          <p:cNvSpPr>
            <a:spLocks noGrp="1"/>
          </p:cNvSpPr>
          <p:nvPr>
            <p:ph type="sldNum" sz="quarter" idx="10"/>
          </p:nvPr>
        </p:nvSpPr>
        <p:spPr/>
        <p:txBody>
          <a:bodyPr/>
          <a:lstStyle/>
          <a:p>
            <a:fld id="{F57DC10F-5764-4A2E-9B69-9326063D7B5F}" type="slidenum">
              <a:rPr lang="en-AU" smtClean="0"/>
              <a:t>14</a:t>
            </a:fld>
            <a:endParaRPr lang="en-AU"/>
          </a:p>
        </p:txBody>
      </p:sp>
    </p:spTree>
    <p:extLst>
      <p:ext uri="{BB962C8B-B14F-4D97-AF65-F5344CB8AC3E}">
        <p14:creationId xmlns:p14="http://schemas.microsoft.com/office/powerpoint/2010/main" val="1201321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04" y="4427984"/>
            <a:ext cx="5486400" cy="411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tx1"/>
                </a:solidFill>
                <a:effectLst/>
                <a:latin typeface="+mn-lt"/>
                <a:ea typeface="+mn-ea"/>
                <a:cs typeface="+mn-cs"/>
              </a:rPr>
              <a:t>As </a:t>
            </a:r>
            <a:r>
              <a:rPr lang="en-AU" sz="1600" kern="1200" baseline="0" dirty="0">
                <a:solidFill>
                  <a:schemeClr val="tx1"/>
                </a:solidFill>
                <a:effectLst/>
                <a:latin typeface="+mn-lt"/>
                <a:ea typeface="+mn-ea"/>
                <a:cs typeface="+mn-cs"/>
              </a:rPr>
              <a:t>our 100</a:t>
            </a:r>
            <a:r>
              <a:rPr lang="en-AU" sz="1600" kern="1200" baseline="30000" dirty="0">
                <a:solidFill>
                  <a:schemeClr val="tx1"/>
                </a:solidFill>
                <a:effectLst/>
                <a:latin typeface="+mn-lt"/>
                <a:ea typeface="+mn-ea"/>
                <a:cs typeface="+mn-cs"/>
              </a:rPr>
              <a:t>th</a:t>
            </a:r>
            <a:r>
              <a:rPr lang="en-AU" sz="1600" kern="1200" baseline="0" dirty="0">
                <a:solidFill>
                  <a:schemeClr val="tx1"/>
                </a:solidFill>
                <a:effectLst/>
                <a:latin typeface="+mn-lt"/>
                <a:ea typeface="+mn-ea"/>
                <a:cs typeface="+mn-cs"/>
              </a:rPr>
              <a:t> anniversary celebrations come to an end, it is fitting to reflect on the foresight of our founders.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baseline="0" dirty="0">
                <a:solidFill>
                  <a:schemeClr val="tx1"/>
                </a:solidFill>
                <a:effectLst/>
                <a:latin typeface="+mn-lt"/>
                <a:ea typeface="+mn-ea"/>
                <a:cs typeface="+mn-cs"/>
              </a:rPr>
              <a:t>Those brave and dedicated women shared the wonderful gift of Zonta with us, and their commitment, coupled with ours, has ensured a stable organization which will serve women and girls well into the future.</a:t>
            </a:r>
            <a:endParaRPr lang="en-AU" sz="1600" dirty="0"/>
          </a:p>
          <a:p>
            <a:pPr lvl="0"/>
            <a:r>
              <a:rPr lang="en-AU" sz="1600" dirty="0"/>
              <a:t>We congratulate and thank the many members,</a:t>
            </a:r>
            <a:r>
              <a:rPr lang="en-AU" sz="1600" baseline="0" dirty="0"/>
              <a:t> clubs and districts who have contributed to the Fund or have made pledges or bequests.</a:t>
            </a:r>
          </a:p>
          <a:p>
            <a:pPr lvl="0"/>
            <a:r>
              <a:rPr lang="en-AU" sz="1600" baseline="0" dirty="0"/>
              <a:t>We also thank those who have given their time, energy and expertise as members of the Endowment Committee or as Regional Representatives. </a:t>
            </a:r>
          </a:p>
          <a:p>
            <a:pPr lvl="0"/>
            <a:r>
              <a:rPr lang="en-AU" sz="1600" baseline="0" dirty="0"/>
              <a:t>The Centennial Anniversary Endowment Campaign has produced a legacy of which every Zontian can be proud.</a:t>
            </a:r>
          </a:p>
        </p:txBody>
      </p:sp>
      <p:sp>
        <p:nvSpPr>
          <p:cNvPr id="4" name="Slide Number Placeholder 3"/>
          <p:cNvSpPr>
            <a:spLocks noGrp="1"/>
          </p:cNvSpPr>
          <p:nvPr>
            <p:ph type="sldNum" sz="quarter" idx="10"/>
          </p:nvPr>
        </p:nvSpPr>
        <p:spPr/>
        <p:txBody>
          <a:bodyPr/>
          <a:lstStyle/>
          <a:p>
            <a:fld id="{F57DC10F-5764-4A2E-9B69-9326063D7B5F}" type="slidenum">
              <a:rPr lang="en-AU" smtClean="0"/>
              <a:t>15</a:t>
            </a:fld>
            <a:endParaRPr lang="en-AU"/>
          </a:p>
        </p:txBody>
      </p:sp>
    </p:spTree>
    <p:extLst>
      <p:ext uri="{BB962C8B-B14F-4D97-AF65-F5344CB8AC3E}">
        <p14:creationId xmlns:p14="http://schemas.microsoft.com/office/powerpoint/2010/main" val="288518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As the Centennial</a:t>
            </a:r>
            <a:r>
              <a:rPr lang="en-AU" sz="1200" kern="1200" baseline="0" dirty="0">
                <a:solidFill>
                  <a:schemeClr val="tx1"/>
                </a:solidFill>
                <a:effectLst/>
                <a:latin typeface="+mn-lt"/>
                <a:ea typeface="+mn-ea"/>
                <a:cs typeface="+mn-cs"/>
              </a:rPr>
              <a:t> Anniversary Endowment Campaign comes to a close, it is timely to reflect on how and why the Campaign was developed, its achievements, the impact it has had, and its future.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68D7C1-9E07-4D28-B216-440CAE7DEE93}" type="slidenum">
              <a:rPr lang="en-US" smtClean="0"/>
              <a:t>2</a:t>
            </a:fld>
            <a:endParaRPr lang="en-US"/>
          </a:p>
        </p:txBody>
      </p:sp>
    </p:spTree>
    <p:extLst>
      <p:ext uri="{BB962C8B-B14F-4D97-AF65-F5344CB8AC3E}">
        <p14:creationId xmlns:p14="http://schemas.microsoft.com/office/powerpoint/2010/main" val="95127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kern="1200" dirty="0">
                <a:solidFill>
                  <a:schemeClr val="tx1"/>
                </a:solidFill>
                <a:effectLst/>
                <a:latin typeface="+mn-lt"/>
                <a:ea typeface="+mn-ea"/>
                <a:cs typeface="+mn-cs"/>
              </a:rPr>
              <a:t>First, the starting</a:t>
            </a:r>
            <a:r>
              <a:rPr lang="en-AU" sz="1600" kern="1200" baseline="0" dirty="0">
                <a:solidFill>
                  <a:schemeClr val="tx1"/>
                </a:solidFill>
                <a:effectLst/>
                <a:latin typeface="+mn-lt"/>
                <a:ea typeface="+mn-ea"/>
                <a:cs typeface="+mn-cs"/>
              </a:rPr>
              <a:t> point for the C</a:t>
            </a:r>
            <a:r>
              <a:rPr lang="en-AU" sz="1600" kern="1200" dirty="0">
                <a:solidFill>
                  <a:schemeClr val="tx1"/>
                </a:solidFill>
                <a:effectLst/>
                <a:latin typeface="+mn-lt"/>
                <a:ea typeface="+mn-ea"/>
                <a:cs typeface="+mn-cs"/>
              </a:rPr>
              <a:t>ampaign was the decision made by Zonta International in 1988 to establish an Endowment Fund as an unrestricted fund within the Zonta International Foundation, investing US$97,123 from unallocated service funds.</a:t>
            </a:r>
          </a:p>
          <a:p>
            <a:r>
              <a:rPr lang="en-AU" sz="1600" kern="1200" dirty="0">
                <a:solidFill>
                  <a:schemeClr val="tx1"/>
                </a:solidFill>
                <a:effectLst/>
                <a:latin typeface="+mn-lt"/>
                <a:ea typeface="+mn-ea"/>
                <a:cs typeface="+mn-cs"/>
              </a:rPr>
              <a:t>The rationale was that such a fund was necessary to ensure</a:t>
            </a:r>
            <a:r>
              <a:rPr lang="en-AU" sz="1600" kern="1200" baseline="0" dirty="0">
                <a:solidFill>
                  <a:schemeClr val="tx1"/>
                </a:solidFill>
                <a:effectLst/>
                <a:latin typeface="+mn-lt"/>
                <a:ea typeface="+mn-ea"/>
                <a:cs typeface="+mn-cs"/>
              </a:rPr>
              <a:t> a long-term source of income for the Foundation and enable </a:t>
            </a:r>
            <a:r>
              <a:rPr lang="en-AU" sz="1600" kern="1200" dirty="0">
                <a:solidFill>
                  <a:schemeClr val="tx1"/>
                </a:solidFill>
                <a:effectLst/>
                <a:latin typeface="+mn-lt"/>
                <a:ea typeface="+mn-ea"/>
                <a:cs typeface="+mn-cs"/>
              </a:rPr>
              <a:t>Zonta’s programs and projects to continue in perpetuity.</a:t>
            </a:r>
          </a:p>
          <a:p>
            <a:r>
              <a:rPr lang="en-AU" sz="1600" kern="1200" dirty="0">
                <a:solidFill>
                  <a:schemeClr val="tx1"/>
                </a:solidFill>
                <a:effectLst/>
                <a:latin typeface="+mn-lt"/>
                <a:ea typeface="+mn-ea"/>
                <a:cs typeface="+mn-cs"/>
              </a:rPr>
              <a:t>The key concept underpinning this approach was that only the interest and dividends from investments would ever be spent;</a:t>
            </a:r>
            <a:r>
              <a:rPr lang="en-AU" sz="1600" kern="1200" baseline="0" dirty="0">
                <a:solidFill>
                  <a:schemeClr val="tx1"/>
                </a:solidFill>
                <a:effectLst/>
                <a:latin typeface="+mn-lt"/>
                <a:ea typeface="+mn-ea"/>
                <a:cs typeface="+mn-cs"/>
              </a:rPr>
              <a:t> the principal would remain intact</a:t>
            </a:r>
            <a:r>
              <a:rPr lang="en-AU" sz="1600" kern="1200" dirty="0">
                <a:solidFill>
                  <a:schemeClr val="tx1"/>
                </a:solidFill>
                <a:effectLst/>
                <a:latin typeface="+mn-lt"/>
                <a:ea typeface="+mn-ea"/>
                <a:cs typeface="+mn-cs"/>
              </a:rPr>
              <a:t>.</a:t>
            </a:r>
          </a:p>
          <a:p>
            <a:r>
              <a:rPr lang="en-AU" sz="1600" kern="1200" dirty="0">
                <a:solidFill>
                  <a:schemeClr val="tx1"/>
                </a:solidFill>
                <a:effectLst/>
                <a:latin typeface="+mn-lt"/>
                <a:ea typeface="+mn-ea"/>
                <a:cs typeface="+mn-cs"/>
              </a:rPr>
              <a:t>At the same time, its status as an unrestricted fund ensured that funds could be accessed if needed to support Zonta’s projects and programs. </a:t>
            </a:r>
          </a:p>
          <a:p>
            <a:endParaRPr lang="en-AU" sz="1600" dirty="0"/>
          </a:p>
        </p:txBody>
      </p:sp>
      <p:sp>
        <p:nvSpPr>
          <p:cNvPr id="4" name="Slide Number Placeholder 3"/>
          <p:cNvSpPr>
            <a:spLocks noGrp="1"/>
          </p:cNvSpPr>
          <p:nvPr>
            <p:ph type="sldNum" sz="quarter" idx="10"/>
          </p:nvPr>
        </p:nvSpPr>
        <p:spPr/>
        <p:txBody>
          <a:bodyPr/>
          <a:lstStyle/>
          <a:p>
            <a:fld id="{F57DC10F-5764-4A2E-9B69-9326063D7B5F}" type="slidenum">
              <a:rPr lang="en-AU" smtClean="0"/>
              <a:t>3</a:t>
            </a:fld>
            <a:endParaRPr lang="en-AU"/>
          </a:p>
        </p:txBody>
      </p:sp>
    </p:spTree>
    <p:extLst>
      <p:ext uri="{BB962C8B-B14F-4D97-AF65-F5344CB8AC3E}">
        <p14:creationId xmlns:p14="http://schemas.microsoft.com/office/powerpoint/2010/main" val="35084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6712" y="4355976"/>
            <a:ext cx="5486400" cy="4114800"/>
          </a:xfrm>
        </p:spPr>
        <p:txBody>
          <a:bodyPr/>
          <a:lstStyle/>
          <a:p>
            <a:pPr lvl="0"/>
            <a:r>
              <a:rPr lang="en-AU" sz="1600" kern="1200" dirty="0">
                <a:solidFill>
                  <a:schemeClr val="tx1"/>
                </a:solidFill>
                <a:effectLst/>
                <a:latin typeface="+mn-lt"/>
                <a:ea typeface="+mn-ea"/>
                <a:cs typeface="+mn-cs"/>
              </a:rPr>
              <a:t>Through contributions over the next 27 years, the Fund’s principal grew to US$1.1 million by 2014</a:t>
            </a:r>
            <a:endParaRPr lang="en-AU" sz="1600" dirty="0"/>
          </a:p>
        </p:txBody>
      </p:sp>
      <p:sp>
        <p:nvSpPr>
          <p:cNvPr id="4" name="Slide Number Placeholder 3"/>
          <p:cNvSpPr>
            <a:spLocks noGrp="1"/>
          </p:cNvSpPr>
          <p:nvPr>
            <p:ph type="sldNum" sz="quarter" idx="10"/>
          </p:nvPr>
        </p:nvSpPr>
        <p:spPr/>
        <p:txBody>
          <a:bodyPr/>
          <a:lstStyle/>
          <a:p>
            <a:fld id="{F57DC10F-5764-4A2E-9B69-9326063D7B5F}" type="slidenum">
              <a:rPr lang="en-AU" smtClean="0"/>
              <a:t>4</a:t>
            </a:fld>
            <a:endParaRPr lang="en-AU"/>
          </a:p>
        </p:txBody>
      </p:sp>
    </p:spTree>
    <p:extLst>
      <p:ext uri="{BB962C8B-B14F-4D97-AF65-F5344CB8AC3E}">
        <p14:creationId xmlns:p14="http://schemas.microsoft.com/office/powerpoint/2010/main" val="1462549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kern="1200" dirty="0">
                <a:solidFill>
                  <a:schemeClr val="tx1"/>
                </a:solidFill>
                <a:effectLst/>
                <a:latin typeface="+mn-lt"/>
                <a:ea typeface="+mn-ea"/>
                <a:cs typeface="+mn-cs"/>
              </a:rPr>
              <a:t>At this point, the international board, led by International President Lynn McKenzie, launched a bold and ambitious campaign to grow that US$1 million to US$10 million by Zonta’s 100th anniversary in 2019.</a:t>
            </a:r>
          </a:p>
          <a:p>
            <a:r>
              <a:rPr lang="en-AU" sz="1600" kern="1200" dirty="0">
                <a:solidFill>
                  <a:schemeClr val="tx1"/>
                </a:solidFill>
                <a:effectLst/>
                <a:latin typeface="+mn-lt"/>
                <a:ea typeface="+mn-ea"/>
                <a:cs typeface="+mn-cs"/>
              </a:rPr>
              <a:t>The result was the Centennial Anniversary Endowment Campaign. </a:t>
            </a:r>
            <a:endParaRPr lang="en-AU" sz="1600" dirty="0"/>
          </a:p>
        </p:txBody>
      </p:sp>
      <p:sp>
        <p:nvSpPr>
          <p:cNvPr id="4" name="Slide Number Placeholder 3"/>
          <p:cNvSpPr>
            <a:spLocks noGrp="1"/>
          </p:cNvSpPr>
          <p:nvPr>
            <p:ph type="sldNum" sz="quarter" idx="10"/>
          </p:nvPr>
        </p:nvSpPr>
        <p:spPr/>
        <p:txBody>
          <a:bodyPr/>
          <a:lstStyle/>
          <a:p>
            <a:fld id="{F57DC10F-5764-4A2E-9B69-9326063D7B5F}" type="slidenum">
              <a:rPr lang="en-AU" smtClean="0"/>
              <a:t>5</a:t>
            </a:fld>
            <a:endParaRPr lang="en-AU"/>
          </a:p>
        </p:txBody>
      </p:sp>
    </p:spTree>
    <p:extLst>
      <p:ext uri="{BB962C8B-B14F-4D97-AF65-F5344CB8AC3E}">
        <p14:creationId xmlns:p14="http://schemas.microsoft.com/office/powerpoint/2010/main" val="2303963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was recognized at the outset that there were several critical steps on the pathway to success.</a:t>
            </a:r>
          </a:p>
          <a:p>
            <a:endParaRPr lang="en-AU" dirty="0"/>
          </a:p>
          <a:p>
            <a:r>
              <a:rPr lang="en-AU" sz="1200" b="0" i="0" kern="1200" baseline="0" dirty="0">
                <a:solidFill>
                  <a:schemeClr val="tx1"/>
                </a:solidFill>
                <a:effectLst/>
                <a:latin typeface="+mn-lt"/>
                <a:ea typeface="+mn-ea"/>
                <a:cs typeface="+mn-cs"/>
              </a:rPr>
              <a:t>The first step was to establish a financial </a:t>
            </a:r>
            <a:r>
              <a:rPr lang="en-AU" sz="1200" b="1" i="0" kern="1200" baseline="0" dirty="0">
                <a:solidFill>
                  <a:schemeClr val="tx1"/>
                </a:solidFill>
                <a:effectLst/>
                <a:latin typeface="+mn-lt"/>
                <a:ea typeface="+mn-ea"/>
                <a:cs typeface="+mn-cs"/>
              </a:rPr>
              <a:t>goal</a:t>
            </a:r>
            <a:r>
              <a:rPr lang="en-AU" sz="1200" b="0" i="0" kern="1200" baseline="0" dirty="0">
                <a:solidFill>
                  <a:schemeClr val="tx1"/>
                </a:solidFill>
                <a:effectLst/>
                <a:latin typeface="+mn-lt"/>
                <a:ea typeface="+mn-ea"/>
                <a:cs typeface="+mn-cs"/>
              </a:rPr>
              <a:t>.</a:t>
            </a:r>
          </a:p>
          <a:p>
            <a:pPr lvl="0"/>
            <a:r>
              <a:rPr lang="en-AU" sz="1200" b="0" i="0" kern="1200" baseline="0" dirty="0">
                <a:solidFill>
                  <a:schemeClr val="tx1"/>
                </a:solidFill>
                <a:effectLst/>
                <a:latin typeface="+mn-lt"/>
                <a:ea typeface="+mn-ea"/>
                <a:cs typeface="+mn-cs"/>
              </a:rPr>
              <a:t>Taking a conservative estimated rate of return of 5.4 per cent, a figure of US$</a:t>
            </a:r>
            <a:r>
              <a:rPr lang="en-AU" sz="1200" kern="1200" dirty="0">
                <a:solidFill>
                  <a:schemeClr val="tx1"/>
                </a:solidFill>
                <a:effectLst/>
                <a:latin typeface="+mn-lt"/>
                <a:ea typeface="+mn-ea"/>
                <a:cs typeface="+mn-cs"/>
              </a:rPr>
              <a:t>10 million was determined</a:t>
            </a:r>
            <a:r>
              <a:rPr lang="en-AU" sz="1200" kern="1200" baseline="0" dirty="0">
                <a:solidFill>
                  <a:schemeClr val="tx1"/>
                </a:solidFill>
                <a:effectLst/>
                <a:latin typeface="+mn-lt"/>
                <a:ea typeface="+mn-ea"/>
                <a:cs typeface="+mn-cs"/>
              </a:rPr>
              <a:t> as</a:t>
            </a:r>
            <a:r>
              <a:rPr lang="en-AU" sz="1200" kern="1200" dirty="0">
                <a:solidFill>
                  <a:schemeClr val="tx1"/>
                </a:solidFill>
                <a:effectLst/>
                <a:latin typeface="+mn-lt"/>
                <a:ea typeface="+mn-ea"/>
                <a:cs typeface="+mn-cs"/>
              </a:rPr>
              <a:t> the critical amount needed to generate sufficient income through interest and investment dividends to ensure the future of Zonta’s international programs and projects.</a:t>
            </a:r>
          </a:p>
          <a:p>
            <a:endParaRPr lang="en-AU" dirty="0"/>
          </a:p>
          <a:p>
            <a:r>
              <a:rPr lang="en-AU" dirty="0"/>
              <a:t>The second critical decision</a:t>
            </a:r>
            <a:r>
              <a:rPr lang="en-AU" baseline="0" dirty="0"/>
              <a:t> was how the campaign would be </a:t>
            </a:r>
            <a:r>
              <a:rPr lang="en-AU" b="1" baseline="0" dirty="0"/>
              <a:t>led</a:t>
            </a:r>
            <a:r>
              <a:rPr lang="en-AU" dirty="0"/>
              <a:t>.</a:t>
            </a:r>
          </a:p>
          <a:p>
            <a:r>
              <a:rPr lang="en-AU" dirty="0"/>
              <a:t>A </a:t>
            </a:r>
            <a:r>
              <a:rPr lang="en-AU" baseline="0" dirty="0"/>
              <a:t>committee of five respected, high-profile Zonta leaders was established within the Foundation to provide overall campaign direction.</a:t>
            </a:r>
          </a:p>
          <a:p>
            <a:r>
              <a:rPr lang="en-AU" dirty="0"/>
              <a:t>It was clear from research</a:t>
            </a:r>
            <a:r>
              <a:rPr lang="en-AU" baseline="0" dirty="0"/>
              <a:t> of other endowment funds that </a:t>
            </a:r>
            <a:r>
              <a:rPr lang="en-AU" dirty="0"/>
              <a:t>the committee needed to have global reach and that its members should be donors whose personal experience would enable</a:t>
            </a:r>
            <a:r>
              <a:rPr lang="en-AU" baseline="0" dirty="0"/>
              <a:t> them to provide leadership and act as passionate advocates for the Fund.</a:t>
            </a:r>
            <a:endParaRPr lang="en-AU" dirty="0"/>
          </a:p>
          <a:p>
            <a:r>
              <a:rPr lang="en-AU" dirty="0"/>
              <a:t>The </a:t>
            </a:r>
            <a:r>
              <a:rPr lang="en-AU" b="0" dirty="0"/>
              <a:t>members appointed were: PIP </a:t>
            </a:r>
            <a:r>
              <a:rPr lang="en-AU" sz="1200" b="0" i="0" kern="1200" dirty="0">
                <a:solidFill>
                  <a:schemeClr val="tx1"/>
                </a:solidFill>
                <a:effectLst/>
                <a:latin typeface="+mn-lt"/>
                <a:ea typeface="+mn-ea"/>
                <a:cs typeface="+mn-cs"/>
              </a:rPr>
              <a:t>Olivia Ferry (Philippines), Sharron Miles (USA), PIP Val Sarah (Australia), and Anita Schnetzer-Spranger (Germany) with</a:t>
            </a:r>
            <a:r>
              <a:rPr lang="en-AU" baseline="0" dirty="0"/>
              <a:t> Jackie Beaudry as Chairman and the current Zonta International President and President-Elect as ex officio members, and </a:t>
            </a:r>
            <a:r>
              <a:rPr lang="en-AU" sz="1200" b="0" i="0" kern="1200" dirty="0">
                <a:solidFill>
                  <a:schemeClr val="tx1"/>
                </a:solidFill>
                <a:effectLst/>
                <a:latin typeface="+mn-lt"/>
                <a:ea typeface="+mn-ea"/>
                <a:cs typeface="+mn-cs"/>
              </a:rPr>
              <a:t>Amy Lai (Taiwan)</a:t>
            </a:r>
            <a:r>
              <a:rPr lang="en-US" sz="1200" kern="1200" dirty="0">
                <a:solidFill>
                  <a:schemeClr val="tx1"/>
                </a:solidFill>
                <a:effectLst/>
                <a:latin typeface="+mn-lt"/>
                <a:ea typeface="+mn-ea"/>
                <a:cs typeface="+mn-cs"/>
              </a:rPr>
              <a:t> as an honorary member.</a:t>
            </a:r>
            <a:r>
              <a:rPr lang="en-AU" dirty="0"/>
              <a:t> </a:t>
            </a:r>
          </a:p>
          <a:p>
            <a:pPr lvl="0"/>
            <a:endParaRPr lang="en-AU" sz="120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The third key element was </a:t>
            </a:r>
            <a:r>
              <a:rPr lang="en-AU" sz="1200" b="1" i="0" kern="1200" dirty="0">
                <a:solidFill>
                  <a:schemeClr val="tx1"/>
                </a:solidFill>
                <a:effectLst/>
                <a:latin typeface="+mn-lt"/>
                <a:ea typeface="+mn-ea"/>
                <a:cs typeface="+mn-cs"/>
              </a:rPr>
              <a:t>structure</a:t>
            </a:r>
            <a:r>
              <a:rPr lang="en-AU" sz="1200" b="0" i="0" kern="1200" dirty="0">
                <a:solidFill>
                  <a:schemeClr val="tx1"/>
                </a:solidFill>
                <a:effectLst/>
                <a:latin typeface="+mn-lt"/>
                <a:ea typeface="+mn-ea"/>
                <a:cs typeface="+mn-cs"/>
              </a:rPr>
              <a:t>.</a:t>
            </a:r>
          </a:p>
          <a:p>
            <a:r>
              <a:rPr lang="en-AU" sz="1200" b="0" i="0" kern="1200" dirty="0">
                <a:solidFill>
                  <a:schemeClr val="tx1"/>
                </a:solidFill>
                <a:effectLst/>
                <a:latin typeface="+mn-lt"/>
                <a:ea typeface="+mn-ea"/>
                <a:cs typeface="+mn-cs"/>
              </a:rPr>
              <a:t>A staff member at headquarters was designated as liaison for the Committee, and to</a:t>
            </a:r>
            <a:r>
              <a:rPr lang="en-AU" sz="1200" b="0" i="0" kern="1200" baseline="0" dirty="0">
                <a:solidFill>
                  <a:schemeClr val="tx1"/>
                </a:solidFill>
                <a:effectLst/>
                <a:latin typeface="+mn-lt"/>
                <a:ea typeface="+mn-ea"/>
                <a:cs typeface="+mn-cs"/>
              </a:rPr>
              <a:t> achieve global reach, a network of Regional Representatives was implemented in 2016 – Australia and New Zealand, chaired by PIP Val Sarah; Europe, chaired by Anita Schnetzer-Spranger, North America, chaired by Sharron Miles; and Asia, chaired by PIP Olivia Ferry.</a:t>
            </a:r>
          </a:p>
          <a:p>
            <a:r>
              <a:rPr lang="en-AU" sz="1200" b="0" i="0" kern="1200" baseline="0" dirty="0">
                <a:solidFill>
                  <a:schemeClr val="tx1"/>
                </a:solidFill>
                <a:effectLst/>
                <a:latin typeface="+mn-lt"/>
                <a:ea typeface="+mn-ea"/>
                <a:cs typeface="+mn-cs"/>
              </a:rPr>
              <a:t>The chairmen of each geographical group approached key Zontians in their designated districts, inviting them to become Regional Representatives.</a:t>
            </a:r>
          </a:p>
          <a:p>
            <a:r>
              <a:rPr lang="en-AU" sz="1200" b="0" i="0" kern="1200" baseline="0" dirty="0">
                <a:solidFill>
                  <a:schemeClr val="tx1"/>
                </a:solidFill>
                <a:effectLst/>
                <a:latin typeface="+mn-lt"/>
                <a:ea typeface="+mn-ea"/>
                <a:cs typeface="+mn-cs"/>
              </a:rPr>
              <a:t>These members then received training to enable them to approach potential donors and to make presentations in various Zonta settings.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a:solidFill>
                  <a:schemeClr val="tx1"/>
                </a:solidFill>
                <a:effectLst/>
                <a:latin typeface="+mn-lt"/>
                <a:ea typeface="+mn-ea"/>
                <a:cs typeface="+mn-cs"/>
              </a:rPr>
              <a:t>By the end of the campaign, the initial group of 40 Regional Representatives in 2016 had grown to 54 </a:t>
            </a:r>
            <a:r>
              <a:rPr lang="en-AU" sz="1200" b="0" i="0" kern="1200" baseline="0" dirty="0">
                <a:solidFill>
                  <a:srgbClr val="FF0000"/>
                </a:solidFill>
                <a:effectLst/>
                <a:latin typeface="+mn-lt"/>
                <a:ea typeface="+mn-ea"/>
                <a:cs typeface="+mn-cs"/>
              </a:rPr>
              <a:t>– an increase of 35 percent, with the majority committed to continuing in the role into the future. </a:t>
            </a:r>
          </a:p>
          <a:p>
            <a:endParaRPr lang="en-AU" sz="1200" b="0" i="0" kern="1200" baseline="0" dirty="0">
              <a:solidFill>
                <a:schemeClr val="tx1"/>
              </a:solidFill>
              <a:effectLst/>
              <a:latin typeface="+mn-lt"/>
              <a:ea typeface="+mn-ea"/>
              <a:cs typeface="+mn-cs"/>
            </a:endParaRPr>
          </a:p>
          <a:p>
            <a:r>
              <a:rPr lang="en-AU" sz="1200" b="0" i="0" kern="1200" baseline="0" dirty="0">
                <a:solidFill>
                  <a:schemeClr val="tx1"/>
                </a:solidFill>
                <a:effectLst/>
                <a:latin typeface="+mn-lt"/>
                <a:ea typeface="+mn-ea"/>
                <a:cs typeface="+mn-cs"/>
              </a:rPr>
              <a:t>Flowing from the structure, a suite of </a:t>
            </a:r>
            <a:r>
              <a:rPr lang="en-AU" sz="1200" b="1" i="0" kern="1200" baseline="0" dirty="0">
                <a:solidFill>
                  <a:schemeClr val="tx1"/>
                </a:solidFill>
                <a:effectLst/>
                <a:latin typeface="+mn-lt"/>
                <a:ea typeface="+mn-ea"/>
                <a:cs typeface="+mn-cs"/>
              </a:rPr>
              <a:t>policies and procedures </a:t>
            </a:r>
            <a:r>
              <a:rPr lang="en-AU" sz="1200" b="0" i="0" kern="1200" baseline="0" dirty="0">
                <a:solidFill>
                  <a:schemeClr val="tx1"/>
                </a:solidFill>
                <a:effectLst/>
                <a:latin typeface="+mn-lt"/>
                <a:ea typeface="+mn-ea"/>
                <a:cs typeface="+mn-cs"/>
              </a:rPr>
              <a:t>was developed, including a program of donor recognition. </a:t>
            </a:r>
          </a:p>
          <a:p>
            <a:endParaRPr lang="en-AU" sz="1200" b="1" i="0" kern="1200" baseline="0" dirty="0">
              <a:solidFill>
                <a:schemeClr val="tx1"/>
              </a:solidFill>
              <a:effectLst/>
              <a:latin typeface="+mn-lt"/>
              <a:ea typeface="+mn-ea"/>
              <a:cs typeface="+mn-cs"/>
            </a:endParaRPr>
          </a:p>
          <a:p>
            <a:r>
              <a:rPr lang="en-AU" sz="1200" b="1" i="0" kern="1200" baseline="0" dirty="0">
                <a:solidFill>
                  <a:schemeClr val="tx1"/>
                </a:solidFill>
                <a:effectLst/>
                <a:latin typeface="+mn-lt"/>
                <a:ea typeface="+mn-ea"/>
                <a:cs typeface="+mn-cs"/>
              </a:rPr>
              <a:t>Promotional materials </a:t>
            </a:r>
            <a:r>
              <a:rPr lang="en-AU" sz="1200" b="0" i="0" kern="1200" baseline="0" dirty="0">
                <a:solidFill>
                  <a:schemeClr val="tx1"/>
                </a:solidFill>
                <a:effectLst/>
                <a:latin typeface="+mn-lt"/>
                <a:ea typeface="+mn-ea"/>
                <a:cs typeface="+mn-cs"/>
              </a:rPr>
              <a:t>including information folders for prospective donors, brochures, </a:t>
            </a:r>
            <a:r>
              <a:rPr lang="en-AU" sz="1200" b="0" i="1" kern="1200" baseline="0" dirty="0">
                <a:solidFill>
                  <a:schemeClr val="tx1"/>
                </a:solidFill>
                <a:effectLst/>
                <a:latin typeface="+mn-lt"/>
                <a:ea typeface="+mn-ea"/>
                <a:cs typeface="+mn-cs"/>
              </a:rPr>
              <a:t>PowerPoint</a:t>
            </a:r>
            <a:r>
              <a:rPr lang="en-AU" sz="1200" b="0" i="0" kern="1200" baseline="0" dirty="0">
                <a:solidFill>
                  <a:schemeClr val="tx1"/>
                </a:solidFill>
                <a:effectLst/>
                <a:latin typeface="+mn-lt"/>
                <a:ea typeface="+mn-ea"/>
                <a:cs typeface="+mn-cs"/>
              </a:rPr>
              <a:t> presentations, training materials and videos were designed and distributed by headquarters staff with the input and support of committee members and Regional Representatives. The materials for the Mary E. Jenkins 1919 Society (Zonta’s Planned Giving Program) were updated</a:t>
            </a:r>
            <a:r>
              <a:rPr lang="en-AU" sz="1200" b="0" i="1" kern="1200" baseline="0" dirty="0">
                <a:solidFill>
                  <a:srgbClr val="FFFF00"/>
                </a:solidFill>
                <a:effectLst/>
                <a:latin typeface="+mn-lt"/>
                <a:ea typeface="+mn-ea"/>
                <a:cs typeface="+mn-cs"/>
              </a:rPr>
              <a:t>.</a:t>
            </a:r>
            <a:endParaRPr lang="en-AU" sz="1200" b="0" i="0" kern="1200" baseline="0" dirty="0">
              <a:solidFill>
                <a:schemeClr val="tx1"/>
              </a:solidFill>
              <a:effectLst/>
              <a:latin typeface="+mn-lt"/>
              <a:ea typeface="+mn-ea"/>
              <a:cs typeface="+mn-cs"/>
            </a:endParaRPr>
          </a:p>
          <a:p>
            <a:endParaRPr lang="en-AU" sz="1200" b="0" i="0" kern="1200" baseline="0" dirty="0">
              <a:solidFill>
                <a:schemeClr val="tx1"/>
              </a:solidFill>
              <a:effectLst/>
              <a:latin typeface="+mn-lt"/>
              <a:ea typeface="+mn-ea"/>
              <a:cs typeface="+mn-cs"/>
            </a:endParaRPr>
          </a:p>
          <a:p>
            <a:r>
              <a:rPr lang="en-AU" sz="1200" b="0" i="0" kern="1200" baseline="0" dirty="0">
                <a:solidFill>
                  <a:schemeClr val="tx1"/>
                </a:solidFill>
                <a:effectLst/>
                <a:latin typeface="+mn-lt"/>
                <a:ea typeface="+mn-ea"/>
                <a:cs typeface="+mn-cs"/>
              </a:rPr>
              <a:t>Once these four elements were in place, the final and essential element was </a:t>
            </a:r>
            <a:r>
              <a:rPr lang="en-AU" sz="1200" b="1" i="0" kern="1200" baseline="0" dirty="0">
                <a:solidFill>
                  <a:schemeClr val="tx1"/>
                </a:solidFill>
                <a:effectLst/>
                <a:latin typeface="+mn-lt"/>
                <a:ea typeface="+mn-ea"/>
                <a:cs typeface="+mn-cs"/>
              </a:rPr>
              <a:t>member education</a:t>
            </a:r>
            <a:r>
              <a:rPr lang="en-AU" sz="1200" b="0" i="0" kern="1200" baseline="0" dirty="0">
                <a:solidFill>
                  <a:schemeClr val="tx1"/>
                </a:solidFill>
                <a:effectLst/>
                <a:latin typeface="+mn-lt"/>
                <a:ea typeface="+mn-ea"/>
                <a:cs typeface="+mn-cs"/>
              </a:rPr>
              <a:t>, with the committee members and Regional Representatives providing information, responding to questions, making presentations, providing leadership, and developing member understanding of the nature of endowment funds.</a:t>
            </a:r>
          </a:p>
          <a:p>
            <a:endParaRPr lang="en-AU" sz="1200" b="0" i="0" kern="1200" baseline="0" dirty="0">
              <a:solidFill>
                <a:schemeClr val="tx1"/>
              </a:solidFill>
              <a:effectLst/>
              <a:latin typeface="+mn-lt"/>
              <a:ea typeface="+mn-ea"/>
              <a:cs typeface="+mn-cs"/>
            </a:endParaRPr>
          </a:p>
          <a:p>
            <a:endParaRPr lang="en-AU" sz="1200" b="0" i="0" kern="1200" baseline="0" dirty="0">
              <a:solidFill>
                <a:schemeClr val="tx1"/>
              </a:solidFill>
              <a:effectLst/>
              <a:latin typeface="+mn-lt"/>
              <a:ea typeface="+mn-ea"/>
              <a:cs typeface="+mn-cs"/>
            </a:endParaRPr>
          </a:p>
          <a:p>
            <a:endParaRPr lang="en-AU" sz="1200" b="0" i="0" kern="1200" baseline="0" dirty="0">
              <a:solidFill>
                <a:schemeClr val="tx1"/>
              </a:solidFill>
              <a:effectLst/>
              <a:latin typeface="+mn-lt"/>
              <a:ea typeface="+mn-ea"/>
              <a:cs typeface="+mn-cs"/>
            </a:endParaRPr>
          </a:p>
          <a:p>
            <a:endParaRPr lang="en-AU"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57DC10F-5764-4A2E-9B69-9326063D7B5F}" type="slidenum">
              <a:rPr lang="en-AU" smtClean="0"/>
              <a:t>6</a:t>
            </a:fld>
            <a:endParaRPr lang="en-AU"/>
          </a:p>
        </p:txBody>
      </p:sp>
    </p:spTree>
    <p:extLst>
      <p:ext uri="{BB962C8B-B14F-4D97-AF65-F5344CB8AC3E}">
        <p14:creationId xmlns:p14="http://schemas.microsoft.com/office/powerpoint/2010/main" val="1201321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kern="1200" baseline="0" dirty="0">
                <a:solidFill>
                  <a:schemeClr val="tx1"/>
                </a:solidFill>
                <a:effectLst/>
                <a:latin typeface="+mn-lt"/>
                <a:ea typeface="+mn-ea"/>
                <a:cs typeface="+mn-cs"/>
              </a:rPr>
              <a:t>Against that background to the Campaign, we now turn to considering its achievements.</a:t>
            </a:r>
          </a:p>
          <a:p>
            <a:pPr marL="0" indent="0">
              <a:buFont typeface="Arial" panose="020B0604020202020204" pitchFamily="34" charset="0"/>
              <a:buNone/>
            </a:pPr>
            <a:r>
              <a:rPr lang="en-AU" dirty="0"/>
              <a:t>The most telling demonstration of the success of the Campaign and those who led it, is to consider the average annual contributions</a:t>
            </a:r>
            <a:r>
              <a:rPr lang="en-AU" baseline="0" dirty="0"/>
              <a:t> made to the Fund since 1988.</a:t>
            </a:r>
          </a:p>
          <a:p>
            <a:pPr marL="0" indent="0">
              <a:buFont typeface="Arial" panose="020B0604020202020204" pitchFamily="34" charset="0"/>
              <a:buNone/>
            </a:pPr>
            <a:r>
              <a:rPr lang="en-AU" baseline="0" dirty="0"/>
              <a:t>Over the 27 years from 1988 to 2014, the average annual contribution was approximately US$41.5 thousand.</a:t>
            </a:r>
          </a:p>
          <a:p>
            <a:pPr marL="0" indent="0">
              <a:buFont typeface="Arial" panose="020B0604020202020204" pitchFamily="34" charset="0"/>
              <a:buNone/>
            </a:pPr>
            <a:r>
              <a:rPr lang="en-AU" baseline="0" dirty="0"/>
              <a:t>Over the five years from 2015 to the end of the Campaign, the average annual contribution has grown to over US$731 thousand.</a:t>
            </a:r>
          </a:p>
          <a:p>
            <a:pPr marL="0" indent="0">
              <a:buFont typeface="Arial" panose="020B0604020202020204" pitchFamily="34" charset="0"/>
              <a:buNone/>
            </a:pPr>
            <a:r>
              <a:rPr lang="en-AU" baseline="0" dirty="0"/>
              <a:t>This is a remarkable achievement of which every </a:t>
            </a:r>
            <a:r>
              <a:rPr lang="en-AU" baseline="0" dirty="0" err="1"/>
              <a:t>Zontian</a:t>
            </a:r>
            <a:r>
              <a:rPr lang="en-AU" baseline="0" dirty="0"/>
              <a:t> can be proud.</a:t>
            </a:r>
            <a:endParaRPr lang="en-AU" dirty="0"/>
          </a:p>
          <a:p>
            <a:endParaRPr lang="en-US" dirty="0"/>
          </a:p>
        </p:txBody>
      </p:sp>
      <p:sp>
        <p:nvSpPr>
          <p:cNvPr id="4" name="Slide Number Placeholder 3"/>
          <p:cNvSpPr>
            <a:spLocks noGrp="1"/>
          </p:cNvSpPr>
          <p:nvPr>
            <p:ph type="sldNum" sz="quarter" idx="5"/>
          </p:nvPr>
        </p:nvSpPr>
        <p:spPr/>
        <p:txBody>
          <a:bodyPr/>
          <a:lstStyle/>
          <a:p>
            <a:fld id="{B068D7C1-9E07-4D28-B216-440CAE7DEE93}" type="slidenum">
              <a:rPr lang="en-US" smtClean="0"/>
              <a:t>7</a:t>
            </a:fld>
            <a:endParaRPr lang="en-US"/>
          </a:p>
        </p:txBody>
      </p:sp>
    </p:spTree>
    <p:extLst>
      <p:ext uri="{BB962C8B-B14F-4D97-AF65-F5344CB8AC3E}">
        <p14:creationId xmlns:p14="http://schemas.microsoft.com/office/powerpoint/2010/main" val="87986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i="0" kern="1200" baseline="0" dirty="0">
                <a:solidFill>
                  <a:schemeClr val="tx1"/>
                </a:solidFill>
                <a:effectLst/>
                <a:latin typeface="+mn-lt"/>
                <a:ea typeface="+mn-ea"/>
                <a:cs typeface="+mn-cs"/>
              </a:rPr>
              <a:t>This graph shows how significant the Campaign has been in growing the Fund.</a:t>
            </a:r>
          </a:p>
          <a:p>
            <a:pPr marL="0" indent="0">
              <a:buFont typeface="Arial" panose="020B0604020202020204" pitchFamily="34" charset="0"/>
              <a:buNone/>
            </a:pPr>
            <a:r>
              <a:rPr lang="en-AU" sz="1200" b="0" i="0" kern="1200" baseline="0" dirty="0">
                <a:solidFill>
                  <a:schemeClr val="tx1"/>
                </a:solidFill>
                <a:effectLst/>
                <a:latin typeface="+mn-lt"/>
                <a:ea typeface="+mn-ea"/>
                <a:cs typeface="+mn-cs"/>
              </a:rPr>
              <a:t>Compared with the initial period from 1988 when the Fund was established, the last six years have seen significant growth in principal and earned income.</a:t>
            </a:r>
            <a:endParaRPr lang="en-AU" dirty="0"/>
          </a:p>
          <a:p>
            <a:endParaRPr lang="en-US" dirty="0"/>
          </a:p>
        </p:txBody>
      </p:sp>
      <p:sp>
        <p:nvSpPr>
          <p:cNvPr id="4" name="Slide Number Placeholder 3"/>
          <p:cNvSpPr>
            <a:spLocks noGrp="1"/>
          </p:cNvSpPr>
          <p:nvPr>
            <p:ph type="sldNum" sz="quarter" idx="5"/>
          </p:nvPr>
        </p:nvSpPr>
        <p:spPr/>
        <p:txBody>
          <a:bodyPr/>
          <a:lstStyle/>
          <a:p>
            <a:fld id="{B068D7C1-9E07-4D28-B216-440CAE7DEE93}" type="slidenum">
              <a:rPr lang="en-US" smtClean="0"/>
              <a:t>8</a:t>
            </a:fld>
            <a:endParaRPr lang="en-US"/>
          </a:p>
        </p:txBody>
      </p:sp>
    </p:spTree>
    <p:extLst>
      <p:ext uri="{BB962C8B-B14F-4D97-AF65-F5344CB8AC3E}">
        <p14:creationId xmlns:p14="http://schemas.microsoft.com/office/powerpoint/2010/main" val="304314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i="0" kern="1200" baseline="0" dirty="0">
                <a:solidFill>
                  <a:schemeClr val="tx1"/>
                </a:solidFill>
                <a:effectLst/>
                <a:latin typeface="+mn-lt"/>
                <a:ea typeface="+mn-ea"/>
                <a:cs typeface="+mn-cs"/>
              </a:rPr>
              <a:t>Thanks to the greatly increased awareness among members, contributions from individuals, clubs and districts have shown impressive growth:</a:t>
            </a:r>
          </a:p>
          <a:p>
            <a:pPr marL="0" indent="0">
              <a:buFont typeface="Arial" panose="020B0604020202020204" pitchFamily="34" charset="0"/>
              <a:buNone/>
            </a:pPr>
            <a:r>
              <a:rPr lang="en-AU" sz="1200" b="0" i="0" kern="1200" baseline="0" dirty="0">
                <a:solidFill>
                  <a:schemeClr val="tx1"/>
                </a:solidFill>
                <a:effectLst/>
                <a:latin typeface="+mn-lt"/>
                <a:ea typeface="+mn-ea"/>
                <a:cs typeface="+mn-cs"/>
              </a:rPr>
              <a:t>7 percent of individual Zontians around the world have contributed to the Fund,</a:t>
            </a:r>
          </a:p>
          <a:p>
            <a:pPr marL="0" indent="0">
              <a:buFont typeface="Arial" panose="020B0604020202020204" pitchFamily="34" charset="0"/>
              <a:buNone/>
            </a:pPr>
            <a:r>
              <a:rPr lang="en-AU" sz="1200" b="0" i="0" kern="1200" baseline="0" dirty="0">
                <a:solidFill>
                  <a:schemeClr val="tx1"/>
                </a:solidFill>
                <a:effectLst/>
                <a:latin typeface="+mn-lt"/>
                <a:ea typeface="+mn-ea"/>
                <a:cs typeface="+mn-cs"/>
              </a:rPr>
              <a:t>28 percent of Zonta clubs world-wide have made contributions, and </a:t>
            </a:r>
          </a:p>
          <a:p>
            <a:pPr marL="0" indent="0">
              <a:buFont typeface="Arial" panose="020B0604020202020204" pitchFamily="34" charset="0"/>
              <a:buNone/>
            </a:pPr>
            <a:r>
              <a:rPr lang="en-AU" sz="1200" b="0" i="0" kern="1200" baseline="0" dirty="0">
                <a:solidFill>
                  <a:schemeClr val="tx1"/>
                </a:solidFill>
                <a:effectLst/>
                <a:latin typeface="+mn-lt"/>
                <a:ea typeface="+mn-ea"/>
                <a:cs typeface="+mn-cs"/>
              </a:rPr>
              <a:t>56 percent of Zonta’s 32 Districts have allocated funds to the Fund, with 18 of Zonta’s total of 32 districts making contributions in their own right, over and above the donations given by clubs.</a:t>
            </a:r>
          </a:p>
          <a:p>
            <a:pPr marL="0" indent="0">
              <a:buFont typeface="Arial" panose="020B0604020202020204" pitchFamily="34" charset="0"/>
              <a:buNone/>
            </a:pPr>
            <a:r>
              <a:rPr lang="en-AU" sz="1200" b="0" i="0" kern="1200" baseline="0" dirty="0">
                <a:solidFill>
                  <a:schemeClr val="tx1"/>
                </a:solidFill>
                <a:effectLst/>
                <a:latin typeface="+mn-lt"/>
                <a:ea typeface="+mn-ea"/>
                <a:cs typeface="+mn-cs"/>
              </a:rPr>
              <a:t>This is an outstanding achievement and we thank every one of these many individuals, clubs and districts for their generosity. </a:t>
            </a:r>
          </a:p>
          <a:p>
            <a:pPr marL="0" indent="0">
              <a:buFont typeface="Arial" panose="020B0604020202020204" pitchFamily="34" charset="0"/>
              <a:buNone/>
            </a:pPr>
            <a:endParaRPr lang="en-AU" sz="1200" b="0" i="0" kern="1200" baseline="0" dirty="0">
              <a:solidFill>
                <a:schemeClr val="tx1"/>
              </a:solidFill>
              <a:effectLst/>
              <a:latin typeface="+mn-lt"/>
              <a:ea typeface="+mn-ea"/>
              <a:cs typeface="+mn-cs"/>
            </a:endParaRPr>
          </a:p>
          <a:p>
            <a:pPr marL="0" indent="0">
              <a:buFont typeface="Arial" panose="020B0604020202020204" pitchFamily="34" charset="0"/>
              <a:buNone/>
            </a:pPr>
            <a:endParaRPr lang="en-AU" sz="1200" b="0" i="0" kern="1200" baseline="0" dirty="0">
              <a:solidFill>
                <a:srgbClr val="FF0000"/>
              </a:solidFill>
              <a:effectLst/>
              <a:latin typeface="+mn-lt"/>
              <a:ea typeface="+mn-ea"/>
              <a:cs typeface="+mn-cs"/>
            </a:endParaRPr>
          </a:p>
          <a:p>
            <a:endParaRPr lang="en-AU" sz="1200" b="0" i="0" kern="1200" baseline="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57DC10F-5764-4A2E-9B69-9326063D7B5F}" type="slidenum">
              <a:rPr lang="en-AU" smtClean="0"/>
              <a:t>9</a:t>
            </a:fld>
            <a:endParaRPr lang="en-AU"/>
          </a:p>
        </p:txBody>
      </p:sp>
    </p:spTree>
    <p:extLst>
      <p:ext uri="{BB962C8B-B14F-4D97-AF65-F5344CB8AC3E}">
        <p14:creationId xmlns:p14="http://schemas.microsoft.com/office/powerpoint/2010/main" val="1201321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6477000" cy="1583531"/>
          </a:xfrm>
        </p:spPr>
        <p:txBody>
          <a:bodyPr>
            <a:noAutofit/>
          </a:bodyPr>
          <a:lstStyle>
            <a:lvl1pPr algn="l">
              <a:lnSpc>
                <a:spcPts val="6000"/>
              </a:lnSpc>
              <a:defRPr sz="4800">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685800" y="3486150"/>
            <a:ext cx="5867400" cy="457200"/>
          </a:xfrm>
        </p:spPr>
        <p:txBody>
          <a:bodyPr>
            <a:noAutofit/>
          </a:bodyPr>
          <a:lstStyle>
            <a:lvl1pPr marL="0" indent="0" algn="l">
              <a:buNone/>
              <a:defRPr sz="2400" b="1">
                <a:solidFill>
                  <a:srgbClr val="005F71"/>
                </a:solidFill>
                <a:latin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4222012"/>
            <a:ext cx="914400" cy="921488"/>
          </a:xfrm>
          <a:prstGeom prst="rect">
            <a:avLst/>
          </a:prstGeom>
        </p:spPr>
      </p:pic>
      <p:cxnSp>
        <p:nvCxnSpPr>
          <p:cNvPr id="10" name="Straight Connector 9"/>
          <p:cNvCxnSpPr/>
          <p:nvPr userDrawn="1"/>
        </p:nvCxnSpPr>
        <p:spPr>
          <a:xfrm flipH="1">
            <a:off x="731520" y="971550"/>
            <a:ext cx="8031480" cy="6858"/>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userDrawn="1"/>
        </p:nvSpPr>
        <p:spPr>
          <a:xfrm>
            <a:off x="3124200" y="438150"/>
            <a:ext cx="5715000" cy="4572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b="1" kern="1200">
                <a:solidFill>
                  <a:srgbClr val="005F71"/>
                </a:solidFill>
                <a:latin typeface="Lato"/>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3000" b="0" dirty="0"/>
              <a:t>Zonta</a:t>
            </a:r>
            <a:r>
              <a:rPr lang="en-US" sz="3000" b="0" baseline="0" dirty="0"/>
              <a:t> International Foundation</a:t>
            </a:r>
            <a:endParaRPr lang="en-US" sz="3000" b="0" dirty="0"/>
          </a:p>
        </p:txBody>
      </p:sp>
    </p:spTree>
    <p:extLst>
      <p:ext uri="{BB962C8B-B14F-4D97-AF65-F5344CB8AC3E}">
        <p14:creationId xmlns:p14="http://schemas.microsoft.com/office/powerpoint/2010/main" val="375920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373886"/>
            <a:ext cx="2590799" cy="1807464"/>
          </a:xfrm>
        </p:spPr>
        <p:txBody>
          <a:bodyPr anchor="t">
            <a:noAutofit/>
          </a:bodyPr>
          <a:lstStyle>
            <a:lvl1pPr algn="l">
              <a:defRPr sz="3200">
                <a:solidFill>
                  <a:srgbClr val="005F71"/>
                </a:solidFill>
              </a:defRPr>
            </a:lvl1pPr>
          </a:lstStyle>
          <a:p>
            <a:r>
              <a:rPr lang="en-US" dirty="0"/>
              <a:t>Click To Edit Master Title Style</a:t>
            </a:r>
          </a:p>
        </p:txBody>
      </p:sp>
      <p:sp>
        <p:nvSpPr>
          <p:cNvPr id="6" name="Content Placeholder 5"/>
          <p:cNvSpPr>
            <a:spLocks noGrp="1"/>
          </p:cNvSpPr>
          <p:nvPr>
            <p:ph sz="quarter" idx="4"/>
          </p:nvPr>
        </p:nvSpPr>
        <p:spPr>
          <a:xfrm>
            <a:off x="3276599" y="1373886"/>
            <a:ext cx="5410201" cy="302666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p:cNvCxnSpPr/>
          <p:nvPr userDrawn="1"/>
        </p:nvCxnSpPr>
        <p:spPr>
          <a:xfrm flipH="1">
            <a:off x="457200" y="1260480"/>
            <a:ext cx="822960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57700"/>
            <a:ext cx="680525" cy="685800"/>
          </a:xfrm>
          <a:prstGeom prst="rect">
            <a:avLst/>
          </a:prstGeom>
        </p:spPr>
      </p:pic>
    </p:spTree>
    <p:extLst>
      <p:ext uri="{BB962C8B-B14F-4D97-AF65-F5344CB8AC3E}">
        <p14:creationId xmlns:p14="http://schemas.microsoft.com/office/powerpoint/2010/main" val="759052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p:spPr>
        <p:txBody>
          <a:bodyPr/>
          <a:lstStyle/>
          <a:p>
            <a:endParaRPr lang="en-US"/>
          </a:p>
        </p:txBody>
      </p:sp>
    </p:spTree>
    <p:extLst>
      <p:ext uri="{BB962C8B-B14F-4D97-AF65-F5344CB8AC3E}">
        <p14:creationId xmlns:p14="http://schemas.microsoft.com/office/powerpoint/2010/main" val="4080069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572000" cy="5143500"/>
          </a:xfrm>
        </p:spPr>
        <p:txBody>
          <a:bodyPr/>
          <a:lstStyle/>
          <a:p>
            <a:endParaRPr lang="en-US"/>
          </a:p>
        </p:txBody>
      </p:sp>
      <p:sp>
        <p:nvSpPr>
          <p:cNvPr id="3" name="Picture Placeholder 6"/>
          <p:cNvSpPr>
            <a:spLocks noGrp="1"/>
          </p:cNvSpPr>
          <p:nvPr>
            <p:ph type="pic" sz="quarter" idx="11"/>
          </p:nvPr>
        </p:nvSpPr>
        <p:spPr>
          <a:xfrm>
            <a:off x="4572000" y="0"/>
            <a:ext cx="4572000" cy="5143500"/>
          </a:xfrm>
        </p:spPr>
        <p:txBody>
          <a:bodyPr/>
          <a:lstStyle/>
          <a:p>
            <a:endParaRPr lang="en-US"/>
          </a:p>
        </p:txBody>
      </p:sp>
    </p:spTree>
    <p:extLst>
      <p:ext uri="{BB962C8B-B14F-4D97-AF65-F5344CB8AC3E}">
        <p14:creationId xmlns:p14="http://schemas.microsoft.com/office/powerpoint/2010/main" val="183947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572000" cy="2571750"/>
          </a:xfrm>
        </p:spPr>
        <p:txBody>
          <a:bodyPr/>
          <a:lstStyle/>
          <a:p>
            <a:endParaRPr lang="en-US"/>
          </a:p>
        </p:txBody>
      </p:sp>
      <p:sp>
        <p:nvSpPr>
          <p:cNvPr id="3" name="Picture Placeholder 6"/>
          <p:cNvSpPr>
            <a:spLocks noGrp="1"/>
          </p:cNvSpPr>
          <p:nvPr>
            <p:ph type="pic" sz="quarter" idx="11"/>
          </p:nvPr>
        </p:nvSpPr>
        <p:spPr>
          <a:xfrm>
            <a:off x="4572000" y="0"/>
            <a:ext cx="4572000" cy="2571750"/>
          </a:xfrm>
        </p:spPr>
        <p:txBody>
          <a:bodyPr/>
          <a:lstStyle/>
          <a:p>
            <a:endParaRPr lang="en-US"/>
          </a:p>
        </p:txBody>
      </p:sp>
      <p:sp>
        <p:nvSpPr>
          <p:cNvPr id="4" name="Picture Placeholder 6"/>
          <p:cNvSpPr>
            <a:spLocks noGrp="1"/>
          </p:cNvSpPr>
          <p:nvPr>
            <p:ph type="pic" sz="quarter" idx="12"/>
          </p:nvPr>
        </p:nvSpPr>
        <p:spPr>
          <a:xfrm>
            <a:off x="0" y="2571750"/>
            <a:ext cx="4572000" cy="2571750"/>
          </a:xfrm>
        </p:spPr>
        <p:txBody>
          <a:bodyPr/>
          <a:lstStyle/>
          <a:p>
            <a:endParaRPr lang="en-US"/>
          </a:p>
        </p:txBody>
      </p:sp>
      <p:sp>
        <p:nvSpPr>
          <p:cNvPr id="5" name="Picture Placeholder 6"/>
          <p:cNvSpPr>
            <a:spLocks noGrp="1"/>
          </p:cNvSpPr>
          <p:nvPr>
            <p:ph type="pic" sz="quarter" idx="13"/>
          </p:nvPr>
        </p:nvSpPr>
        <p:spPr>
          <a:xfrm>
            <a:off x="4572000" y="2571750"/>
            <a:ext cx="4572000" cy="2571750"/>
          </a:xfrm>
        </p:spPr>
        <p:txBody>
          <a:bodyPr/>
          <a:lstStyle/>
          <a:p>
            <a:endParaRPr lang="en-US"/>
          </a:p>
        </p:txBody>
      </p:sp>
    </p:spTree>
    <p:extLst>
      <p:ext uri="{BB962C8B-B14F-4D97-AF65-F5344CB8AC3E}">
        <p14:creationId xmlns:p14="http://schemas.microsoft.com/office/powerpoint/2010/main" val="96064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853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0D306B3-9E59-4613-9A0F-2F3F390CFE66}" type="datetimeFigureOut">
              <a:rPr lang="en-AU" smtClean="0"/>
              <a:t>1/07/2020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F3BFEB7-F898-447C-BC76-CAC090201B68}" type="slidenum">
              <a:rPr lang="en-AU" smtClean="0"/>
              <a:t>‹#›</a:t>
            </a:fld>
            <a:endParaRPr lang="en-AU"/>
          </a:p>
        </p:txBody>
      </p:sp>
    </p:spTree>
    <p:extLst>
      <p:ext uri="{BB962C8B-B14F-4D97-AF65-F5344CB8AC3E}">
        <p14:creationId xmlns:p14="http://schemas.microsoft.com/office/powerpoint/2010/main" val="3287554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0D306B3-9E59-4613-9A0F-2F3F390CFE66}" type="datetimeFigureOut">
              <a:rPr lang="en-AU" smtClean="0"/>
              <a:t>1/07/2020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3BFEB7-F898-447C-BC76-CAC090201B68}" type="slidenum">
              <a:rPr lang="en-AU" smtClean="0"/>
              <a:t>‹#›</a:t>
            </a:fld>
            <a:endParaRPr lang="en-AU"/>
          </a:p>
        </p:txBody>
      </p:sp>
    </p:spTree>
    <p:extLst>
      <p:ext uri="{BB962C8B-B14F-4D97-AF65-F5344CB8AC3E}">
        <p14:creationId xmlns:p14="http://schemas.microsoft.com/office/powerpoint/2010/main" val="313065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494212" y="1478756"/>
            <a:ext cx="4480560" cy="299799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0"/>
          </p:nvPr>
        </p:nvSpPr>
        <p:spPr>
          <a:xfrm>
            <a:off x="0" y="0"/>
            <a:ext cx="4343400" cy="5143500"/>
          </a:xfrm>
        </p:spPr>
        <p:txBody>
          <a:bodyPr/>
          <a:lstStyle/>
          <a:p>
            <a:endParaRPr lang="en-US"/>
          </a:p>
        </p:txBody>
      </p:sp>
      <p:sp>
        <p:nvSpPr>
          <p:cNvPr id="17" name="Title 1"/>
          <p:cNvSpPr>
            <a:spLocks noGrp="1"/>
          </p:cNvSpPr>
          <p:nvPr>
            <p:ph type="title" hasCustomPrompt="1"/>
          </p:nvPr>
        </p:nvSpPr>
        <p:spPr>
          <a:xfrm>
            <a:off x="4495800" y="133350"/>
            <a:ext cx="4480560" cy="990600"/>
          </a:xfrm>
        </p:spPr>
        <p:txBody>
          <a:bodyPr anchor="b">
            <a:noAutofit/>
          </a:bodyPr>
          <a:lstStyle>
            <a:lvl1pPr algn="l">
              <a:defRPr sz="3200">
                <a:solidFill>
                  <a:srgbClr val="005F71"/>
                </a:solidFill>
              </a:defRPr>
            </a:lvl1pPr>
          </a:lstStyle>
          <a:p>
            <a:r>
              <a:rPr lang="en-US" dirty="0"/>
              <a:t>Click To Edit Master Title Style</a:t>
            </a:r>
          </a:p>
        </p:txBody>
      </p:sp>
      <p:cxnSp>
        <p:nvCxnSpPr>
          <p:cNvPr id="18" name="Straight Connector 17"/>
          <p:cNvCxnSpPr/>
          <p:nvPr userDrawn="1"/>
        </p:nvCxnSpPr>
        <p:spPr>
          <a:xfrm flipH="1">
            <a:off x="4495800" y="1301353"/>
            <a:ext cx="448056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57700"/>
            <a:ext cx="680525" cy="685800"/>
          </a:xfrm>
          <a:prstGeom prst="rect">
            <a:avLst/>
          </a:prstGeom>
        </p:spPr>
      </p:pic>
    </p:spTree>
    <p:extLst>
      <p:ext uri="{BB962C8B-B14F-4D97-AF65-F5344CB8AC3E}">
        <p14:creationId xmlns:p14="http://schemas.microsoft.com/office/powerpoint/2010/main" val="412029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152400" y="1554956"/>
            <a:ext cx="4480560" cy="299799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0"/>
          </p:nvPr>
        </p:nvSpPr>
        <p:spPr>
          <a:xfrm>
            <a:off x="4800600" y="-19050"/>
            <a:ext cx="4343400" cy="5143500"/>
          </a:xfrm>
        </p:spPr>
        <p:txBody>
          <a:bodyPr/>
          <a:lstStyle/>
          <a:p>
            <a:endParaRPr lang="en-US"/>
          </a:p>
        </p:txBody>
      </p:sp>
      <p:sp>
        <p:nvSpPr>
          <p:cNvPr id="17" name="Title 1"/>
          <p:cNvSpPr>
            <a:spLocks noGrp="1"/>
          </p:cNvSpPr>
          <p:nvPr>
            <p:ph type="title" hasCustomPrompt="1"/>
          </p:nvPr>
        </p:nvSpPr>
        <p:spPr>
          <a:xfrm>
            <a:off x="153988" y="209550"/>
            <a:ext cx="4480560" cy="990600"/>
          </a:xfrm>
        </p:spPr>
        <p:txBody>
          <a:bodyPr anchor="b">
            <a:noAutofit/>
          </a:bodyPr>
          <a:lstStyle>
            <a:lvl1pPr algn="l">
              <a:defRPr sz="3200">
                <a:solidFill>
                  <a:srgbClr val="005F71"/>
                </a:solidFill>
              </a:defRPr>
            </a:lvl1pPr>
          </a:lstStyle>
          <a:p>
            <a:r>
              <a:rPr lang="en-US" dirty="0"/>
              <a:t>Click To Edit Master Title Style</a:t>
            </a:r>
          </a:p>
        </p:txBody>
      </p:sp>
      <p:cxnSp>
        <p:nvCxnSpPr>
          <p:cNvPr id="18" name="Straight Connector 17"/>
          <p:cNvCxnSpPr/>
          <p:nvPr userDrawn="1"/>
        </p:nvCxnSpPr>
        <p:spPr>
          <a:xfrm flipH="1">
            <a:off x="153988" y="1377553"/>
            <a:ext cx="448056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675" y="4552950"/>
            <a:ext cx="680525" cy="685800"/>
          </a:xfrm>
          <a:prstGeom prst="rect">
            <a:avLst/>
          </a:prstGeom>
        </p:spPr>
      </p:pic>
    </p:spTree>
    <p:extLst>
      <p:ext uri="{BB962C8B-B14F-4D97-AF65-F5344CB8AC3E}">
        <p14:creationId xmlns:p14="http://schemas.microsoft.com/office/powerpoint/2010/main" val="258582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82880" y="3261121"/>
            <a:ext cx="8778240" cy="1752600"/>
          </a:xfrm>
        </p:spPr>
        <p:txBody>
          <a:bodyPr/>
          <a:lstStyle/>
          <a:p>
            <a:endParaRPr lang="en-US" dirty="0"/>
          </a:p>
        </p:txBody>
      </p:sp>
      <p:sp>
        <p:nvSpPr>
          <p:cNvPr id="2" name="Title 1"/>
          <p:cNvSpPr>
            <a:spLocks noGrp="1"/>
          </p:cNvSpPr>
          <p:nvPr>
            <p:ph type="title" hasCustomPrompt="1"/>
          </p:nvPr>
        </p:nvSpPr>
        <p:spPr>
          <a:xfrm>
            <a:off x="182880" y="209550"/>
            <a:ext cx="8778240" cy="857250"/>
          </a:xfrm>
        </p:spPr>
        <p:txBody>
          <a:bodyPr>
            <a:normAutofit/>
          </a:bodyPr>
          <a:lstStyle>
            <a:lvl1pPr algn="l">
              <a:defRPr sz="3200">
                <a:solidFill>
                  <a:srgbClr val="005F71"/>
                </a:solidFill>
              </a:defRPr>
            </a:lvl1pPr>
          </a:lstStyle>
          <a:p>
            <a:r>
              <a:rPr lang="en-US" dirty="0"/>
              <a:t>Click To Edit Master Title Style</a:t>
            </a:r>
          </a:p>
        </p:txBody>
      </p:sp>
      <p:cxnSp>
        <p:nvCxnSpPr>
          <p:cNvPr id="8" name="Straight Connector 7"/>
          <p:cNvCxnSpPr/>
          <p:nvPr userDrawn="1"/>
        </p:nvCxnSpPr>
        <p:spPr>
          <a:xfrm flipH="1">
            <a:off x="182880" y="1137841"/>
            <a:ext cx="877824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82880" y="1208882"/>
            <a:ext cx="8778240" cy="1981199"/>
          </a:xfrm>
        </p:spPr>
        <p:txBody>
          <a:bodyPr>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57700"/>
            <a:ext cx="680525" cy="685800"/>
          </a:xfrm>
          <a:prstGeom prst="rect">
            <a:avLst/>
          </a:prstGeom>
        </p:spPr>
      </p:pic>
    </p:spTree>
    <p:extLst>
      <p:ext uri="{BB962C8B-B14F-4D97-AF65-F5344CB8AC3E}">
        <p14:creationId xmlns:p14="http://schemas.microsoft.com/office/powerpoint/2010/main" val="323719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1244" y="205978"/>
            <a:ext cx="4343400" cy="1756172"/>
          </a:xfrm>
        </p:spPr>
        <p:txBody>
          <a:bodyPr anchor="b">
            <a:normAutofit/>
          </a:bodyPr>
          <a:lstStyle>
            <a:lvl1pPr algn="l">
              <a:defRPr sz="3200">
                <a:solidFill>
                  <a:srgbClr val="005F71"/>
                </a:solidFill>
              </a:defRPr>
            </a:lvl1pPr>
          </a:lstStyle>
          <a:p>
            <a:r>
              <a:rPr lang="en-US" dirty="0"/>
              <a:t>Click To Edit Master Title Style</a:t>
            </a:r>
          </a:p>
        </p:txBody>
      </p:sp>
      <p:sp>
        <p:nvSpPr>
          <p:cNvPr id="4" name="Content Placeholder 3"/>
          <p:cNvSpPr>
            <a:spLocks noGrp="1"/>
          </p:cNvSpPr>
          <p:nvPr>
            <p:ph sz="half" idx="2"/>
          </p:nvPr>
        </p:nvSpPr>
        <p:spPr>
          <a:xfrm>
            <a:off x="181244" y="2343150"/>
            <a:ext cx="8781512" cy="2667000"/>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flipH="1">
            <a:off x="181244" y="2152650"/>
            <a:ext cx="434340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0"/>
          </p:nvPr>
        </p:nvSpPr>
        <p:spPr>
          <a:xfrm>
            <a:off x="4695555" y="209550"/>
            <a:ext cx="4267201" cy="1943100"/>
          </a:xfrm>
        </p:spPr>
        <p:txBody>
          <a:bodyPr/>
          <a:lstStyle/>
          <a:p>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57700"/>
            <a:ext cx="680525" cy="685800"/>
          </a:xfrm>
          <a:prstGeom prst="rect">
            <a:avLst/>
          </a:prstGeom>
        </p:spPr>
      </p:pic>
    </p:spTree>
    <p:extLst>
      <p:ext uri="{BB962C8B-B14F-4D97-AF65-F5344CB8AC3E}">
        <p14:creationId xmlns:p14="http://schemas.microsoft.com/office/powerpoint/2010/main" val="62522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8249" y="209550"/>
            <a:ext cx="6300216" cy="857250"/>
          </a:xfrm>
        </p:spPr>
        <p:txBody>
          <a:bodyPr anchor="b">
            <a:normAutofit/>
          </a:bodyPr>
          <a:lstStyle>
            <a:lvl1pPr algn="l">
              <a:defRPr sz="3200">
                <a:solidFill>
                  <a:srgbClr val="005F71"/>
                </a:solidFill>
              </a:defRPr>
            </a:lvl1pPr>
          </a:lstStyle>
          <a:p>
            <a:r>
              <a:rPr lang="en-US" dirty="0"/>
              <a:t>Click To Edit Master Title Style</a:t>
            </a:r>
          </a:p>
        </p:txBody>
      </p:sp>
      <p:cxnSp>
        <p:nvCxnSpPr>
          <p:cNvPr id="7" name="Straight Connector 6"/>
          <p:cNvCxnSpPr/>
          <p:nvPr userDrawn="1"/>
        </p:nvCxnSpPr>
        <p:spPr>
          <a:xfrm flipH="1">
            <a:off x="1238249" y="1209675"/>
            <a:ext cx="6300216"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0"/>
          </p:nvPr>
        </p:nvSpPr>
        <p:spPr>
          <a:xfrm>
            <a:off x="1238250" y="1355598"/>
            <a:ext cx="6300214" cy="3654552"/>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57700"/>
            <a:ext cx="680525" cy="685800"/>
          </a:xfrm>
          <a:prstGeom prst="rect">
            <a:avLst/>
          </a:prstGeom>
        </p:spPr>
      </p:pic>
    </p:spTree>
    <p:extLst>
      <p:ext uri="{BB962C8B-B14F-4D97-AF65-F5344CB8AC3E}">
        <p14:creationId xmlns:p14="http://schemas.microsoft.com/office/powerpoint/2010/main" val="383818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5" y="1200150"/>
            <a:ext cx="4316095" cy="3200400"/>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p:cNvCxnSpPr/>
          <p:nvPr userDrawn="1"/>
        </p:nvCxnSpPr>
        <p:spPr>
          <a:xfrm flipH="1">
            <a:off x="182880" y="1123950"/>
            <a:ext cx="877824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1"/>
          </p:nvPr>
        </p:nvSpPr>
        <p:spPr>
          <a:xfrm>
            <a:off x="182880" y="1204459"/>
            <a:ext cx="4160520" cy="3196092"/>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182880" y="114300"/>
            <a:ext cx="8778240" cy="857250"/>
          </a:xfrm>
        </p:spPr>
        <p:txBody>
          <a:bodyPr anchor="b">
            <a:normAutofit/>
          </a:bodyPr>
          <a:lstStyle>
            <a:lvl1pPr algn="l">
              <a:defRPr sz="3200">
                <a:solidFill>
                  <a:srgbClr val="005F71"/>
                </a:solidFill>
              </a:defRPr>
            </a:lvl1p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57700"/>
            <a:ext cx="680525" cy="685800"/>
          </a:xfrm>
          <a:prstGeom prst="rect">
            <a:avLst/>
          </a:prstGeom>
        </p:spPr>
      </p:pic>
    </p:spTree>
    <p:extLst>
      <p:ext uri="{BB962C8B-B14F-4D97-AF65-F5344CB8AC3E}">
        <p14:creationId xmlns:p14="http://schemas.microsoft.com/office/powerpoint/2010/main" val="98372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494212" y="1478756"/>
            <a:ext cx="4480560" cy="299799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0"/>
          </p:nvPr>
        </p:nvSpPr>
        <p:spPr>
          <a:xfrm>
            <a:off x="0" y="0"/>
            <a:ext cx="4343400" cy="2571750"/>
          </a:xfrm>
        </p:spPr>
        <p:txBody>
          <a:bodyPr/>
          <a:lstStyle/>
          <a:p>
            <a:endParaRPr lang="en-US"/>
          </a:p>
        </p:txBody>
      </p:sp>
      <p:sp>
        <p:nvSpPr>
          <p:cNvPr id="17" name="Title 1"/>
          <p:cNvSpPr>
            <a:spLocks noGrp="1"/>
          </p:cNvSpPr>
          <p:nvPr>
            <p:ph type="title" hasCustomPrompt="1"/>
          </p:nvPr>
        </p:nvSpPr>
        <p:spPr>
          <a:xfrm>
            <a:off x="4495800" y="133350"/>
            <a:ext cx="4480560" cy="990600"/>
          </a:xfrm>
        </p:spPr>
        <p:txBody>
          <a:bodyPr anchor="b">
            <a:noAutofit/>
          </a:bodyPr>
          <a:lstStyle>
            <a:lvl1pPr algn="l">
              <a:defRPr sz="3200">
                <a:solidFill>
                  <a:srgbClr val="005F71"/>
                </a:solidFill>
              </a:defRPr>
            </a:lvl1pPr>
          </a:lstStyle>
          <a:p>
            <a:r>
              <a:rPr lang="en-US" dirty="0"/>
              <a:t>Click To Edit Master Title Style</a:t>
            </a:r>
          </a:p>
        </p:txBody>
      </p:sp>
      <p:cxnSp>
        <p:nvCxnSpPr>
          <p:cNvPr id="18" name="Straight Connector 17"/>
          <p:cNvCxnSpPr/>
          <p:nvPr userDrawn="1"/>
        </p:nvCxnSpPr>
        <p:spPr>
          <a:xfrm flipH="1">
            <a:off x="4495800" y="1301353"/>
            <a:ext cx="448056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8" name="Picture Placeholder 14"/>
          <p:cNvSpPr>
            <a:spLocks noGrp="1"/>
          </p:cNvSpPr>
          <p:nvPr>
            <p:ph type="pic" sz="quarter" idx="11"/>
          </p:nvPr>
        </p:nvSpPr>
        <p:spPr>
          <a:xfrm>
            <a:off x="0" y="2571750"/>
            <a:ext cx="4343400" cy="2571750"/>
          </a:xfrm>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57700"/>
            <a:ext cx="680525" cy="685800"/>
          </a:xfrm>
          <a:prstGeom prst="rect">
            <a:avLst/>
          </a:prstGeom>
        </p:spPr>
      </p:pic>
    </p:spTree>
    <p:extLst>
      <p:ext uri="{BB962C8B-B14F-4D97-AF65-F5344CB8AC3E}">
        <p14:creationId xmlns:p14="http://schemas.microsoft.com/office/powerpoint/2010/main" val="76910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285750"/>
            <a:ext cx="8778240" cy="857250"/>
          </a:xfrm>
        </p:spPr>
        <p:txBody>
          <a:bodyPr anchor="b">
            <a:noAutofit/>
          </a:bodyPr>
          <a:lstStyle>
            <a:lvl1pPr algn="l">
              <a:defRPr sz="3200">
                <a:solidFill>
                  <a:srgbClr val="005F71"/>
                </a:solidFill>
              </a:defRPr>
            </a:lvl1pPr>
          </a:lstStyle>
          <a:p>
            <a:r>
              <a:rPr lang="en-US" dirty="0"/>
              <a:t>Click To Edit Master Title Style</a:t>
            </a:r>
          </a:p>
        </p:txBody>
      </p:sp>
      <p:cxnSp>
        <p:nvCxnSpPr>
          <p:cNvPr id="16" name="Straight Connector 15"/>
          <p:cNvCxnSpPr/>
          <p:nvPr userDrawn="1"/>
        </p:nvCxnSpPr>
        <p:spPr>
          <a:xfrm flipH="1">
            <a:off x="182880" y="1260480"/>
            <a:ext cx="877824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1"/>
          </p:nvPr>
        </p:nvSpPr>
        <p:spPr>
          <a:xfrm>
            <a:off x="182880" y="1377960"/>
            <a:ext cx="8778240" cy="302259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57700"/>
            <a:ext cx="680525" cy="685800"/>
          </a:xfrm>
          <a:prstGeom prst="rect">
            <a:avLst/>
          </a:prstGeom>
        </p:spPr>
      </p:pic>
    </p:spTree>
    <p:extLst>
      <p:ext uri="{BB962C8B-B14F-4D97-AF65-F5344CB8AC3E}">
        <p14:creationId xmlns:p14="http://schemas.microsoft.com/office/powerpoint/2010/main" val="81297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D034A85-7AC3-41E9-B29A-AE8F0283A15C}" type="datetimeFigureOut">
              <a:rPr lang="en-US" smtClean="0"/>
              <a:t>7/1/2020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F92D03F-718D-44C4-A7A0-A958E7C07A70}" type="slidenum">
              <a:rPr lang="en-US" smtClean="0"/>
              <a:t>‹#›</a:t>
            </a:fld>
            <a:endParaRPr lang="en-US"/>
          </a:p>
        </p:txBody>
      </p:sp>
    </p:spTree>
    <p:extLst>
      <p:ext uri="{BB962C8B-B14F-4D97-AF65-F5344CB8AC3E}">
        <p14:creationId xmlns:p14="http://schemas.microsoft.com/office/powerpoint/2010/main" val="349162705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0" r:id="rId3"/>
    <p:sldLayoutId id="2147483650" r:id="rId4"/>
    <p:sldLayoutId id="2147483653" r:id="rId5"/>
    <p:sldLayoutId id="2147483654" r:id="rId6"/>
    <p:sldLayoutId id="2147483664" r:id="rId7"/>
    <p:sldLayoutId id="2147483669" r:id="rId8"/>
    <p:sldLayoutId id="2147483662" r:id="rId9"/>
    <p:sldLayoutId id="2147483661" r:id="rId10"/>
    <p:sldLayoutId id="2147483665" r:id="rId11"/>
    <p:sldLayoutId id="2147483666" r:id="rId12"/>
    <p:sldLayoutId id="2147483667" r:id="rId13"/>
    <p:sldLayoutId id="2147483655" r:id="rId14"/>
    <p:sldLayoutId id="2147483671" r:id="rId15"/>
    <p:sldLayoutId id="2147483672"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1488"/>
            <a:ext cx="9144000" cy="3254867"/>
          </a:xfrm>
          <a:solidFill>
            <a:srgbClr val="005F71"/>
          </a:solidFill>
        </p:spPr>
        <p:txBody>
          <a:bodyPr>
            <a:noAutofit/>
          </a:bodyPr>
          <a:lstStyle/>
          <a:p>
            <a:r>
              <a:rPr lang="en-AU" sz="4950" b="1" dirty="0">
                <a:solidFill>
                  <a:schemeClr val="bg1"/>
                </a:solidFill>
                <a:cs typeface="Arial" panose="020B0604020202020204" pitchFamily="34" charset="0"/>
              </a:rPr>
              <a:t>Final Reflections</a:t>
            </a:r>
            <a:br>
              <a:rPr lang="en-AU" sz="4950" b="1" dirty="0">
                <a:solidFill>
                  <a:schemeClr val="bg1"/>
                </a:solidFill>
                <a:latin typeface="+mn-lt"/>
                <a:cs typeface="Arial" panose="020B0604020202020204" pitchFamily="34" charset="0"/>
              </a:rPr>
            </a:br>
            <a:endParaRPr lang="en-AU" sz="3600" b="1" dirty="0">
              <a:solidFill>
                <a:schemeClr val="bg1"/>
              </a:solidFill>
              <a:latin typeface="+mn-lt"/>
              <a:cs typeface="Arial" panose="020B0604020202020204" pitchFamily="34" charset="0"/>
            </a:endParaRPr>
          </a:p>
        </p:txBody>
      </p:sp>
      <p:pic>
        <p:nvPicPr>
          <p:cNvPr id="3" name="Picture 2" descr="https://membership.zonta.org/Portals/0/Membership/Tools/Centennial%20Anniversary%20Tools/Centennial%20Anniversary%20Branding%20Toolkit/Zonta_Logo%20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568" y="329184"/>
            <a:ext cx="2011680" cy="19434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Foundation\Centennial Anniversary Endowment Campaign\For Jackie\Remade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880" y="448056"/>
            <a:ext cx="3384236" cy="206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829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descr="A picture containing bubble, object, roller, microscope&#10;&#10;Description automatically generated">
            <a:extLst>
              <a:ext uri="{FF2B5EF4-FFF2-40B4-BE49-F238E27FC236}">
                <a16:creationId xmlns:a16="http://schemas.microsoft.com/office/drawing/2014/main" id="{2B223BA7-E2CF-4D77-B890-1A0C02CFFEBA}"/>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r="1703" b="21049"/>
          <a:stretch/>
        </p:blipFill>
        <p:spPr>
          <a:xfrm>
            <a:off x="0" y="719714"/>
            <a:ext cx="9144000" cy="4423786"/>
          </a:xfrm>
          <a:prstGeom prst="rect">
            <a:avLst/>
          </a:prstGeom>
        </p:spPr>
      </p:pic>
      <p:sp>
        <p:nvSpPr>
          <p:cNvPr id="63" name="Rectangle 62">
            <a:extLst>
              <a:ext uri="{FF2B5EF4-FFF2-40B4-BE49-F238E27FC236}">
                <a16:creationId xmlns:a16="http://schemas.microsoft.com/office/drawing/2014/main" id="{43B045D3-DB76-4AD1-85B8-D6487FF7E023}"/>
              </a:ext>
            </a:extLst>
          </p:cNvPr>
          <p:cNvSpPr/>
          <p:nvPr/>
        </p:nvSpPr>
        <p:spPr>
          <a:xfrm>
            <a:off x="0" y="719714"/>
            <a:ext cx="9144000" cy="4261766"/>
          </a:xfrm>
          <a:prstGeom prst="rect">
            <a:avLst/>
          </a:prstGeom>
          <a:solidFill>
            <a:srgbClr val="F2DCD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5" name="Rectangle 14">
            <a:extLst>
              <a:ext uri="{FF2B5EF4-FFF2-40B4-BE49-F238E27FC236}">
                <a16:creationId xmlns:a16="http://schemas.microsoft.com/office/drawing/2014/main" id="{895FC900-F198-4E12-AB79-F7E13F853CC5}"/>
              </a:ext>
            </a:extLst>
          </p:cNvPr>
          <p:cNvSpPr/>
          <p:nvPr/>
        </p:nvSpPr>
        <p:spPr>
          <a:xfrm>
            <a:off x="0" y="-7600"/>
            <a:ext cx="9144000" cy="82296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Title 4"/>
          <p:cNvSpPr>
            <a:spLocks noGrp="1"/>
          </p:cNvSpPr>
          <p:nvPr>
            <p:ph type="title"/>
          </p:nvPr>
        </p:nvSpPr>
        <p:spPr>
          <a:xfrm>
            <a:off x="1866710" y="3585"/>
            <a:ext cx="5410580" cy="444877"/>
          </a:xfrm>
        </p:spPr>
        <p:txBody>
          <a:bodyPr>
            <a:noAutofit/>
          </a:bodyPr>
          <a:lstStyle/>
          <a:p>
            <a:br>
              <a:rPr lang="en-AU" dirty="0">
                <a:solidFill>
                  <a:schemeClr val="accent1"/>
                </a:solidFill>
              </a:rPr>
            </a:br>
            <a:r>
              <a:rPr lang="en-AU" sz="3200" b="1" dirty="0">
                <a:solidFill>
                  <a:schemeClr val="bg1"/>
                </a:solidFill>
                <a:cs typeface="Arial" panose="020B0604020202020204" pitchFamily="34" charset="0"/>
              </a:rPr>
              <a:t>Individual Donors</a:t>
            </a:r>
            <a:br>
              <a:rPr lang="en-AU" sz="4050" b="1" dirty="0">
                <a:solidFill>
                  <a:schemeClr val="bg1"/>
                </a:solidFill>
                <a:latin typeface="+mn-lt"/>
                <a:cs typeface="Arial" panose="020B0604020202020204" pitchFamily="34" charset="0"/>
              </a:rPr>
            </a:br>
            <a:endParaRPr lang="en-AU" sz="4050" b="1" dirty="0">
              <a:solidFill>
                <a:schemeClr val="bg1"/>
              </a:solidFill>
              <a:latin typeface="+mn-lt"/>
              <a:cs typeface="Arial" panose="020B0604020202020204" pitchFamily="34" charset="0"/>
            </a:endParaRPr>
          </a:p>
        </p:txBody>
      </p:sp>
      <p:sp>
        <p:nvSpPr>
          <p:cNvPr id="7" name="Content Placeholder 2">
            <a:extLst>
              <a:ext uri="{FF2B5EF4-FFF2-40B4-BE49-F238E27FC236}">
                <a16:creationId xmlns:a16="http://schemas.microsoft.com/office/drawing/2014/main" id="{58157B93-9127-4DBE-BFFE-22E2D771E362}"/>
              </a:ext>
            </a:extLst>
          </p:cNvPr>
          <p:cNvSpPr txBox="1">
            <a:spLocks/>
          </p:cNvSpPr>
          <p:nvPr/>
        </p:nvSpPr>
        <p:spPr>
          <a:xfrm>
            <a:off x="3032829" y="532634"/>
            <a:ext cx="3206614" cy="259957"/>
          </a:xfrm>
          <a:prstGeom prst="rect">
            <a:avLst/>
          </a:prstGeom>
          <a:noFill/>
          <a:ln>
            <a:noFill/>
          </a:ln>
        </p:spPr>
        <p:txBody>
          <a:bodyPr vert="horz" lIns="68580" tIns="34290" rIns="68580" bIns="3429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AU" sz="2000" dirty="0">
                <a:solidFill>
                  <a:schemeClr val="bg1"/>
                </a:solidFill>
                <a:cs typeface="Arial" panose="020B0604020202020204" pitchFamily="34" charset="0"/>
              </a:rPr>
              <a:t>US$100,000 or more</a:t>
            </a:r>
          </a:p>
          <a:p>
            <a:pPr algn="ctr"/>
            <a:endParaRPr lang="en-AU" sz="2400" dirty="0"/>
          </a:p>
          <a:p>
            <a:pPr algn="ctr"/>
            <a:endParaRPr lang="en-AU" sz="2400" dirty="0"/>
          </a:p>
          <a:p>
            <a:pPr algn="ctr"/>
            <a:endParaRPr lang="en-AU" sz="2400" dirty="0"/>
          </a:p>
          <a:p>
            <a:pPr algn="ctr"/>
            <a:endParaRPr lang="en-AU" sz="2400" dirty="0"/>
          </a:p>
          <a:p>
            <a:pPr lvl="1" algn="ctr"/>
            <a:endParaRPr lang="en-AU" sz="2100" dirty="0"/>
          </a:p>
          <a:p>
            <a:pPr lvl="1" algn="ctr"/>
            <a:endParaRPr lang="en-AU" sz="2100" dirty="0"/>
          </a:p>
          <a:p>
            <a:pPr algn="ctr"/>
            <a:endParaRPr lang="en-AU" sz="2400" dirty="0"/>
          </a:p>
        </p:txBody>
      </p:sp>
      <p:sp>
        <p:nvSpPr>
          <p:cNvPr id="19" name="Teardrop 18">
            <a:extLst>
              <a:ext uri="{FF2B5EF4-FFF2-40B4-BE49-F238E27FC236}">
                <a16:creationId xmlns:a16="http://schemas.microsoft.com/office/drawing/2014/main" id="{A47E3D46-0E05-445F-9340-23E393691408}"/>
              </a:ext>
            </a:extLst>
          </p:cNvPr>
          <p:cNvSpPr/>
          <p:nvPr/>
        </p:nvSpPr>
        <p:spPr>
          <a:xfrm>
            <a:off x="6847175" y="2185102"/>
            <a:ext cx="1993358" cy="1866221"/>
          </a:xfrm>
          <a:prstGeom prst="teardrop">
            <a:avLst/>
          </a:prstGeom>
          <a:solidFill>
            <a:srgbClr val="F5BD47">
              <a:alpha val="50196"/>
            </a:srgbClr>
          </a:solidFill>
          <a:ln>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1DA95F2F-804A-4577-9166-72FC8ECA7561}"/>
              </a:ext>
            </a:extLst>
          </p:cNvPr>
          <p:cNvSpPr txBox="1"/>
          <p:nvPr/>
        </p:nvSpPr>
        <p:spPr>
          <a:xfrm>
            <a:off x="7027997" y="2786480"/>
            <a:ext cx="1519926" cy="807913"/>
          </a:xfrm>
          <a:prstGeom prst="rect">
            <a:avLst/>
          </a:prstGeom>
          <a:noFill/>
          <a:effectLst/>
        </p:spPr>
        <p:txBody>
          <a:bodyPr wrap="square" rtlCol="0">
            <a:spAutoFit/>
          </a:bodyPr>
          <a:lstStyle/>
          <a:p>
            <a:pPr algn="ctr"/>
            <a:r>
              <a:rPr lang="en-AU" b="1" dirty="0">
                <a:solidFill>
                  <a:schemeClr val="bg1"/>
                </a:solidFill>
                <a:cs typeface="Arial" panose="020B0604020202020204" pitchFamily="34" charset="0"/>
              </a:rPr>
              <a:t>Vivien W. Yen</a:t>
            </a:r>
          </a:p>
          <a:p>
            <a:pPr algn="ctr"/>
            <a:endParaRPr lang="en-AU" sz="1050" b="1" dirty="0">
              <a:solidFill>
                <a:schemeClr val="bg1"/>
              </a:solidFill>
              <a:cs typeface="Arial" panose="020B0604020202020204" pitchFamily="34" charset="0"/>
            </a:endParaRPr>
          </a:p>
        </p:txBody>
      </p:sp>
      <p:sp>
        <p:nvSpPr>
          <p:cNvPr id="18" name="Teardrop 17">
            <a:extLst>
              <a:ext uri="{FF2B5EF4-FFF2-40B4-BE49-F238E27FC236}">
                <a16:creationId xmlns:a16="http://schemas.microsoft.com/office/drawing/2014/main" id="{B8C6C81F-E9DA-4461-A5D7-2A2D667CE12B}"/>
              </a:ext>
            </a:extLst>
          </p:cNvPr>
          <p:cNvSpPr/>
          <p:nvPr/>
        </p:nvSpPr>
        <p:spPr>
          <a:xfrm>
            <a:off x="3657600" y="2185102"/>
            <a:ext cx="1993358" cy="1866221"/>
          </a:xfrm>
          <a:prstGeom prst="teardrop">
            <a:avLst/>
          </a:prstGeom>
          <a:solidFill>
            <a:srgbClr val="F5BD47">
              <a:alpha val="50196"/>
            </a:srgbClr>
          </a:solidFill>
          <a:ln>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effectLst>
                <a:outerShdw blurRad="38100" dist="38100" dir="2700000" algn="tl">
                  <a:srgbClr val="000000">
                    <a:alpha val="43137"/>
                  </a:srgbClr>
                </a:outerShdw>
              </a:effectLst>
            </a:endParaRPr>
          </a:p>
        </p:txBody>
      </p:sp>
      <p:sp>
        <p:nvSpPr>
          <p:cNvPr id="35" name="TextBox 34">
            <a:extLst>
              <a:ext uri="{FF2B5EF4-FFF2-40B4-BE49-F238E27FC236}">
                <a16:creationId xmlns:a16="http://schemas.microsoft.com/office/drawing/2014/main" id="{1DA95F2F-804A-4577-9166-72FC8ECA7561}"/>
              </a:ext>
            </a:extLst>
          </p:cNvPr>
          <p:cNvSpPr txBox="1"/>
          <p:nvPr/>
        </p:nvSpPr>
        <p:spPr>
          <a:xfrm>
            <a:off x="3856087" y="2820971"/>
            <a:ext cx="1519926" cy="646331"/>
          </a:xfrm>
          <a:prstGeom prst="rect">
            <a:avLst/>
          </a:prstGeom>
          <a:noFill/>
          <a:effectLst/>
        </p:spPr>
        <p:txBody>
          <a:bodyPr wrap="square" rtlCol="0">
            <a:spAutoFit/>
          </a:bodyPr>
          <a:lstStyle/>
          <a:p>
            <a:pPr algn="ctr"/>
            <a:r>
              <a:rPr lang="en-AU" b="1" dirty="0">
                <a:solidFill>
                  <a:schemeClr val="bg1"/>
                </a:solidFill>
                <a:cs typeface="Arial" panose="020B0604020202020204" pitchFamily="34" charset="0"/>
              </a:rPr>
              <a:t>Judith F. </a:t>
            </a:r>
            <a:r>
              <a:rPr lang="en-AU" b="1" dirty="0" err="1">
                <a:solidFill>
                  <a:schemeClr val="bg1"/>
                </a:solidFill>
                <a:cs typeface="Arial" panose="020B0604020202020204" pitchFamily="34" charset="0"/>
              </a:rPr>
              <a:t>Kautz</a:t>
            </a:r>
            <a:endParaRPr lang="en-AU" b="1" dirty="0">
              <a:solidFill>
                <a:schemeClr val="bg1"/>
              </a:solidFill>
              <a:cs typeface="Arial" panose="020B0604020202020204" pitchFamily="34" charset="0"/>
            </a:endParaRPr>
          </a:p>
        </p:txBody>
      </p:sp>
      <p:sp>
        <p:nvSpPr>
          <p:cNvPr id="17" name="Teardrop 16">
            <a:extLst>
              <a:ext uri="{FF2B5EF4-FFF2-40B4-BE49-F238E27FC236}">
                <a16:creationId xmlns:a16="http://schemas.microsoft.com/office/drawing/2014/main" id="{7D1C1F9D-F2BE-49C0-915A-AF8114716F80}"/>
              </a:ext>
            </a:extLst>
          </p:cNvPr>
          <p:cNvSpPr/>
          <p:nvPr/>
        </p:nvSpPr>
        <p:spPr>
          <a:xfrm>
            <a:off x="303469" y="2128017"/>
            <a:ext cx="1993358" cy="1866221"/>
          </a:xfrm>
          <a:prstGeom prst="teardrop">
            <a:avLst/>
          </a:prstGeom>
          <a:solidFill>
            <a:srgbClr val="F5BD47">
              <a:alpha val="50196"/>
            </a:srgbClr>
          </a:solidFill>
          <a:ln>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effectLst>
                <a:outerShdw blurRad="38100" dist="38100" dir="2700000" algn="tl">
                  <a:srgbClr val="000000">
                    <a:alpha val="43137"/>
                  </a:srgbClr>
                </a:outerShdw>
              </a:effectLst>
            </a:endParaRPr>
          </a:p>
        </p:txBody>
      </p:sp>
      <p:sp>
        <p:nvSpPr>
          <p:cNvPr id="38" name="TextBox 37">
            <a:extLst>
              <a:ext uri="{FF2B5EF4-FFF2-40B4-BE49-F238E27FC236}">
                <a16:creationId xmlns:a16="http://schemas.microsoft.com/office/drawing/2014/main" id="{D421AA24-7385-4D73-9C34-B0C6849839D9}"/>
              </a:ext>
            </a:extLst>
          </p:cNvPr>
          <p:cNvSpPr txBox="1"/>
          <p:nvPr/>
        </p:nvSpPr>
        <p:spPr>
          <a:xfrm>
            <a:off x="261520" y="2596808"/>
            <a:ext cx="2077256" cy="76174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b="1" dirty="0">
                <a:solidFill>
                  <a:schemeClr val="bg1"/>
                </a:solidFill>
                <a:effectLst/>
                <a:cs typeface="Arial" panose="020B0604020202020204" pitchFamily="34" charset="0"/>
              </a:rPr>
              <a:t>The </a:t>
            </a:r>
          </a:p>
          <a:p>
            <a:r>
              <a:rPr lang="en-AU" b="1" dirty="0" err="1">
                <a:solidFill>
                  <a:schemeClr val="bg1"/>
                </a:solidFill>
                <a:effectLst/>
                <a:cs typeface="Arial" panose="020B0604020202020204" pitchFamily="34" charset="0"/>
              </a:rPr>
              <a:t>Kaleta</a:t>
            </a:r>
            <a:r>
              <a:rPr lang="en-AU" b="1" dirty="0">
                <a:solidFill>
                  <a:schemeClr val="bg1"/>
                </a:solidFill>
                <a:effectLst/>
                <a:cs typeface="Arial" panose="020B0604020202020204" pitchFamily="34" charset="0"/>
              </a:rPr>
              <a:t> A. </a:t>
            </a:r>
            <a:r>
              <a:rPr lang="en-AU" b="1" dirty="0" err="1">
                <a:solidFill>
                  <a:schemeClr val="bg1"/>
                </a:solidFill>
                <a:effectLst/>
                <a:cs typeface="Arial" panose="020B0604020202020204" pitchFamily="34" charset="0"/>
              </a:rPr>
              <a:t>Doolin</a:t>
            </a:r>
            <a:r>
              <a:rPr lang="en-AU" b="1" dirty="0">
                <a:solidFill>
                  <a:schemeClr val="bg1"/>
                </a:solidFill>
                <a:effectLst/>
                <a:cs typeface="Arial" panose="020B0604020202020204" pitchFamily="34" charset="0"/>
              </a:rPr>
              <a:t> Foundation</a:t>
            </a:r>
          </a:p>
        </p:txBody>
      </p:sp>
      <p:sp>
        <p:nvSpPr>
          <p:cNvPr id="20" name="Rectangle 19">
            <a:extLst>
              <a:ext uri="{FF2B5EF4-FFF2-40B4-BE49-F238E27FC236}">
                <a16:creationId xmlns:a16="http://schemas.microsoft.com/office/drawing/2014/main" id="{EC2E8C41-40F3-4358-A792-24A2D3EE3C84}"/>
              </a:ext>
            </a:extLst>
          </p:cNvPr>
          <p:cNvSpPr/>
          <p:nvPr/>
        </p:nvSpPr>
        <p:spPr>
          <a:xfrm>
            <a:off x="0" y="4858727"/>
            <a:ext cx="9144000" cy="278866"/>
          </a:xfrm>
          <a:prstGeom prst="rect">
            <a:avLst/>
          </a:prstGeom>
          <a:solidFill>
            <a:srgbClr val="F5BD4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Tree>
    <p:extLst>
      <p:ext uri="{BB962C8B-B14F-4D97-AF65-F5344CB8AC3E}">
        <p14:creationId xmlns:p14="http://schemas.microsoft.com/office/powerpoint/2010/main" val="241718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descr="A picture containing bubble, object, roller, microscope&#10;&#10;Description automatically generated">
            <a:extLst>
              <a:ext uri="{FF2B5EF4-FFF2-40B4-BE49-F238E27FC236}">
                <a16:creationId xmlns:a16="http://schemas.microsoft.com/office/drawing/2014/main" id="{2B223BA7-E2CF-4D77-B890-1A0C02CFFEBA}"/>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r="1703" b="21049"/>
          <a:stretch/>
        </p:blipFill>
        <p:spPr>
          <a:xfrm>
            <a:off x="0" y="719714"/>
            <a:ext cx="9144000" cy="4423786"/>
          </a:xfrm>
          <a:prstGeom prst="rect">
            <a:avLst/>
          </a:prstGeom>
        </p:spPr>
      </p:pic>
      <p:sp>
        <p:nvSpPr>
          <p:cNvPr id="63" name="Rectangle 62">
            <a:extLst>
              <a:ext uri="{FF2B5EF4-FFF2-40B4-BE49-F238E27FC236}">
                <a16:creationId xmlns:a16="http://schemas.microsoft.com/office/drawing/2014/main" id="{43B045D3-DB76-4AD1-85B8-D6487FF7E023}"/>
              </a:ext>
            </a:extLst>
          </p:cNvPr>
          <p:cNvSpPr/>
          <p:nvPr/>
        </p:nvSpPr>
        <p:spPr>
          <a:xfrm>
            <a:off x="0" y="719714"/>
            <a:ext cx="9144000" cy="4261766"/>
          </a:xfrm>
          <a:prstGeom prst="rect">
            <a:avLst/>
          </a:prstGeom>
          <a:solidFill>
            <a:srgbClr val="F2DCD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5" name="Rectangle 14">
            <a:extLst>
              <a:ext uri="{FF2B5EF4-FFF2-40B4-BE49-F238E27FC236}">
                <a16:creationId xmlns:a16="http://schemas.microsoft.com/office/drawing/2014/main" id="{895FC900-F198-4E12-AB79-F7E13F853CC5}"/>
              </a:ext>
            </a:extLst>
          </p:cNvPr>
          <p:cNvSpPr/>
          <p:nvPr/>
        </p:nvSpPr>
        <p:spPr>
          <a:xfrm>
            <a:off x="0" y="-7600"/>
            <a:ext cx="9144000" cy="82296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Title 4"/>
          <p:cNvSpPr>
            <a:spLocks noGrp="1"/>
          </p:cNvSpPr>
          <p:nvPr>
            <p:ph type="title"/>
          </p:nvPr>
        </p:nvSpPr>
        <p:spPr>
          <a:xfrm>
            <a:off x="1866710" y="3585"/>
            <a:ext cx="5410580" cy="444877"/>
          </a:xfrm>
        </p:spPr>
        <p:txBody>
          <a:bodyPr>
            <a:noAutofit/>
          </a:bodyPr>
          <a:lstStyle/>
          <a:p>
            <a:br>
              <a:rPr lang="en-AU" dirty="0">
                <a:solidFill>
                  <a:schemeClr val="accent1"/>
                </a:solidFill>
              </a:rPr>
            </a:br>
            <a:r>
              <a:rPr lang="en-AU" sz="3200" b="1" dirty="0">
                <a:solidFill>
                  <a:schemeClr val="bg1"/>
                </a:solidFill>
                <a:cs typeface="Arial" panose="020B0604020202020204" pitchFamily="34" charset="0"/>
              </a:rPr>
              <a:t>Individual Donors</a:t>
            </a:r>
            <a:br>
              <a:rPr lang="en-AU" sz="4050" b="1" dirty="0">
                <a:solidFill>
                  <a:schemeClr val="bg1"/>
                </a:solidFill>
                <a:latin typeface="+mn-lt"/>
                <a:cs typeface="Arial" panose="020B0604020202020204" pitchFamily="34" charset="0"/>
              </a:rPr>
            </a:br>
            <a:endParaRPr lang="en-AU" sz="4050" b="1" dirty="0">
              <a:solidFill>
                <a:schemeClr val="bg1"/>
              </a:solidFill>
              <a:latin typeface="+mn-lt"/>
              <a:cs typeface="Arial" panose="020B0604020202020204" pitchFamily="34" charset="0"/>
            </a:endParaRPr>
          </a:p>
        </p:txBody>
      </p:sp>
      <p:sp>
        <p:nvSpPr>
          <p:cNvPr id="7" name="Content Placeholder 2">
            <a:extLst>
              <a:ext uri="{FF2B5EF4-FFF2-40B4-BE49-F238E27FC236}">
                <a16:creationId xmlns:a16="http://schemas.microsoft.com/office/drawing/2014/main" id="{58157B93-9127-4DBE-BFFE-22E2D771E362}"/>
              </a:ext>
            </a:extLst>
          </p:cNvPr>
          <p:cNvSpPr txBox="1">
            <a:spLocks/>
          </p:cNvSpPr>
          <p:nvPr/>
        </p:nvSpPr>
        <p:spPr>
          <a:xfrm>
            <a:off x="3032829" y="532634"/>
            <a:ext cx="3206614" cy="259957"/>
          </a:xfrm>
          <a:prstGeom prst="rect">
            <a:avLst/>
          </a:prstGeom>
          <a:noFill/>
          <a:ln>
            <a:noFill/>
          </a:ln>
        </p:spPr>
        <p:txBody>
          <a:bodyPr vert="horz" lIns="68580" tIns="34290" rIns="68580" bIns="3429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AU" sz="2000" dirty="0">
                <a:solidFill>
                  <a:schemeClr val="bg1"/>
                </a:solidFill>
                <a:cs typeface="Arial" panose="020B0604020202020204" pitchFamily="34" charset="0"/>
              </a:rPr>
              <a:t>US$50,000 - US$99,999</a:t>
            </a:r>
          </a:p>
          <a:p>
            <a:pPr algn="ctr"/>
            <a:endParaRPr lang="en-AU" sz="2400" dirty="0"/>
          </a:p>
          <a:p>
            <a:pPr algn="ctr"/>
            <a:endParaRPr lang="en-AU" sz="2400" dirty="0"/>
          </a:p>
          <a:p>
            <a:pPr algn="ctr"/>
            <a:endParaRPr lang="en-AU" sz="2400" dirty="0"/>
          </a:p>
          <a:p>
            <a:pPr algn="ctr"/>
            <a:endParaRPr lang="en-AU" sz="2400" dirty="0"/>
          </a:p>
          <a:p>
            <a:pPr lvl="1" algn="ctr"/>
            <a:endParaRPr lang="en-AU" sz="2100" dirty="0"/>
          </a:p>
          <a:p>
            <a:pPr lvl="1" algn="ctr"/>
            <a:endParaRPr lang="en-AU" sz="2100" dirty="0"/>
          </a:p>
          <a:p>
            <a:pPr algn="ctr"/>
            <a:endParaRPr lang="en-AU" sz="2400" dirty="0"/>
          </a:p>
        </p:txBody>
      </p:sp>
      <p:sp>
        <p:nvSpPr>
          <p:cNvPr id="20" name="Rectangle 19">
            <a:extLst>
              <a:ext uri="{FF2B5EF4-FFF2-40B4-BE49-F238E27FC236}">
                <a16:creationId xmlns:a16="http://schemas.microsoft.com/office/drawing/2014/main" id="{EC2E8C41-40F3-4358-A792-24A2D3EE3C84}"/>
              </a:ext>
            </a:extLst>
          </p:cNvPr>
          <p:cNvSpPr/>
          <p:nvPr/>
        </p:nvSpPr>
        <p:spPr>
          <a:xfrm>
            <a:off x="0" y="4867362"/>
            <a:ext cx="9144000" cy="278866"/>
          </a:xfrm>
          <a:prstGeom prst="rect">
            <a:avLst/>
          </a:prstGeom>
          <a:solidFill>
            <a:srgbClr val="F5BD4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4" name="Teardrop 13">
            <a:extLst>
              <a:ext uri="{FF2B5EF4-FFF2-40B4-BE49-F238E27FC236}">
                <a16:creationId xmlns:a16="http://schemas.microsoft.com/office/drawing/2014/main" id="{08161A97-155F-4716-824F-76DEE210781F}"/>
              </a:ext>
            </a:extLst>
          </p:cNvPr>
          <p:cNvSpPr/>
          <p:nvPr/>
        </p:nvSpPr>
        <p:spPr>
          <a:xfrm>
            <a:off x="381000" y="1762610"/>
            <a:ext cx="1411914" cy="1242138"/>
          </a:xfrm>
          <a:prstGeom prst="teardrop">
            <a:avLst/>
          </a:prstGeom>
          <a:solidFill>
            <a:srgbClr val="F5BD47">
              <a:alpha val="50196"/>
            </a:srgbClr>
          </a:solidFill>
          <a:ln>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301FEB1A-3496-45B9-8632-FBAE6357886D}"/>
              </a:ext>
            </a:extLst>
          </p:cNvPr>
          <p:cNvSpPr txBox="1"/>
          <p:nvPr/>
        </p:nvSpPr>
        <p:spPr>
          <a:xfrm>
            <a:off x="303720" y="2201112"/>
            <a:ext cx="1519926" cy="323165"/>
          </a:xfrm>
          <a:prstGeom prst="rect">
            <a:avLst/>
          </a:prstGeom>
          <a:noFill/>
          <a:effectLst/>
        </p:spPr>
        <p:txBody>
          <a:bodyPr wrap="square" rtlCol="0">
            <a:spAutoFit/>
          </a:bodyPr>
          <a:lstStyle/>
          <a:p>
            <a:pPr algn="ctr"/>
            <a:r>
              <a:rPr lang="en-AU" sz="1500" b="1" dirty="0">
                <a:solidFill>
                  <a:schemeClr val="bg1"/>
                </a:solidFill>
                <a:cs typeface="Arial" panose="020B0604020202020204" pitchFamily="34" charset="0"/>
              </a:rPr>
              <a:t>Sally S. Bean</a:t>
            </a:r>
          </a:p>
        </p:txBody>
      </p:sp>
      <p:sp>
        <p:nvSpPr>
          <p:cNvPr id="21" name="Teardrop 20">
            <a:extLst>
              <a:ext uri="{FF2B5EF4-FFF2-40B4-BE49-F238E27FC236}">
                <a16:creationId xmlns:a16="http://schemas.microsoft.com/office/drawing/2014/main" id="{3234F157-BD47-462B-AD6D-F694501DF0DD}"/>
              </a:ext>
            </a:extLst>
          </p:cNvPr>
          <p:cNvSpPr/>
          <p:nvPr/>
        </p:nvSpPr>
        <p:spPr>
          <a:xfrm>
            <a:off x="381000" y="3435846"/>
            <a:ext cx="1411914" cy="1242138"/>
          </a:xfrm>
          <a:prstGeom prst="teardrop">
            <a:avLst/>
          </a:prstGeom>
          <a:solidFill>
            <a:srgbClr val="F5BD47">
              <a:alpha val="50196"/>
            </a:srgbClr>
          </a:solidFill>
          <a:ln>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2" name="TextBox 21">
            <a:extLst>
              <a:ext uri="{FF2B5EF4-FFF2-40B4-BE49-F238E27FC236}">
                <a16:creationId xmlns:a16="http://schemas.microsoft.com/office/drawing/2014/main" id="{3462F157-026E-45D7-A772-F3D2071C35B5}"/>
              </a:ext>
            </a:extLst>
          </p:cNvPr>
          <p:cNvSpPr txBox="1"/>
          <p:nvPr/>
        </p:nvSpPr>
        <p:spPr>
          <a:xfrm>
            <a:off x="303720" y="3661451"/>
            <a:ext cx="1519926" cy="553998"/>
          </a:xfrm>
          <a:prstGeom prst="rect">
            <a:avLst/>
          </a:prstGeom>
          <a:noFill/>
          <a:effectLst/>
        </p:spPr>
        <p:txBody>
          <a:bodyPr wrap="square" rtlCol="0">
            <a:spAutoFit/>
          </a:bodyPr>
          <a:lstStyle/>
          <a:p>
            <a:pPr algn="ctr"/>
            <a:r>
              <a:rPr lang="en-AU" sz="1500" b="1" dirty="0">
                <a:solidFill>
                  <a:schemeClr val="bg1"/>
                </a:solidFill>
                <a:cs typeface="Arial" panose="020B0604020202020204" pitchFamily="34" charset="0"/>
              </a:rPr>
              <a:t>Eleanor </a:t>
            </a:r>
            <a:r>
              <a:rPr lang="en-AU" sz="1500" b="1" dirty="0" err="1">
                <a:solidFill>
                  <a:schemeClr val="bg1"/>
                </a:solidFill>
                <a:cs typeface="Arial" panose="020B0604020202020204" pitchFamily="34" charset="0"/>
              </a:rPr>
              <a:t>Jammal</a:t>
            </a:r>
            <a:r>
              <a:rPr lang="en-AU" sz="1500" b="1" dirty="0">
                <a:solidFill>
                  <a:schemeClr val="bg1"/>
                </a:solidFill>
                <a:cs typeface="Arial" panose="020B0604020202020204" pitchFamily="34" charset="0"/>
              </a:rPr>
              <a:t> </a:t>
            </a:r>
          </a:p>
        </p:txBody>
      </p:sp>
      <p:sp>
        <p:nvSpPr>
          <p:cNvPr id="23" name="Teardrop 22">
            <a:extLst>
              <a:ext uri="{FF2B5EF4-FFF2-40B4-BE49-F238E27FC236}">
                <a16:creationId xmlns:a16="http://schemas.microsoft.com/office/drawing/2014/main" id="{E1E3259A-273F-4B85-863D-46EC5075F16C}"/>
              </a:ext>
            </a:extLst>
          </p:cNvPr>
          <p:cNvSpPr/>
          <p:nvPr/>
        </p:nvSpPr>
        <p:spPr>
          <a:xfrm>
            <a:off x="2704380" y="1762610"/>
            <a:ext cx="1411914" cy="1242138"/>
          </a:xfrm>
          <a:prstGeom prst="teardrop">
            <a:avLst/>
          </a:prstGeom>
          <a:solidFill>
            <a:srgbClr val="F5BD47">
              <a:alpha val="50196"/>
            </a:srgbClr>
          </a:solidFill>
          <a:ln>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4" name="TextBox 23">
            <a:extLst>
              <a:ext uri="{FF2B5EF4-FFF2-40B4-BE49-F238E27FC236}">
                <a16:creationId xmlns:a16="http://schemas.microsoft.com/office/drawing/2014/main" id="{F2DB0AEA-7AEE-4249-A805-25A94158E665}"/>
              </a:ext>
            </a:extLst>
          </p:cNvPr>
          <p:cNvSpPr txBox="1"/>
          <p:nvPr/>
        </p:nvSpPr>
        <p:spPr>
          <a:xfrm>
            <a:off x="2614370" y="2085696"/>
            <a:ext cx="1519926" cy="553998"/>
          </a:xfrm>
          <a:prstGeom prst="rect">
            <a:avLst/>
          </a:prstGeom>
          <a:noFill/>
          <a:effectLst>
            <a:innerShdw blurRad="63500" dist="50800" dir="5400000">
              <a:schemeClr val="bg1"/>
            </a:innerShdw>
          </a:effectLst>
        </p:spPr>
        <p:txBody>
          <a:bodyPr wrap="square" rtlCol="0">
            <a:spAutoFit/>
          </a:bodyPr>
          <a:lstStyle/>
          <a:p>
            <a:pPr algn="ctr"/>
            <a:r>
              <a:rPr lang="en-AU" sz="1500" b="1" dirty="0">
                <a:solidFill>
                  <a:schemeClr val="bg1"/>
                </a:solidFill>
                <a:cs typeface="Arial" panose="020B0604020202020204" pitchFamily="34" charset="0"/>
              </a:rPr>
              <a:t>Jacqueline M. Beaudry</a:t>
            </a:r>
          </a:p>
        </p:txBody>
      </p:sp>
      <p:sp>
        <p:nvSpPr>
          <p:cNvPr id="25" name="Teardrop 24">
            <a:extLst>
              <a:ext uri="{FF2B5EF4-FFF2-40B4-BE49-F238E27FC236}">
                <a16:creationId xmlns:a16="http://schemas.microsoft.com/office/drawing/2014/main" id="{A148093B-017D-4BEF-8F59-85667F81F4EA}"/>
              </a:ext>
            </a:extLst>
          </p:cNvPr>
          <p:cNvSpPr/>
          <p:nvPr/>
        </p:nvSpPr>
        <p:spPr>
          <a:xfrm>
            <a:off x="2704380" y="3435846"/>
            <a:ext cx="1411914" cy="1242138"/>
          </a:xfrm>
          <a:prstGeom prst="teardrop">
            <a:avLst/>
          </a:prstGeom>
          <a:solidFill>
            <a:srgbClr val="F5BD47">
              <a:alpha val="50196"/>
            </a:srgbClr>
          </a:solidFill>
          <a:ln>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6" name="TextBox 25">
            <a:extLst>
              <a:ext uri="{FF2B5EF4-FFF2-40B4-BE49-F238E27FC236}">
                <a16:creationId xmlns:a16="http://schemas.microsoft.com/office/drawing/2014/main" id="{90CDFB94-52A2-47B5-85D4-4C22C90E579C}"/>
              </a:ext>
            </a:extLst>
          </p:cNvPr>
          <p:cNvSpPr txBox="1"/>
          <p:nvPr/>
        </p:nvSpPr>
        <p:spPr>
          <a:xfrm>
            <a:off x="2640691" y="3857658"/>
            <a:ext cx="1519926" cy="323165"/>
          </a:xfrm>
          <a:prstGeom prst="rect">
            <a:avLst/>
          </a:prstGeom>
          <a:noFill/>
          <a:effectLst/>
        </p:spPr>
        <p:txBody>
          <a:bodyPr wrap="square" rtlCol="0">
            <a:spAutoFit/>
          </a:bodyPr>
          <a:lstStyle/>
          <a:p>
            <a:pPr algn="ctr"/>
            <a:r>
              <a:rPr lang="en-AU" sz="1500" b="1" dirty="0">
                <a:solidFill>
                  <a:schemeClr val="bg1"/>
                </a:solidFill>
                <a:cs typeface="Arial" panose="020B0604020202020204" pitchFamily="34" charset="0"/>
              </a:rPr>
              <a:t>Amy Lai</a:t>
            </a:r>
          </a:p>
        </p:txBody>
      </p:sp>
      <p:sp>
        <p:nvSpPr>
          <p:cNvPr id="27" name="Teardrop 26">
            <a:extLst>
              <a:ext uri="{FF2B5EF4-FFF2-40B4-BE49-F238E27FC236}">
                <a16:creationId xmlns:a16="http://schemas.microsoft.com/office/drawing/2014/main" id="{979F6F05-8D64-4BCE-9657-61AD7FCDD9EC}"/>
              </a:ext>
            </a:extLst>
          </p:cNvPr>
          <p:cNvSpPr/>
          <p:nvPr/>
        </p:nvSpPr>
        <p:spPr>
          <a:xfrm>
            <a:off x="5125386" y="1762610"/>
            <a:ext cx="1411914" cy="1242138"/>
          </a:xfrm>
          <a:prstGeom prst="teardrop">
            <a:avLst/>
          </a:prstGeom>
          <a:solidFill>
            <a:srgbClr val="F5BD47">
              <a:alpha val="50196"/>
            </a:srgbClr>
          </a:solidFill>
          <a:ln>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8" name="TextBox 27">
            <a:extLst>
              <a:ext uri="{FF2B5EF4-FFF2-40B4-BE49-F238E27FC236}">
                <a16:creationId xmlns:a16="http://schemas.microsoft.com/office/drawing/2014/main" id="{C01E6EA9-F25E-4A93-AD2C-337425F3AEF3}"/>
              </a:ext>
            </a:extLst>
          </p:cNvPr>
          <p:cNvSpPr txBox="1"/>
          <p:nvPr/>
        </p:nvSpPr>
        <p:spPr>
          <a:xfrm>
            <a:off x="5028994" y="2085696"/>
            <a:ext cx="1519926" cy="553998"/>
          </a:xfrm>
          <a:prstGeom prst="rect">
            <a:avLst/>
          </a:prstGeom>
          <a:noFill/>
          <a:effectLst/>
        </p:spPr>
        <p:txBody>
          <a:bodyPr wrap="square" rtlCol="0">
            <a:spAutoFit/>
          </a:bodyPr>
          <a:lstStyle/>
          <a:p>
            <a:pPr algn="ctr"/>
            <a:r>
              <a:rPr lang="en-AU" sz="1500" b="1" dirty="0">
                <a:solidFill>
                  <a:schemeClr val="bg1"/>
                </a:solidFill>
                <a:cs typeface="Arial" panose="020B0604020202020204" pitchFamily="34" charset="0"/>
              </a:rPr>
              <a:t>Shu Lan H. Chiu</a:t>
            </a:r>
          </a:p>
        </p:txBody>
      </p:sp>
      <p:sp>
        <p:nvSpPr>
          <p:cNvPr id="29" name="Teardrop 28">
            <a:extLst>
              <a:ext uri="{FF2B5EF4-FFF2-40B4-BE49-F238E27FC236}">
                <a16:creationId xmlns:a16="http://schemas.microsoft.com/office/drawing/2014/main" id="{24EE4F9E-710C-4615-929F-389032964567}"/>
              </a:ext>
            </a:extLst>
          </p:cNvPr>
          <p:cNvSpPr/>
          <p:nvPr/>
        </p:nvSpPr>
        <p:spPr>
          <a:xfrm>
            <a:off x="5125386" y="3435846"/>
            <a:ext cx="1411914" cy="1242138"/>
          </a:xfrm>
          <a:prstGeom prst="teardrop">
            <a:avLst/>
          </a:prstGeom>
          <a:solidFill>
            <a:srgbClr val="F5BD47">
              <a:alpha val="50196"/>
            </a:srgbClr>
          </a:solidFill>
          <a:ln>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0" name="TextBox 29">
            <a:extLst>
              <a:ext uri="{FF2B5EF4-FFF2-40B4-BE49-F238E27FC236}">
                <a16:creationId xmlns:a16="http://schemas.microsoft.com/office/drawing/2014/main" id="{CD394C17-F787-423B-B724-B4114C0D5528}"/>
              </a:ext>
            </a:extLst>
          </p:cNvPr>
          <p:cNvSpPr txBox="1"/>
          <p:nvPr/>
        </p:nvSpPr>
        <p:spPr>
          <a:xfrm>
            <a:off x="5048106" y="3742242"/>
            <a:ext cx="1519926" cy="553998"/>
          </a:xfrm>
          <a:prstGeom prst="rect">
            <a:avLst/>
          </a:prstGeom>
          <a:noFill/>
          <a:effectLst/>
        </p:spPr>
        <p:txBody>
          <a:bodyPr wrap="square" rtlCol="0">
            <a:spAutoFit/>
          </a:bodyPr>
          <a:lstStyle/>
          <a:p>
            <a:pPr algn="ctr"/>
            <a:r>
              <a:rPr lang="en-AU" sz="1500" b="1" dirty="0" err="1">
                <a:solidFill>
                  <a:schemeClr val="bg1"/>
                </a:solidFill>
                <a:cs typeface="Arial" panose="020B0604020202020204" pitchFamily="34" charset="0"/>
              </a:rPr>
              <a:t>Toshie</a:t>
            </a:r>
            <a:r>
              <a:rPr lang="en-AU" sz="1500" b="1" dirty="0">
                <a:solidFill>
                  <a:schemeClr val="bg1"/>
                </a:solidFill>
                <a:cs typeface="Arial" panose="020B0604020202020204" pitchFamily="34" charset="0"/>
              </a:rPr>
              <a:t> Yamazaki</a:t>
            </a:r>
          </a:p>
        </p:txBody>
      </p:sp>
      <p:sp>
        <p:nvSpPr>
          <p:cNvPr id="31" name="Teardrop 30">
            <a:extLst>
              <a:ext uri="{FF2B5EF4-FFF2-40B4-BE49-F238E27FC236}">
                <a16:creationId xmlns:a16="http://schemas.microsoft.com/office/drawing/2014/main" id="{75411938-721A-4DD7-ADAE-0A9A19E98EE0}"/>
              </a:ext>
            </a:extLst>
          </p:cNvPr>
          <p:cNvSpPr/>
          <p:nvPr/>
        </p:nvSpPr>
        <p:spPr>
          <a:xfrm>
            <a:off x="7371090" y="1770249"/>
            <a:ext cx="1411914" cy="1242138"/>
          </a:xfrm>
          <a:prstGeom prst="teardrop">
            <a:avLst/>
          </a:prstGeom>
          <a:solidFill>
            <a:srgbClr val="F5BD47">
              <a:alpha val="50196"/>
            </a:srgbClr>
          </a:solidFill>
          <a:ln>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2" name="TextBox 31">
            <a:extLst>
              <a:ext uri="{FF2B5EF4-FFF2-40B4-BE49-F238E27FC236}">
                <a16:creationId xmlns:a16="http://schemas.microsoft.com/office/drawing/2014/main" id="{3E665ACB-84A9-493B-BAAC-7F537720B1FA}"/>
              </a:ext>
            </a:extLst>
          </p:cNvPr>
          <p:cNvSpPr txBox="1"/>
          <p:nvPr/>
        </p:nvSpPr>
        <p:spPr>
          <a:xfrm>
            <a:off x="7274699" y="2093335"/>
            <a:ext cx="1519926" cy="553998"/>
          </a:xfrm>
          <a:prstGeom prst="rect">
            <a:avLst/>
          </a:prstGeom>
          <a:noFill/>
          <a:effectLst/>
        </p:spPr>
        <p:txBody>
          <a:bodyPr wrap="square" rtlCol="0">
            <a:spAutoFit/>
          </a:bodyPr>
          <a:lstStyle/>
          <a:p>
            <a:pPr algn="ctr"/>
            <a:r>
              <a:rPr lang="en-AU" sz="1500" b="1" dirty="0" err="1">
                <a:solidFill>
                  <a:schemeClr val="bg1"/>
                </a:solidFill>
                <a:cs typeface="Arial" panose="020B0604020202020204" pitchFamily="34" charset="0"/>
              </a:rPr>
              <a:t>Glenne</a:t>
            </a:r>
            <a:r>
              <a:rPr lang="en-AU" sz="1500" b="1" dirty="0">
                <a:solidFill>
                  <a:schemeClr val="bg1"/>
                </a:solidFill>
                <a:cs typeface="Arial" panose="020B0604020202020204" pitchFamily="34" charset="0"/>
              </a:rPr>
              <a:t> Harding</a:t>
            </a:r>
          </a:p>
        </p:txBody>
      </p:sp>
      <p:sp>
        <p:nvSpPr>
          <p:cNvPr id="33" name="Teardrop 32">
            <a:extLst>
              <a:ext uri="{FF2B5EF4-FFF2-40B4-BE49-F238E27FC236}">
                <a16:creationId xmlns:a16="http://schemas.microsoft.com/office/drawing/2014/main" id="{21B7FAFD-D6BF-41D6-9CD8-6730936FF91A}"/>
              </a:ext>
            </a:extLst>
          </p:cNvPr>
          <p:cNvSpPr/>
          <p:nvPr/>
        </p:nvSpPr>
        <p:spPr>
          <a:xfrm>
            <a:off x="7371090" y="3443485"/>
            <a:ext cx="1411914" cy="1242138"/>
          </a:xfrm>
          <a:prstGeom prst="teardrop">
            <a:avLst/>
          </a:prstGeom>
          <a:solidFill>
            <a:srgbClr val="F5BD47">
              <a:alpha val="50196"/>
            </a:srgbClr>
          </a:solidFill>
          <a:ln>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4" name="TextBox 33">
            <a:extLst>
              <a:ext uri="{FF2B5EF4-FFF2-40B4-BE49-F238E27FC236}">
                <a16:creationId xmlns:a16="http://schemas.microsoft.com/office/drawing/2014/main" id="{0A9E8743-E9AA-485D-B779-8CC4CBDF4031}"/>
              </a:ext>
            </a:extLst>
          </p:cNvPr>
          <p:cNvSpPr txBox="1"/>
          <p:nvPr/>
        </p:nvSpPr>
        <p:spPr>
          <a:xfrm>
            <a:off x="7293810" y="3749881"/>
            <a:ext cx="1519926" cy="553998"/>
          </a:xfrm>
          <a:prstGeom prst="rect">
            <a:avLst/>
          </a:prstGeom>
          <a:noFill/>
          <a:effectLst/>
        </p:spPr>
        <p:txBody>
          <a:bodyPr wrap="square" rtlCol="0">
            <a:spAutoFit/>
          </a:bodyPr>
          <a:lstStyle/>
          <a:p>
            <a:pPr algn="ctr"/>
            <a:r>
              <a:rPr lang="en-AU" sz="1500" b="1" dirty="0">
                <a:solidFill>
                  <a:schemeClr val="bg1"/>
                </a:solidFill>
                <a:cs typeface="Arial" panose="020B0604020202020204" pitchFamily="34" charset="0"/>
              </a:rPr>
              <a:t>Elizabeth </a:t>
            </a:r>
            <a:r>
              <a:rPr lang="en-AU" sz="1500" b="1" dirty="0" err="1">
                <a:solidFill>
                  <a:schemeClr val="bg1"/>
                </a:solidFill>
                <a:cs typeface="Arial" panose="020B0604020202020204" pitchFamily="34" charset="0"/>
              </a:rPr>
              <a:t>Whitham</a:t>
            </a:r>
            <a:endParaRPr lang="en-AU" sz="1500" b="1" dirty="0">
              <a:solidFill>
                <a:schemeClr val="bg1"/>
              </a:solidFill>
              <a:cs typeface="Arial" panose="020B0604020202020204" pitchFamily="34" charset="0"/>
            </a:endParaRPr>
          </a:p>
        </p:txBody>
      </p:sp>
    </p:spTree>
    <p:extLst>
      <p:ext uri="{BB962C8B-B14F-4D97-AF65-F5344CB8AC3E}">
        <p14:creationId xmlns:p14="http://schemas.microsoft.com/office/powerpoint/2010/main" val="3991586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bubble, object, roller, microscope&#10;&#10;Description automatically generated">
            <a:extLst>
              <a:ext uri="{FF2B5EF4-FFF2-40B4-BE49-F238E27FC236}">
                <a16:creationId xmlns:a16="http://schemas.microsoft.com/office/drawing/2014/main" id="{73027D7C-FD96-4324-9A8F-C1870F7BB4EA}"/>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r="1703" b="21049"/>
          <a:stretch/>
        </p:blipFill>
        <p:spPr>
          <a:xfrm>
            <a:off x="0" y="719714"/>
            <a:ext cx="9144000" cy="4423786"/>
          </a:xfrm>
          <a:prstGeom prst="rect">
            <a:avLst/>
          </a:prstGeom>
        </p:spPr>
      </p:pic>
      <p:sp>
        <p:nvSpPr>
          <p:cNvPr id="15" name="Rectangle 14">
            <a:extLst>
              <a:ext uri="{FF2B5EF4-FFF2-40B4-BE49-F238E27FC236}">
                <a16:creationId xmlns:a16="http://schemas.microsoft.com/office/drawing/2014/main" id="{04501B94-529C-4348-9BEC-F9E7DB06C7D0}"/>
              </a:ext>
            </a:extLst>
          </p:cNvPr>
          <p:cNvSpPr/>
          <p:nvPr/>
        </p:nvSpPr>
        <p:spPr>
          <a:xfrm>
            <a:off x="0" y="719714"/>
            <a:ext cx="9144000" cy="4261766"/>
          </a:xfrm>
          <a:prstGeom prst="rect">
            <a:avLst/>
          </a:prstGeom>
          <a:solidFill>
            <a:srgbClr val="F2DCD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Rectangle 8">
            <a:extLst>
              <a:ext uri="{FF2B5EF4-FFF2-40B4-BE49-F238E27FC236}">
                <a16:creationId xmlns:a16="http://schemas.microsoft.com/office/drawing/2014/main" id="{54158892-543F-47AE-953D-B0C6416D9138}"/>
              </a:ext>
            </a:extLst>
          </p:cNvPr>
          <p:cNvSpPr/>
          <p:nvPr/>
        </p:nvSpPr>
        <p:spPr>
          <a:xfrm>
            <a:off x="0" y="-7539"/>
            <a:ext cx="9144000" cy="82296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Title 4">
            <a:extLst>
              <a:ext uri="{FF2B5EF4-FFF2-40B4-BE49-F238E27FC236}">
                <a16:creationId xmlns:a16="http://schemas.microsoft.com/office/drawing/2014/main" id="{BAE4ADD9-03E3-4381-A1DC-D17D0D639E4C}"/>
              </a:ext>
            </a:extLst>
          </p:cNvPr>
          <p:cNvSpPr txBox="1">
            <a:spLocks/>
          </p:cNvSpPr>
          <p:nvPr/>
        </p:nvSpPr>
        <p:spPr>
          <a:xfrm>
            <a:off x="1324441" y="54178"/>
            <a:ext cx="6387108" cy="70775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AU" sz="3300" dirty="0">
                <a:solidFill>
                  <a:schemeClr val="accent1"/>
                </a:solidFill>
              </a:rPr>
            </a:br>
            <a:r>
              <a:rPr lang="en-AU" sz="3200" b="1" dirty="0">
                <a:solidFill>
                  <a:schemeClr val="bg1"/>
                </a:solidFill>
                <a:cs typeface="Arial" panose="020B0604020202020204" pitchFamily="34" charset="0"/>
              </a:rPr>
              <a:t>Clubs and Districts </a:t>
            </a:r>
          </a:p>
          <a:p>
            <a:r>
              <a:rPr lang="en-AU" sz="1400" b="1" dirty="0">
                <a:solidFill>
                  <a:schemeClr val="bg1"/>
                </a:solidFill>
                <a:cs typeface="Arial" panose="020B0604020202020204" pitchFamily="34" charset="0"/>
              </a:rPr>
              <a:t>Top Donors</a:t>
            </a:r>
            <a:br>
              <a:rPr lang="en-AU" sz="40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AU" sz="40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4A420DF-2CF9-44F0-9A3E-CDB8AEBC2DE5}"/>
              </a:ext>
            </a:extLst>
          </p:cNvPr>
          <p:cNvSpPr/>
          <p:nvPr/>
        </p:nvSpPr>
        <p:spPr>
          <a:xfrm>
            <a:off x="0" y="823650"/>
            <a:ext cx="9144000" cy="4095251"/>
          </a:xfrm>
          <a:prstGeom prst="rect">
            <a:avLst/>
          </a:prstGeom>
          <a:solidFill>
            <a:schemeClr val="accent2">
              <a:lumMod val="20000"/>
              <a:lumOff val="80000"/>
              <a:alpha val="5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graphicFrame>
        <p:nvGraphicFramePr>
          <p:cNvPr id="24" name="Table 24">
            <a:extLst>
              <a:ext uri="{FF2B5EF4-FFF2-40B4-BE49-F238E27FC236}">
                <a16:creationId xmlns:a16="http://schemas.microsoft.com/office/drawing/2014/main" id="{8C2F48EF-92BC-4995-9B88-9D3C0F1C0E48}"/>
              </a:ext>
            </a:extLst>
          </p:cNvPr>
          <p:cNvGraphicFramePr>
            <a:graphicFrameLocks noGrp="1"/>
          </p:cNvGraphicFramePr>
          <p:nvPr>
            <p:extLst>
              <p:ext uri="{D42A27DB-BD31-4B8C-83A1-F6EECF244321}">
                <p14:modId xmlns:p14="http://schemas.microsoft.com/office/powerpoint/2010/main" val="338564794"/>
              </p:ext>
            </p:extLst>
          </p:nvPr>
        </p:nvGraphicFramePr>
        <p:xfrm>
          <a:off x="911528" y="1651951"/>
          <a:ext cx="3024336" cy="2411484"/>
        </p:xfrm>
        <a:graphic>
          <a:graphicData uri="http://schemas.openxmlformats.org/drawingml/2006/table">
            <a:tbl>
              <a:tblPr firstRow="1" bandRow="1">
                <a:effectLst>
                  <a:outerShdw blurRad="50800" dist="50800" dir="5400000" algn="ctr" rotWithShape="0">
                    <a:schemeClr val="accent1">
                      <a:alpha val="43000"/>
                    </a:schemeClr>
                  </a:outerShdw>
                </a:effectLst>
                <a:tableStyleId>{5C22544A-7EE6-4342-B048-85BDC9FD1C3A}</a:tableStyleId>
              </a:tblPr>
              <a:tblGrid>
                <a:gridCol w="2196244">
                  <a:extLst>
                    <a:ext uri="{9D8B030D-6E8A-4147-A177-3AD203B41FA5}">
                      <a16:colId xmlns:a16="http://schemas.microsoft.com/office/drawing/2014/main" val="4157742447"/>
                    </a:ext>
                  </a:extLst>
                </a:gridCol>
                <a:gridCol w="828092">
                  <a:extLst>
                    <a:ext uri="{9D8B030D-6E8A-4147-A177-3AD203B41FA5}">
                      <a16:colId xmlns:a16="http://schemas.microsoft.com/office/drawing/2014/main" val="501632632"/>
                    </a:ext>
                  </a:extLst>
                </a:gridCol>
              </a:tblGrid>
              <a:tr h="456259">
                <a:tc>
                  <a:txBody>
                    <a:bodyPr/>
                    <a:lstStyle/>
                    <a:p>
                      <a:pPr algn="ctr"/>
                      <a:r>
                        <a:rPr lang="en-AU" sz="1800" b="1" kern="1200" dirty="0">
                          <a:solidFill>
                            <a:schemeClr val="bg1"/>
                          </a:solidFill>
                          <a:effectLst/>
                          <a:latin typeface="+mn-lt"/>
                          <a:ea typeface="+mn-ea"/>
                          <a:cs typeface="Arial" panose="020B0604020202020204" pitchFamily="34" charset="0"/>
                        </a:rPr>
                        <a:t>Clubs</a:t>
                      </a:r>
                    </a:p>
                  </a:txBody>
                  <a:tcPr marL="68580" marR="68580" marT="34290" marB="34290" anchor="ctr">
                    <a:solidFill>
                      <a:srgbClr val="F5BD47">
                        <a:alpha val="50980"/>
                      </a:srgbClr>
                    </a:solidFill>
                  </a:tcPr>
                </a:tc>
                <a:tc>
                  <a:txBody>
                    <a:bodyPr/>
                    <a:lstStyle/>
                    <a:p>
                      <a:pPr algn="ctr"/>
                      <a:r>
                        <a:rPr lang="en-AU" sz="1800" dirty="0">
                          <a:solidFill>
                            <a:schemeClr val="bg1"/>
                          </a:solidFill>
                          <a:effectLst/>
                          <a:latin typeface="+mn-lt"/>
                          <a:cs typeface="Arial" panose="020B0604020202020204" pitchFamily="34" charset="0"/>
                        </a:rPr>
                        <a:t>US$</a:t>
                      </a:r>
                    </a:p>
                  </a:txBody>
                  <a:tcPr marL="68580" marR="68580" marT="34290" marB="34290" anchor="ctr">
                    <a:solidFill>
                      <a:srgbClr val="F5BD47">
                        <a:alpha val="50980"/>
                      </a:srgbClr>
                    </a:solidFill>
                  </a:tcPr>
                </a:tc>
                <a:extLst>
                  <a:ext uri="{0D108BD9-81ED-4DB2-BD59-A6C34878D82A}">
                    <a16:rowId xmlns:a16="http://schemas.microsoft.com/office/drawing/2014/main" val="2238555440"/>
                  </a:ext>
                </a:extLst>
              </a:tr>
              <a:tr h="391045">
                <a:tc>
                  <a:txBody>
                    <a:bodyPr/>
                    <a:lstStyle/>
                    <a:p>
                      <a:r>
                        <a:rPr lang="en-AU" sz="1500" strike="noStrike" dirty="0">
                          <a:solidFill>
                            <a:schemeClr val="bg1"/>
                          </a:solidFill>
                          <a:effectLst/>
                          <a:latin typeface="+mn-lt"/>
                          <a:cs typeface="Arial" panose="020B0604020202020204" pitchFamily="34" charset="0"/>
                        </a:rPr>
                        <a:t>New Territories</a:t>
                      </a:r>
                    </a:p>
                  </a:txBody>
                  <a:tcPr marL="68580" marR="68580" marT="34290" marB="34290" anchor="ctr">
                    <a:solidFill>
                      <a:srgbClr val="000000">
                        <a:alpha val="50000"/>
                      </a:srgbClr>
                    </a:solidFill>
                  </a:tcPr>
                </a:tc>
                <a:tc>
                  <a:txBody>
                    <a:bodyPr/>
                    <a:lstStyle/>
                    <a:p>
                      <a:pPr algn="r"/>
                      <a:r>
                        <a:rPr lang="en-AU" sz="1500" strike="noStrike" dirty="0">
                          <a:solidFill>
                            <a:schemeClr val="bg1"/>
                          </a:solidFill>
                          <a:effectLst/>
                          <a:latin typeface="+mn-lt"/>
                          <a:cs typeface="Arial" panose="020B0604020202020204" pitchFamily="34" charset="0"/>
                        </a:rPr>
                        <a:t>100,712</a:t>
                      </a:r>
                    </a:p>
                  </a:txBody>
                  <a:tcPr marL="68580" marR="68580" marT="34290" marB="34290" anchor="ctr">
                    <a:solidFill>
                      <a:srgbClr val="000000">
                        <a:alpha val="50000"/>
                      </a:srgbClr>
                    </a:solidFill>
                  </a:tcPr>
                </a:tc>
                <a:extLst>
                  <a:ext uri="{0D108BD9-81ED-4DB2-BD59-A6C34878D82A}">
                    <a16:rowId xmlns:a16="http://schemas.microsoft.com/office/drawing/2014/main" val="2818563872"/>
                  </a:ext>
                </a:extLst>
              </a:tr>
              <a:tr h="391045">
                <a:tc>
                  <a:txBody>
                    <a:bodyPr/>
                    <a:lstStyle/>
                    <a:p>
                      <a:r>
                        <a:rPr lang="en-AU" sz="1500" strike="noStrike" dirty="0">
                          <a:solidFill>
                            <a:schemeClr val="bg1"/>
                          </a:solidFill>
                          <a:effectLst/>
                          <a:latin typeface="+mn-lt"/>
                          <a:cs typeface="Arial" panose="020B0604020202020204" pitchFamily="34" charset="0"/>
                        </a:rPr>
                        <a:t>Taipei I</a:t>
                      </a:r>
                    </a:p>
                  </a:txBody>
                  <a:tcPr marL="68580" marR="68580" marT="34290" marB="34290" anchor="ctr">
                    <a:solidFill>
                      <a:srgbClr val="000000">
                        <a:alpha val="50000"/>
                      </a:srgbClr>
                    </a:solidFill>
                  </a:tcPr>
                </a:tc>
                <a:tc>
                  <a:txBody>
                    <a:bodyPr/>
                    <a:lstStyle/>
                    <a:p>
                      <a:pPr algn="r"/>
                      <a:r>
                        <a:rPr lang="en-AU" sz="1500" strike="noStrike" dirty="0">
                          <a:solidFill>
                            <a:schemeClr val="bg1"/>
                          </a:solidFill>
                          <a:effectLst/>
                          <a:latin typeface="+mn-lt"/>
                          <a:cs typeface="Arial" panose="020B0604020202020204" pitchFamily="34" charset="0"/>
                        </a:rPr>
                        <a:t>  37,000</a:t>
                      </a:r>
                    </a:p>
                  </a:txBody>
                  <a:tcPr marL="68580" marR="68580" marT="34290" marB="34290" anchor="ctr">
                    <a:solidFill>
                      <a:srgbClr val="000000">
                        <a:alpha val="50000"/>
                      </a:srgbClr>
                    </a:solidFill>
                  </a:tcPr>
                </a:tc>
                <a:extLst>
                  <a:ext uri="{0D108BD9-81ED-4DB2-BD59-A6C34878D82A}">
                    <a16:rowId xmlns:a16="http://schemas.microsoft.com/office/drawing/2014/main" val="406823209"/>
                  </a:ext>
                </a:extLst>
              </a:tr>
              <a:tr h="391045">
                <a:tc>
                  <a:txBody>
                    <a:bodyPr/>
                    <a:lstStyle/>
                    <a:p>
                      <a:r>
                        <a:rPr lang="en-AU" sz="1500" strike="noStrike" dirty="0">
                          <a:solidFill>
                            <a:schemeClr val="bg1"/>
                          </a:solidFill>
                          <a:effectLst/>
                          <a:latin typeface="+mn-lt"/>
                          <a:cs typeface="Arial" panose="020B0604020202020204" pitchFamily="34" charset="0"/>
                        </a:rPr>
                        <a:t>Hong Kong</a:t>
                      </a:r>
                    </a:p>
                  </a:txBody>
                  <a:tcPr marL="68580" marR="68580" marT="34290" marB="34290" anchor="ctr">
                    <a:solidFill>
                      <a:srgbClr val="000000">
                        <a:alpha val="50000"/>
                      </a:srgbClr>
                    </a:solidFill>
                  </a:tcPr>
                </a:tc>
                <a:tc>
                  <a:txBody>
                    <a:bodyPr/>
                    <a:lstStyle/>
                    <a:p>
                      <a:pPr algn="r"/>
                      <a:r>
                        <a:rPr lang="en-AU" sz="1500" strike="noStrike" dirty="0">
                          <a:solidFill>
                            <a:schemeClr val="bg1"/>
                          </a:solidFill>
                          <a:effectLst/>
                          <a:latin typeface="+mn-lt"/>
                          <a:cs typeface="Arial" panose="020B0604020202020204" pitchFamily="34" charset="0"/>
                        </a:rPr>
                        <a:t>  30,000</a:t>
                      </a:r>
                    </a:p>
                  </a:txBody>
                  <a:tcPr marL="68580" marR="68580" marT="34290" marB="34290" anchor="ctr">
                    <a:solidFill>
                      <a:srgbClr val="000000">
                        <a:alpha val="50000"/>
                      </a:srgbClr>
                    </a:solidFill>
                  </a:tcPr>
                </a:tc>
                <a:extLst>
                  <a:ext uri="{0D108BD9-81ED-4DB2-BD59-A6C34878D82A}">
                    <a16:rowId xmlns:a16="http://schemas.microsoft.com/office/drawing/2014/main" val="1418582429"/>
                  </a:ext>
                </a:extLst>
              </a:tr>
              <a:tr h="391045">
                <a:tc>
                  <a:txBody>
                    <a:bodyPr/>
                    <a:lstStyle/>
                    <a:p>
                      <a:r>
                        <a:rPr lang="en-AU" sz="1500" strike="noStrike" dirty="0">
                          <a:solidFill>
                            <a:schemeClr val="bg1"/>
                          </a:solidFill>
                          <a:effectLst/>
                          <a:latin typeface="+mn-lt"/>
                          <a:cs typeface="Arial" panose="020B0604020202020204" pitchFamily="34" charset="0"/>
                        </a:rPr>
                        <a:t>Victoria, Hong Kong</a:t>
                      </a:r>
                    </a:p>
                  </a:txBody>
                  <a:tcPr marL="68580" marR="68580" marT="34290" marB="34290" anchor="ctr">
                    <a:solidFill>
                      <a:srgbClr val="000000">
                        <a:alpha val="50000"/>
                      </a:srgbClr>
                    </a:solidFill>
                  </a:tcPr>
                </a:tc>
                <a:tc>
                  <a:txBody>
                    <a:bodyPr/>
                    <a:lstStyle/>
                    <a:p>
                      <a:pPr algn="r"/>
                      <a:r>
                        <a:rPr lang="en-AU" sz="1500" strike="noStrike" dirty="0">
                          <a:solidFill>
                            <a:schemeClr val="bg1"/>
                          </a:solidFill>
                          <a:effectLst/>
                          <a:latin typeface="+mn-lt"/>
                          <a:cs typeface="Arial" panose="020B0604020202020204" pitchFamily="34" charset="0"/>
                        </a:rPr>
                        <a:t>  30,000</a:t>
                      </a:r>
                    </a:p>
                  </a:txBody>
                  <a:tcPr marL="68580" marR="68580" marT="34290" marB="34290" anchor="ctr">
                    <a:solidFill>
                      <a:srgbClr val="000000">
                        <a:alpha val="50000"/>
                      </a:srgbClr>
                    </a:solidFill>
                  </a:tcPr>
                </a:tc>
                <a:extLst>
                  <a:ext uri="{0D108BD9-81ED-4DB2-BD59-A6C34878D82A}">
                    <a16:rowId xmlns:a16="http://schemas.microsoft.com/office/drawing/2014/main" val="513199744"/>
                  </a:ext>
                </a:extLst>
              </a:tr>
              <a:tr h="391045">
                <a:tc>
                  <a:txBody>
                    <a:bodyPr/>
                    <a:lstStyle/>
                    <a:p>
                      <a:r>
                        <a:rPr lang="en-AU" sz="1500" strike="noStrike" dirty="0">
                          <a:solidFill>
                            <a:schemeClr val="bg1"/>
                          </a:solidFill>
                          <a:effectLst/>
                          <a:latin typeface="+mn-lt"/>
                          <a:cs typeface="Arial" panose="020B0604020202020204" pitchFamily="34" charset="0"/>
                        </a:rPr>
                        <a:t>Kaohsiung Yuhsiuan</a:t>
                      </a:r>
                    </a:p>
                  </a:txBody>
                  <a:tcPr marL="68580" marR="68580" marT="34290" marB="34290" anchor="ctr">
                    <a:solidFill>
                      <a:srgbClr val="000000">
                        <a:alpha val="50000"/>
                      </a:srgbClr>
                    </a:solidFill>
                  </a:tcPr>
                </a:tc>
                <a:tc>
                  <a:txBody>
                    <a:bodyPr/>
                    <a:lstStyle/>
                    <a:p>
                      <a:pPr algn="r"/>
                      <a:r>
                        <a:rPr lang="en-AU" sz="1500" strike="noStrike" dirty="0">
                          <a:solidFill>
                            <a:schemeClr val="bg1"/>
                          </a:solidFill>
                          <a:effectLst/>
                          <a:latin typeface="+mn-lt"/>
                          <a:cs typeface="Arial" panose="020B0604020202020204" pitchFamily="34" charset="0"/>
                        </a:rPr>
                        <a:t>  19,110</a:t>
                      </a:r>
                    </a:p>
                  </a:txBody>
                  <a:tcPr marL="68580" marR="68580" marT="34290" marB="34290" anchor="ctr">
                    <a:solidFill>
                      <a:srgbClr val="000000">
                        <a:alpha val="50000"/>
                      </a:srgbClr>
                    </a:solidFill>
                  </a:tcPr>
                </a:tc>
                <a:extLst>
                  <a:ext uri="{0D108BD9-81ED-4DB2-BD59-A6C34878D82A}">
                    <a16:rowId xmlns:a16="http://schemas.microsoft.com/office/drawing/2014/main" val="3255650938"/>
                  </a:ext>
                </a:extLst>
              </a:tr>
            </a:tbl>
          </a:graphicData>
        </a:graphic>
      </p:graphicFrame>
      <p:graphicFrame>
        <p:nvGraphicFramePr>
          <p:cNvPr id="29" name="Table 24">
            <a:extLst>
              <a:ext uri="{FF2B5EF4-FFF2-40B4-BE49-F238E27FC236}">
                <a16:creationId xmlns:a16="http://schemas.microsoft.com/office/drawing/2014/main" id="{4BF95AE5-E83B-4323-B55A-AA434E4494DA}"/>
              </a:ext>
            </a:extLst>
          </p:cNvPr>
          <p:cNvGraphicFramePr>
            <a:graphicFrameLocks noGrp="1"/>
          </p:cNvGraphicFramePr>
          <p:nvPr>
            <p:extLst>
              <p:ext uri="{D42A27DB-BD31-4B8C-83A1-F6EECF244321}">
                <p14:modId xmlns:p14="http://schemas.microsoft.com/office/powerpoint/2010/main" val="3011170240"/>
              </p:ext>
            </p:extLst>
          </p:nvPr>
        </p:nvGraphicFramePr>
        <p:xfrm>
          <a:off x="5334000" y="1670354"/>
          <a:ext cx="2902591" cy="2398480"/>
        </p:xfrm>
        <a:graphic>
          <a:graphicData uri="http://schemas.openxmlformats.org/drawingml/2006/table">
            <a:tbl>
              <a:tblPr firstRow="1" bandRow="1">
                <a:effectLst>
                  <a:outerShdw blurRad="50800" dist="50800" dir="5400000" algn="ctr" rotWithShape="0">
                    <a:schemeClr val="accent1">
                      <a:alpha val="40000"/>
                    </a:schemeClr>
                  </a:outerShdw>
                </a:effectLst>
                <a:tableStyleId>{5C22544A-7EE6-4342-B048-85BDC9FD1C3A}</a:tableStyleId>
              </a:tblPr>
              <a:tblGrid>
                <a:gridCol w="2022048">
                  <a:extLst>
                    <a:ext uri="{9D8B030D-6E8A-4147-A177-3AD203B41FA5}">
                      <a16:colId xmlns:a16="http://schemas.microsoft.com/office/drawing/2014/main" val="4157742447"/>
                    </a:ext>
                  </a:extLst>
                </a:gridCol>
                <a:gridCol w="880543">
                  <a:extLst>
                    <a:ext uri="{9D8B030D-6E8A-4147-A177-3AD203B41FA5}">
                      <a16:colId xmlns:a16="http://schemas.microsoft.com/office/drawing/2014/main" val="501632632"/>
                    </a:ext>
                  </a:extLst>
                </a:gridCol>
              </a:tblGrid>
              <a:tr h="449715">
                <a:tc>
                  <a:txBody>
                    <a:bodyPr/>
                    <a:lstStyle/>
                    <a:p>
                      <a:pPr marL="0" algn="ctr" defTabSz="914400" rtl="0" eaLnBrk="1" latinLnBrk="0" hangingPunct="1"/>
                      <a:r>
                        <a:rPr lang="en-AU" sz="1800" b="1" kern="1200" dirty="0">
                          <a:solidFill>
                            <a:schemeClr val="bg1"/>
                          </a:solidFill>
                          <a:effectLst/>
                          <a:latin typeface="+mn-lt"/>
                          <a:ea typeface="+mn-ea"/>
                          <a:cs typeface="Arial" panose="020B0604020202020204" pitchFamily="34" charset="0"/>
                        </a:rPr>
                        <a:t>Districts</a:t>
                      </a:r>
                    </a:p>
                  </a:txBody>
                  <a:tcPr marL="68580" marR="68580" marT="34290" marB="34290" anchor="ctr">
                    <a:solidFill>
                      <a:srgbClr val="F5BD47">
                        <a:alpha val="50588"/>
                      </a:srgbClr>
                    </a:solidFill>
                  </a:tcPr>
                </a:tc>
                <a:tc>
                  <a:txBody>
                    <a:bodyPr/>
                    <a:lstStyle/>
                    <a:p>
                      <a:pPr algn="ctr"/>
                      <a:r>
                        <a:rPr lang="en-AU" sz="1800" dirty="0">
                          <a:solidFill>
                            <a:schemeClr val="bg1"/>
                          </a:solidFill>
                          <a:effectLst/>
                          <a:latin typeface="+mn-lt"/>
                          <a:cs typeface="Arial" panose="020B0604020202020204" pitchFamily="34" charset="0"/>
                        </a:rPr>
                        <a:t>US$</a:t>
                      </a:r>
                    </a:p>
                  </a:txBody>
                  <a:tcPr marL="68580" marR="68580" marT="34290" marB="34290" anchor="ctr">
                    <a:solidFill>
                      <a:srgbClr val="F5BD47">
                        <a:alpha val="50588"/>
                      </a:srgbClr>
                    </a:solidFill>
                  </a:tcPr>
                </a:tc>
                <a:extLst>
                  <a:ext uri="{0D108BD9-81ED-4DB2-BD59-A6C34878D82A}">
                    <a16:rowId xmlns:a16="http://schemas.microsoft.com/office/drawing/2014/main" val="2238555440"/>
                  </a:ext>
                </a:extLst>
              </a:tr>
              <a:tr h="389753">
                <a:tc>
                  <a:txBody>
                    <a:bodyPr/>
                    <a:lstStyle/>
                    <a:p>
                      <a:r>
                        <a:rPr lang="en-AU" sz="1500" dirty="0">
                          <a:solidFill>
                            <a:schemeClr val="bg1"/>
                          </a:solidFill>
                          <a:effectLst/>
                          <a:latin typeface="+mn-lt"/>
                          <a:cs typeface="Arial" panose="020B0604020202020204" pitchFamily="34" charset="0"/>
                        </a:rPr>
                        <a:t>District</a:t>
                      </a:r>
                      <a:r>
                        <a:rPr lang="en-AU" sz="1500" baseline="0" dirty="0">
                          <a:solidFill>
                            <a:schemeClr val="bg1"/>
                          </a:solidFill>
                          <a:effectLst/>
                          <a:latin typeface="+mn-lt"/>
                          <a:cs typeface="Arial" panose="020B0604020202020204" pitchFamily="34" charset="0"/>
                        </a:rPr>
                        <a:t> </a:t>
                      </a:r>
                      <a:r>
                        <a:rPr lang="en-AU" sz="1500" dirty="0">
                          <a:solidFill>
                            <a:schemeClr val="bg1"/>
                          </a:solidFill>
                          <a:effectLst/>
                          <a:latin typeface="+mn-lt"/>
                          <a:cs typeface="Arial" panose="020B0604020202020204" pitchFamily="34" charset="0"/>
                        </a:rPr>
                        <a:t>31</a:t>
                      </a:r>
                    </a:p>
                  </a:txBody>
                  <a:tcPr marL="68580" marR="68580" marT="34290" marB="34290" anchor="ctr">
                    <a:solidFill>
                      <a:schemeClr val="accent1">
                        <a:alpha val="49804"/>
                      </a:schemeClr>
                    </a:solidFill>
                  </a:tcPr>
                </a:tc>
                <a:tc>
                  <a:txBody>
                    <a:bodyPr/>
                    <a:lstStyle/>
                    <a:p>
                      <a:pPr algn="r"/>
                      <a:r>
                        <a:rPr lang="en-AU" sz="1500" dirty="0">
                          <a:solidFill>
                            <a:schemeClr val="bg1"/>
                          </a:solidFill>
                          <a:effectLst/>
                          <a:latin typeface="+mn-lt"/>
                          <a:cs typeface="Arial" panose="020B0604020202020204" pitchFamily="34" charset="0"/>
                        </a:rPr>
                        <a:t>711,673</a:t>
                      </a:r>
                    </a:p>
                  </a:txBody>
                  <a:tcPr marL="68580" marR="68580" marT="34290" marB="34290" anchor="ctr">
                    <a:solidFill>
                      <a:schemeClr val="accent1">
                        <a:alpha val="49804"/>
                      </a:schemeClr>
                    </a:solidFill>
                  </a:tcPr>
                </a:tc>
                <a:extLst>
                  <a:ext uri="{0D108BD9-81ED-4DB2-BD59-A6C34878D82A}">
                    <a16:rowId xmlns:a16="http://schemas.microsoft.com/office/drawing/2014/main" val="2818563872"/>
                  </a:ext>
                </a:extLst>
              </a:tr>
              <a:tr h="389753">
                <a:tc>
                  <a:txBody>
                    <a:bodyPr/>
                    <a:lstStyle/>
                    <a:p>
                      <a:r>
                        <a:rPr lang="en-AU" sz="1500" dirty="0">
                          <a:solidFill>
                            <a:schemeClr val="bg1"/>
                          </a:solidFill>
                          <a:effectLst/>
                          <a:latin typeface="+mn-lt"/>
                          <a:cs typeface="Arial" panose="020B0604020202020204" pitchFamily="34" charset="0"/>
                        </a:rPr>
                        <a:t>District 17</a:t>
                      </a:r>
                    </a:p>
                  </a:txBody>
                  <a:tcPr marL="68580" marR="68580" marT="34290" marB="34290" anchor="ctr">
                    <a:solidFill>
                      <a:schemeClr val="accent1">
                        <a:alpha val="49804"/>
                      </a:schemeClr>
                    </a:solidFill>
                  </a:tcPr>
                </a:tc>
                <a:tc>
                  <a:txBody>
                    <a:bodyPr/>
                    <a:lstStyle/>
                    <a:p>
                      <a:pPr algn="r"/>
                      <a:r>
                        <a:rPr lang="en-AU" sz="1500" dirty="0">
                          <a:solidFill>
                            <a:schemeClr val="bg1"/>
                          </a:solidFill>
                          <a:effectLst/>
                          <a:latin typeface="+mn-lt"/>
                          <a:cs typeface="Arial" panose="020B0604020202020204" pitchFamily="34" charset="0"/>
                        </a:rPr>
                        <a:t>551,795</a:t>
                      </a:r>
                    </a:p>
                  </a:txBody>
                  <a:tcPr marL="68580" marR="68580" marT="34290" marB="34290" anchor="ctr">
                    <a:solidFill>
                      <a:schemeClr val="accent1">
                        <a:alpha val="49804"/>
                      </a:schemeClr>
                    </a:solidFill>
                  </a:tcPr>
                </a:tc>
                <a:extLst>
                  <a:ext uri="{0D108BD9-81ED-4DB2-BD59-A6C34878D82A}">
                    <a16:rowId xmlns:a16="http://schemas.microsoft.com/office/drawing/2014/main" val="406823209"/>
                  </a:ext>
                </a:extLst>
              </a:tr>
              <a:tr h="389753">
                <a:tc>
                  <a:txBody>
                    <a:bodyPr/>
                    <a:lstStyle/>
                    <a:p>
                      <a:r>
                        <a:rPr lang="en-AU" sz="1500" dirty="0">
                          <a:solidFill>
                            <a:schemeClr val="bg1"/>
                          </a:solidFill>
                          <a:effectLst/>
                          <a:latin typeface="+mn-lt"/>
                          <a:cs typeface="Arial" panose="020B0604020202020204" pitchFamily="34" charset="0"/>
                        </a:rPr>
                        <a:t>District 26</a:t>
                      </a:r>
                    </a:p>
                  </a:txBody>
                  <a:tcPr marL="68580" marR="68580" marT="34290" marB="34290" anchor="ctr">
                    <a:solidFill>
                      <a:schemeClr val="accent1">
                        <a:alpha val="49804"/>
                      </a:schemeClr>
                    </a:solidFill>
                  </a:tcPr>
                </a:tc>
                <a:tc>
                  <a:txBody>
                    <a:bodyPr/>
                    <a:lstStyle/>
                    <a:p>
                      <a:pPr algn="r"/>
                      <a:r>
                        <a:rPr lang="en-AU" sz="1500" dirty="0">
                          <a:solidFill>
                            <a:schemeClr val="bg1"/>
                          </a:solidFill>
                          <a:effectLst/>
                          <a:latin typeface="+mn-lt"/>
                          <a:cs typeface="Arial" panose="020B0604020202020204" pitchFamily="34" charset="0"/>
                        </a:rPr>
                        <a:t>465,797</a:t>
                      </a:r>
                    </a:p>
                  </a:txBody>
                  <a:tcPr marL="68580" marR="68580" marT="34290" marB="34290" anchor="ctr">
                    <a:solidFill>
                      <a:schemeClr val="accent1">
                        <a:alpha val="49804"/>
                      </a:schemeClr>
                    </a:solidFill>
                  </a:tcPr>
                </a:tc>
                <a:extLst>
                  <a:ext uri="{0D108BD9-81ED-4DB2-BD59-A6C34878D82A}">
                    <a16:rowId xmlns:a16="http://schemas.microsoft.com/office/drawing/2014/main" val="1418582429"/>
                  </a:ext>
                </a:extLst>
              </a:tr>
              <a:tr h="389753">
                <a:tc>
                  <a:txBody>
                    <a:bodyPr/>
                    <a:lstStyle/>
                    <a:p>
                      <a:r>
                        <a:rPr lang="en-AU" sz="1500" dirty="0">
                          <a:solidFill>
                            <a:schemeClr val="bg1"/>
                          </a:solidFill>
                          <a:effectLst/>
                          <a:latin typeface="+mn-lt"/>
                          <a:cs typeface="Arial" panose="020B0604020202020204" pitchFamily="34" charset="0"/>
                        </a:rPr>
                        <a:t>District 10</a:t>
                      </a:r>
                    </a:p>
                  </a:txBody>
                  <a:tcPr marL="68580" marR="68580" marT="34290" marB="34290" anchor="ctr">
                    <a:solidFill>
                      <a:schemeClr val="accent1">
                        <a:alpha val="49804"/>
                      </a:schemeClr>
                    </a:solidFill>
                  </a:tcPr>
                </a:tc>
                <a:tc>
                  <a:txBody>
                    <a:bodyPr/>
                    <a:lstStyle/>
                    <a:p>
                      <a:pPr algn="r"/>
                      <a:r>
                        <a:rPr lang="en-AU" sz="1500" dirty="0">
                          <a:solidFill>
                            <a:schemeClr val="bg1"/>
                          </a:solidFill>
                          <a:effectLst/>
                          <a:latin typeface="+mn-lt"/>
                          <a:cs typeface="Arial" panose="020B0604020202020204" pitchFamily="34" charset="0"/>
                        </a:rPr>
                        <a:t>330,624</a:t>
                      </a:r>
                    </a:p>
                  </a:txBody>
                  <a:tcPr marL="68580" marR="68580" marT="34290" marB="34290" anchor="ctr">
                    <a:solidFill>
                      <a:schemeClr val="accent1">
                        <a:alpha val="49804"/>
                      </a:schemeClr>
                    </a:solidFill>
                  </a:tcPr>
                </a:tc>
                <a:extLst>
                  <a:ext uri="{0D108BD9-81ED-4DB2-BD59-A6C34878D82A}">
                    <a16:rowId xmlns:a16="http://schemas.microsoft.com/office/drawing/2014/main" val="513199744"/>
                  </a:ext>
                </a:extLst>
              </a:tr>
              <a:tr h="389753">
                <a:tc>
                  <a:txBody>
                    <a:bodyPr/>
                    <a:lstStyle/>
                    <a:p>
                      <a:r>
                        <a:rPr lang="en-AU" sz="1500" dirty="0">
                          <a:solidFill>
                            <a:schemeClr val="bg1"/>
                          </a:solidFill>
                          <a:effectLst/>
                          <a:latin typeface="+mn-lt"/>
                          <a:cs typeface="Arial" panose="020B0604020202020204" pitchFamily="34" charset="0"/>
                        </a:rPr>
                        <a:t>District 6</a:t>
                      </a:r>
                    </a:p>
                  </a:txBody>
                  <a:tcPr marL="68580" marR="68580" marT="34290" marB="34290" anchor="ctr">
                    <a:solidFill>
                      <a:schemeClr val="accent1">
                        <a:alpha val="49804"/>
                      </a:schemeClr>
                    </a:solidFill>
                  </a:tcPr>
                </a:tc>
                <a:tc>
                  <a:txBody>
                    <a:bodyPr/>
                    <a:lstStyle/>
                    <a:p>
                      <a:pPr algn="r"/>
                      <a:r>
                        <a:rPr lang="en-AU" sz="1500" dirty="0">
                          <a:solidFill>
                            <a:schemeClr val="bg1"/>
                          </a:solidFill>
                          <a:effectLst/>
                          <a:latin typeface="+mn-lt"/>
                          <a:cs typeface="Arial" panose="020B0604020202020204" pitchFamily="34" charset="0"/>
                        </a:rPr>
                        <a:t>276,219</a:t>
                      </a:r>
                    </a:p>
                  </a:txBody>
                  <a:tcPr marL="68580" marR="68580" marT="34290" marB="34290" anchor="ctr">
                    <a:solidFill>
                      <a:schemeClr val="accent1">
                        <a:alpha val="49804"/>
                      </a:schemeClr>
                    </a:solidFill>
                  </a:tcPr>
                </a:tc>
                <a:extLst>
                  <a:ext uri="{0D108BD9-81ED-4DB2-BD59-A6C34878D82A}">
                    <a16:rowId xmlns:a16="http://schemas.microsoft.com/office/drawing/2014/main" val="3255650938"/>
                  </a:ext>
                </a:extLst>
              </a:tr>
            </a:tbl>
          </a:graphicData>
        </a:graphic>
      </p:graphicFrame>
      <p:sp>
        <p:nvSpPr>
          <p:cNvPr id="10" name="Rectangle 9">
            <a:extLst>
              <a:ext uri="{FF2B5EF4-FFF2-40B4-BE49-F238E27FC236}">
                <a16:creationId xmlns:a16="http://schemas.microsoft.com/office/drawing/2014/main" id="{B62F1097-7243-4FF2-8884-5EE0497075B7}"/>
              </a:ext>
            </a:extLst>
          </p:cNvPr>
          <p:cNvSpPr/>
          <p:nvPr/>
        </p:nvSpPr>
        <p:spPr>
          <a:xfrm>
            <a:off x="0" y="4907586"/>
            <a:ext cx="9144000" cy="245138"/>
          </a:xfrm>
          <a:prstGeom prst="rect">
            <a:avLst/>
          </a:prstGeom>
          <a:solidFill>
            <a:srgbClr val="F5BD4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Tree>
    <p:extLst>
      <p:ext uri="{BB962C8B-B14F-4D97-AF65-F5344CB8AC3E}">
        <p14:creationId xmlns:p14="http://schemas.microsoft.com/office/powerpoint/2010/main" val="350776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15ACBA-09FE-457C-B9D7-E0BDA1E7B657}"/>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t="28038"/>
          <a:stretch/>
        </p:blipFill>
        <p:spPr>
          <a:xfrm>
            <a:off x="0" y="636193"/>
            <a:ext cx="9144000" cy="4386798"/>
          </a:xfrm>
          <a:prstGeom prst="rect">
            <a:avLst/>
          </a:prstGeom>
        </p:spPr>
      </p:pic>
      <p:sp>
        <p:nvSpPr>
          <p:cNvPr id="4" name="Rectangle 3">
            <a:extLst>
              <a:ext uri="{FF2B5EF4-FFF2-40B4-BE49-F238E27FC236}">
                <a16:creationId xmlns:a16="http://schemas.microsoft.com/office/drawing/2014/main" id="{110C3D06-46BE-4B8B-B7BA-03EF31214EBE}"/>
              </a:ext>
            </a:extLst>
          </p:cNvPr>
          <p:cNvSpPr/>
          <p:nvPr/>
        </p:nvSpPr>
        <p:spPr>
          <a:xfrm>
            <a:off x="0" y="-9494"/>
            <a:ext cx="914400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5" name="Title 4">
            <a:extLst>
              <a:ext uri="{FF2B5EF4-FFF2-40B4-BE49-F238E27FC236}">
                <a16:creationId xmlns:a16="http://schemas.microsoft.com/office/drawing/2014/main" id="{9A0421D7-9FFB-40F3-8DFB-063531B5666B}"/>
              </a:ext>
            </a:extLst>
          </p:cNvPr>
          <p:cNvSpPr txBox="1">
            <a:spLocks/>
          </p:cNvSpPr>
          <p:nvPr/>
        </p:nvSpPr>
        <p:spPr>
          <a:xfrm>
            <a:off x="1676400" y="168282"/>
            <a:ext cx="5513784" cy="39551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AU" sz="3300" dirty="0">
                <a:solidFill>
                  <a:schemeClr val="accent1"/>
                </a:solidFill>
              </a:rPr>
            </a:br>
            <a:r>
              <a:rPr lang="en-AU" sz="4050" b="1" dirty="0">
                <a:solidFill>
                  <a:srgbClr val="005F71"/>
                </a:solidFill>
                <a:latin typeface="+mn-lt"/>
                <a:cs typeface="Arial" panose="020B0604020202020204" pitchFamily="34" charset="0"/>
              </a:rPr>
              <a:t>Impact</a:t>
            </a:r>
            <a:br>
              <a:rPr lang="en-AU" sz="40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AU" sz="40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773CB7C-A145-4F64-9986-5E529268B8B1}"/>
              </a:ext>
            </a:extLst>
          </p:cNvPr>
          <p:cNvSpPr/>
          <p:nvPr/>
        </p:nvSpPr>
        <p:spPr>
          <a:xfrm>
            <a:off x="0" y="4910328"/>
            <a:ext cx="9144000" cy="245138"/>
          </a:xfrm>
          <a:prstGeom prst="rect">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1" name="Teardrop 10">
            <a:extLst>
              <a:ext uri="{FF2B5EF4-FFF2-40B4-BE49-F238E27FC236}">
                <a16:creationId xmlns:a16="http://schemas.microsoft.com/office/drawing/2014/main" id="{4469CE14-0027-4ADC-845F-244FC60116B6}"/>
              </a:ext>
            </a:extLst>
          </p:cNvPr>
          <p:cNvSpPr/>
          <p:nvPr/>
        </p:nvSpPr>
        <p:spPr>
          <a:xfrm>
            <a:off x="1493658" y="1675343"/>
            <a:ext cx="2004579" cy="1763538"/>
          </a:xfrm>
          <a:prstGeom prst="teardrop">
            <a:avLst/>
          </a:prstGeom>
          <a:solidFill>
            <a:srgbClr val="005F7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TextBox 11">
            <a:extLst>
              <a:ext uri="{FF2B5EF4-FFF2-40B4-BE49-F238E27FC236}">
                <a16:creationId xmlns:a16="http://schemas.microsoft.com/office/drawing/2014/main" id="{D55B53A6-BA4F-494F-BC2C-702B7685E8A7}"/>
              </a:ext>
            </a:extLst>
          </p:cNvPr>
          <p:cNvSpPr txBox="1"/>
          <p:nvPr/>
        </p:nvSpPr>
        <p:spPr>
          <a:xfrm>
            <a:off x="1493658" y="2009194"/>
            <a:ext cx="2052228" cy="1061829"/>
          </a:xfrm>
          <a:prstGeom prst="rect">
            <a:avLst/>
          </a:prstGeom>
          <a:noFill/>
        </p:spPr>
        <p:txBody>
          <a:bodyPr wrap="square" rtlCol="0">
            <a:spAutoFit/>
          </a:bodyPr>
          <a:lstStyle/>
          <a:p>
            <a:pPr algn="ctr"/>
            <a:r>
              <a:rPr lang="en-AU" sz="2100" dirty="0">
                <a:solidFill>
                  <a:schemeClr val="bg1"/>
                </a:solidFill>
                <a:cs typeface="Arial" panose="020B0604020202020204" pitchFamily="34" charset="0"/>
              </a:rPr>
              <a:t>Zonta’s </a:t>
            </a:r>
          </a:p>
          <a:p>
            <a:pPr algn="ctr"/>
            <a:r>
              <a:rPr lang="en-AU" sz="2100" dirty="0">
                <a:solidFill>
                  <a:schemeClr val="bg1"/>
                </a:solidFill>
                <a:cs typeface="Arial" panose="020B0604020202020204" pitchFamily="34" charset="0"/>
              </a:rPr>
              <a:t>status</a:t>
            </a:r>
          </a:p>
          <a:p>
            <a:pPr algn="ctr"/>
            <a:r>
              <a:rPr lang="en-AU" sz="2100" dirty="0">
                <a:solidFill>
                  <a:schemeClr val="bg1"/>
                </a:solidFill>
                <a:cs typeface="Arial" panose="020B0604020202020204" pitchFamily="34" charset="0"/>
              </a:rPr>
              <a:t>maintained</a:t>
            </a:r>
          </a:p>
        </p:txBody>
      </p:sp>
      <p:sp>
        <p:nvSpPr>
          <p:cNvPr id="13" name="Teardrop 12">
            <a:extLst>
              <a:ext uri="{FF2B5EF4-FFF2-40B4-BE49-F238E27FC236}">
                <a16:creationId xmlns:a16="http://schemas.microsoft.com/office/drawing/2014/main" id="{F344BF34-629E-401C-88CB-DDD63C8763EE}"/>
              </a:ext>
            </a:extLst>
          </p:cNvPr>
          <p:cNvSpPr/>
          <p:nvPr/>
        </p:nvSpPr>
        <p:spPr>
          <a:xfrm>
            <a:off x="3494250" y="3064492"/>
            <a:ext cx="2004579" cy="1763538"/>
          </a:xfrm>
          <a:prstGeom prst="teardrop">
            <a:avLst/>
          </a:prstGeom>
          <a:solidFill>
            <a:srgbClr val="005F7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F07423D7-B328-4A93-9CC4-922734073369}"/>
              </a:ext>
            </a:extLst>
          </p:cNvPr>
          <p:cNvSpPr txBox="1"/>
          <p:nvPr/>
        </p:nvSpPr>
        <p:spPr>
          <a:xfrm>
            <a:off x="3494250" y="3242398"/>
            <a:ext cx="2052228" cy="1384995"/>
          </a:xfrm>
          <a:prstGeom prst="rect">
            <a:avLst/>
          </a:prstGeom>
          <a:noFill/>
        </p:spPr>
        <p:txBody>
          <a:bodyPr wrap="square" rtlCol="0">
            <a:spAutoFit/>
          </a:bodyPr>
          <a:lstStyle/>
          <a:p>
            <a:pPr algn="ctr"/>
            <a:r>
              <a:rPr lang="en-AU" sz="2100" dirty="0">
                <a:solidFill>
                  <a:schemeClr val="bg1"/>
                </a:solidFill>
                <a:cs typeface="Arial" panose="020B0604020202020204" pitchFamily="34" charset="0"/>
              </a:rPr>
              <a:t>Zonta’s </a:t>
            </a:r>
          </a:p>
          <a:p>
            <a:pPr algn="ctr"/>
            <a:r>
              <a:rPr lang="en-AU" sz="2100" dirty="0">
                <a:solidFill>
                  <a:schemeClr val="bg1"/>
                </a:solidFill>
                <a:cs typeface="Arial" panose="020B0604020202020204" pitchFamily="34" charset="0"/>
              </a:rPr>
              <a:t>programs and projects </a:t>
            </a:r>
          </a:p>
          <a:p>
            <a:pPr algn="ctr"/>
            <a:r>
              <a:rPr lang="en-AU" sz="2100" dirty="0">
                <a:solidFill>
                  <a:schemeClr val="bg1"/>
                </a:solidFill>
                <a:cs typeface="Arial" panose="020B0604020202020204" pitchFamily="34" charset="0"/>
              </a:rPr>
              <a:t>assured</a:t>
            </a:r>
          </a:p>
        </p:txBody>
      </p:sp>
      <p:sp>
        <p:nvSpPr>
          <p:cNvPr id="15" name="Teardrop 14">
            <a:extLst>
              <a:ext uri="{FF2B5EF4-FFF2-40B4-BE49-F238E27FC236}">
                <a16:creationId xmlns:a16="http://schemas.microsoft.com/office/drawing/2014/main" id="{5C750C5D-A242-4915-ABEF-F6454190AE71}"/>
              </a:ext>
            </a:extLst>
          </p:cNvPr>
          <p:cNvSpPr/>
          <p:nvPr/>
        </p:nvSpPr>
        <p:spPr>
          <a:xfrm>
            <a:off x="5590139" y="1356794"/>
            <a:ext cx="2004579" cy="1763538"/>
          </a:xfrm>
          <a:prstGeom prst="teardrop">
            <a:avLst/>
          </a:prstGeom>
          <a:solidFill>
            <a:srgbClr val="005F7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6" name="TextBox 15">
            <a:extLst>
              <a:ext uri="{FF2B5EF4-FFF2-40B4-BE49-F238E27FC236}">
                <a16:creationId xmlns:a16="http://schemas.microsoft.com/office/drawing/2014/main" id="{C317912E-9CDC-4D8A-9726-3A9954D9C6B0}"/>
              </a:ext>
            </a:extLst>
          </p:cNvPr>
          <p:cNvSpPr txBox="1"/>
          <p:nvPr/>
        </p:nvSpPr>
        <p:spPr>
          <a:xfrm>
            <a:off x="5590139" y="1690645"/>
            <a:ext cx="2052228" cy="1061829"/>
          </a:xfrm>
          <a:prstGeom prst="rect">
            <a:avLst/>
          </a:prstGeom>
          <a:noFill/>
        </p:spPr>
        <p:txBody>
          <a:bodyPr wrap="square" rtlCol="0">
            <a:spAutoFit/>
          </a:bodyPr>
          <a:lstStyle/>
          <a:p>
            <a:pPr algn="ctr"/>
            <a:r>
              <a:rPr lang="en-AU" sz="2100" dirty="0">
                <a:solidFill>
                  <a:schemeClr val="bg1"/>
                </a:solidFill>
                <a:cs typeface="Arial" panose="020B0604020202020204" pitchFamily="34" charset="0"/>
              </a:rPr>
              <a:t>Zonta’s </a:t>
            </a:r>
          </a:p>
          <a:p>
            <a:pPr algn="ctr"/>
            <a:r>
              <a:rPr lang="en-AU" sz="2100" dirty="0">
                <a:solidFill>
                  <a:schemeClr val="bg1"/>
                </a:solidFill>
                <a:cs typeface="Arial" panose="020B0604020202020204" pitchFamily="34" charset="0"/>
              </a:rPr>
              <a:t>future </a:t>
            </a:r>
          </a:p>
          <a:p>
            <a:pPr algn="ctr"/>
            <a:r>
              <a:rPr lang="en-AU" sz="2100" dirty="0">
                <a:solidFill>
                  <a:schemeClr val="bg1"/>
                </a:solidFill>
                <a:cs typeface="Arial" panose="020B0604020202020204" pitchFamily="34" charset="0"/>
              </a:rPr>
              <a:t>ensured</a:t>
            </a:r>
          </a:p>
        </p:txBody>
      </p:sp>
    </p:spTree>
    <p:extLst>
      <p:ext uri="{BB962C8B-B14F-4D97-AF65-F5344CB8AC3E}">
        <p14:creationId xmlns:p14="http://schemas.microsoft.com/office/powerpoint/2010/main" val="2242179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The Pros and Cons of Socially Responsible Investing - The Dough Roller">
            <a:extLst>
              <a:ext uri="{FF2B5EF4-FFF2-40B4-BE49-F238E27FC236}">
                <a16:creationId xmlns:a16="http://schemas.microsoft.com/office/drawing/2014/main" id="{4DC301AD-E2E4-458D-A50B-67B065A80E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445"/>
          <a:stretch/>
        </p:blipFill>
        <p:spPr bwMode="auto">
          <a:xfrm>
            <a:off x="706" y="454929"/>
            <a:ext cx="9143293" cy="44454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2D42A8D-795F-43BD-8A06-1AD74339E0DA}"/>
              </a:ext>
            </a:extLst>
          </p:cNvPr>
          <p:cNvSpPr/>
          <p:nvPr/>
        </p:nvSpPr>
        <p:spPr>
          <a:xfrm>
            <a:off x="-14664" y="0"/>
            <a:ext cx="9164972"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5" name="Rectangle 4">
            <a:extLst>
              <a:ext uri="{FF2B5EF4-FFF2-40B4-BE49-F238E27FC236}">
                <a16:creationId xmlns:a16="http://schemas.microsoft.com/office/drawing/2014/main" id="{EF0F69FE-8D45-4FFE-8C3D-B17736AF4D1B}"/>
              </a:ext>
            </a:extLst>
          </p:cNvPr>
          <p:cNvSpPr/>
          <p:nvPr/>
        </p:nvSpPr>
        <p:spPr>
          <a:xfrm>
            <a:off x="-14664" y="4898104"/>
            <a:ext cx="9164973" cy="245138"/>
          </a:xfrm>
          <a:prstGeom prst="rect">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8" name="Title 4">
            <a:extLst>
              <a:ext uri="{FF2B5EF4-FFF2-40B4-BE49-F238E27FC236}">
                <a16:creationId xmlns:a16="http://schemas.microsoft.com/office/drawing/2014/main" id="{6FA33E53-6335-46D8-8B01-BF30254722AF}"/>
              </a:ext>
            </a:extLst>
          </p:cNvPr>
          <p:cNvSpPr txBox="1">
            <a:spLocks/>
          </p:cNvSpPr>
          <p:nvPr/>
        </p:nvSpPr>
        <p:spPr>
          <a:xfrm>
            <a:off x="1452956" y="184317"/>
            <a:ext cx="6251415" cy="476353"/>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AU" sz="3300" dirty="0">
                <a:solidFill>
                  <a:schemeClr val="accent1"/>
                </a:solidFill>
              </a:rPr>
            </a:br>
            <a:r>
              <a:rPr lang="en-AU" sz="4050" b="1" dirty="0">
                <a:solidFill>
                  <a:srgbClr val="005F71"/>
                </a:solidFill>
                <a:cs typeface="Arial" panose="020B0604020202020204" pitchFamily="34" charset="0"/>
              </a:rPr>
              <a:t>Future</a:t>
            </a:r>
            <a:br>
              <a:rPr lang="en-AU" sz="40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AU" sz="40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ardrop 9">
            <a:extLst>
              <a:ext uri="{FF2B5EF4-FFF2-40B4-BE49-F238E27FC236}">
                <a16:creationId xmlns:a16="http://schemas.microsoft.com/office/drawing/2014/main" id="{BE2D7A1A-F252-4EF7-996F-ADA26F5169B6}"/>
              </a:ext>
            </a:extLst>
          </p:cNvPr>
          <p:cNvSpPr/>
          <p:nvPr/>
        </p:nvSpPr>
        <p:spPr>
          <a:xfrm>
            <a:off x="762000" y="1277889"/>
            <a:ext cx="1783870" cy="1569368"/>
          </a:xfrm>
          <a:prstGeom prst="teardrop">
            <a:avLst/>
          </a:prstGeom>
          <a:solidFill>
            <a:srgbClr val="005F7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TextBox 10">
            <a:extLst>
              <a:ext uri="{FF2B5EF4-FFF2-40B4-BE49-F238E27FC236}">
                <a16:creationId xmlns:a16="http://schemas.microsoft.com/office/drawing/2014/main" id="{DF71EB93-FC5A-4431-92AF-0115D11A348A}"/>
              </a:ext>
            </a:extLst>
          </p:cNvPr>
          <p:cNvSpPr txBox="1"/>
          <p:nvPr/>
        </p:nvSpPr>
        <p:spPr>
          <a:xfrm>
            <a:off x="680782" y="1634340"/>
            <a:ext cx="2052228" cy="923330"/>
          </a:xfrm>
          <a:prstGeom prst="rect">
            <a:avLst/>
          </a:prstGeom>
          <a:noFill/>
        </p:spPr>
        <p:txBody>
          <a:bodyPr wrap="square" rtlCol="0">
            <a:spAutoFit/>
          </a:bodyPr>
          <a:lstStyle/>
          <a:p>
            <a:pPr algn="ctr"/>
            <a:r>
              <a:rPr lang="en-AU" dirty="0">
                <a:solidFill>
                  <a:schemeClr val="bg1"/>
                </a:solidFill>
                <a:cs typeface="Arial" panose="020B0604020202020204" pitchFamily="34" charset="0"/>
              </a:rPr>
              <a:t>International</a:t>
            </a:r>
          </a:p>
          <a:p>
            <a:pPr algn="ctr"/>
            <a:r>
              <a:rPr lang="en-AU" dirty="0">
                <a:solidFill>
                  <a:schemeClr val="bg1"/>
                </a:solidFill>
                <a:cs typeface="Arial" panose="020B0604020202020204" pitchFamily="34" charset="0"/>
              </a:rPr>
              <a:t>committee</a:t>
            </a:r>
          </a:p>
          <a:p>
            <a:pPr algn="ctr"/>
            <a:r>
              <a:rPr lang="en-AU" dirty="0">
                <a:solidFill>
                  <a:schemeClr val="bg1"/>
                </a:solidFill>
                <a:cs typeface="Arial" panose="020B0604020202020204" pitchFamily="34" charset="0"/>
              </a:rPr>
              <a:t>continues</a:t>
            </a:r>
          </a:p>
        </p:txBody>
      </p:sp>
      <p:sp>
        <p:nvSpPr>
          <p:cNvPr id="12" name="Teardrop 11">
            <a:extLst>
              <a:ext uri="{FF2B5EF4-FFF2-40B4-BE49-F238E27FC236}">
                <a16:creationId xmlns:a16="http://schemas.microsoft.com/office/drawing/2014/main" id="{C8C40F85-6A34-479E-B122-BB046A4DBB2C}"/>
              </a:ext>
            </a:extLst>
          </p:cNvPr>
          <p:cNvSpPr/>
          <p:nvPr/>
        </p:nvSpPr>
        <p:spPr>
          <a:xfrm>
            <a:off x="2888800" y="3119203"/>
            <a:ext cx="1783870" cy="1569368"/>
          </a:xfrm>
          <a:prstGeom prst="teardrop">
            <a:avLst/>
          </a:prstGeom>
          <a:solidFill>
            <a:srgbClr val="005F7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TextBox 12">
            <a:extLst>
              <a:ext uri="{FF2B5EF4-FFF2-40B4-BE49-F238E27FC236}">
                <a16:creationId xmlns:a16="http://schemas.microsoft.com/office/drawing/2014/main" id="{39EA7338-20CD-4E88-AC38-E90082E7A9EC}"/>
              </a:ext>
            </a:extLst>
          </p:cNvPr>
          <p:cNvSpPr txBox="1"/>
          <p:nvPr/>
        </p:nvSpPr>
        <p:spPr>
          <a:xfrm>
            <a:off x="2755664" y="3410312"/>
            <a:ext cx="2052228" cy="923330"/>
          </a:xfrm>
          <a:prstGeom prst="rect">
            <a:avLst/>
          </a:prstGeom>
          <a:noFill/>
        </p:spPr>
        <p:txBody>
          <a:bodyPr wrap="square" rtlCol="0">
            <a:spAutoFit/>
          </a:bodyPr>
          <a:lstStyle/>
          <a:p>
            <a:pPr algn="ctr"/>
            <a:r>
              <a:rPr lang="en-AU" dirty="0">
                <a:solidFill>
                  <a:schemeClr val="bg1"/>
                </a:solidFill>
                <a:cs typeface="Arial" panose="020B0604020202020204" pitchFamily="34" charset="0"/>
              </a:rPr>
              <a:t>Regional Representatives </a:t>
            </a:r>
          </a:p>
          <a:p>
            <a:pPr algn="ctr"/>
            <a:r>
              <a:rPr lang="en-AU" dirty="0">
                <a:solidFill>
                  <a:schemeClr val="bg1"/>
                </a:solidFill>
                <a:cs typeface="Arial" panose="020B0604020202020204" pitchFamily="34" charset="0"/>
              </a:rPr>
              <a:t>continue</a:t>
            </a:r>
          </a:p>
        </p:txBody>
      </p:sp>
      <p:sp>
        <p:nvSpPr>
          <p:cNvPr id="14" name="Teardrop 13">
            <a:extLst>
              <a:ext uri="{FF2B5EF4-FFF2-40B4-BE49-F238E27FC236}">
                <a16:creationId xmlns:a16="http://schemas.microsoft.com/office/drawing/2014/main" id="{E33F4C59-2E5C-43D7-8F46-6D9526267084}"/>
              </a:ext>
            </a:extLst>
          </p:cNvPr>
          <p:cNvSpPr/>
          <p:nvPr/>
        </p:nvSpPr>
        <p:spPr>
          <a:xfrm>
            <a:off x="6812436" y="1273793"/>
            <a:ext cx="1783870" cy="1569368"/>
          </a:xfrm>
          <a:prstGeom prst="teardrop">
            <a:avLst/>
          </a:prstGeom>
          <a:solidFill>
            <a:srgbClr val="005F7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5" name="TextBox 14">
            <a:extLst>
              <a:ext uri="{FF2B5EF4-FFF2-40B4-BE49-F238E27FC236}">
                <a16:creationId xmlns:a16="http://schemas.microsoft.com/office/drawing/2014/main" id="{B63610D8-C12E-4697-81E2-72273C630C53}"/>
              </a:ext>
            </a:extLst>
          </p:cNvPr>
          <p:cNvSpPr txBox="1"/>
          <p:nvPr/>
        </p:nvSpPr>
        <p:spPr>
          <a:xfrm>
            <a:off x="6745347" y="1494131"/>
            <a:ext cx="1918048" cy="1107996"/>
          </a:xfrm>
          <a:prstGeom prst="rect">
            <a:avLst/>
          </a:prstGeom>
          <a:noFill/>
        </p:spPr>
        <p:txBody>
          <a:bodyPr wrap="square" rtlCol="0">
            <a:spAutoFit/>
          </a:bodyPr>
          <a:lstStyle/>
          <a:p>
            <a:pPr algn="ctr"/>
            <a:r>
              <a:rPr lang="en-AU" sz="2400" dirty="0">
                <a:solidFill>
                  <a:schemeClr val="bg1"/>
                </a:solidFill>
                <a:cs typeface="Arial" panose="020B0604020202020204" pitchFamily="34" charset="0"/>
              </a:rPr>
              <a:t>US$10 million</a:t>
            </a:r>
          </a:p>
          <a:p>
            <a:pPr algn="ctr"/>
            <a:r>
              <a:rPr lang="en-AU" dirty="0">
                <a:solidFill>
                  <a:schemeClr val="bg1"/>
                </a:solidFill>
                <a:cs typeface="Arial" panose="020B0604020202020204" pitchFamily="34" charset="0"/>
              </a:rPr>
              <a:t>by 2028</a:t>
            </a:r>
          </a:p>
        </p:txBody>
      </p:sp>
    </p:spTree>
    <p:extLst>
      <p:ext uri="{BB962C8B-B14F-4D97-AF65-F5344CB8AC3E}">
        <p14:creationId xmlns:p14="http://schemas.microsoft.com/office/powerpoint/2010/main" val="122330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ED1B9-4631-43DD-A808-0DB9F20B6939}"/>
              </a:ext>
            </a:extLst>
          </p:cNvPr>
          <p:cNvPicPr>
            <a:picLocks noChangeAspect="1"/>
          </p:cNvPicPr>
          <p:nvPr/>
        </p:nvPicPr>
        <p:blipFill>
          <a:blip r:embed="rId3"/>
          <a:stretch>
            <a:fillRect/>
          </a:stretch>
        </p:blipFill>
        <p:spPr>
          <a:xfrm>
            <a:off x="5486190" y="1135674"/>
            <a:ext cx="3649343" cy="3721608"/>
          </a:xfrm>
          <a:prstGeom prst="rect">
            <a:avLst/>
          </a:prstGeom>
        </p:spPr>
      </p:pic>
      <p:pic>
        <p:nvPicPr>
          <p:cNvPr id="9" name="Picture 8">
            <a:extLst>
              <a:ext uri="{FF2B5EF4-FFF2-40B4-BE49-F238E27FC236}">
                <a16:creationId xmlns:a16="http://schemas.microsoft.com/office/drawing/2014/main" id="{CBC40DED-8108-4745-A68C-A9CB5C754287}"/>
              </a:ext>
            </a:extLst>
          </p:cNvPr>
          <p:cNvPicPr>
            <a:picLocks noChangeAspect="1"/>
          </p:cNvPicPr>
          <p:nvPr/>
        </p:nvPicPr>
        <p:blipFill>
          <a:blip r:embed="rId3"/>
          <a:stretch>
            <a:fillRect/>
          </a:stretch>
        </p:blipFill>
        <p:spPr>
          <a:xfrm>
            <a:off x="-8467" y="849170"/>
            <a:ext cx="3683211" cy="3721608"/>
          </a:xfrm>
          <a:prstGeom prst="rect">
            <a:avLst/>
          </a:prstGeom>
        </p:spPr>
      </p:pic>
      <p:pic>
        <p:nvPicPr>
          <p:cNvPr id="6" name="Picture 5">
            <a:extLst>
              <a:ext uri="{FF2B5EF4-FFF2-40B4-BE49-F238E27FC236}">
                <a16:creationId xmlns:a16="http://schemas.microsoft.com/office/drawing/2014/main" id="{F9600844-AE5A-4DC6-BF63-1821BF25F1C8}"/>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27877" y="979531"/>
            <a:ext cx="5486400" cy="3719146"/>
          </a:xfrm>
          <a:prstGeom prst="rect">
            <a:avLst/>
          </a:prstGeom>
        </p:spPr>
      </p:pic>
      <p:sp>
        <p:nvSpPr>
          <p:cNvPr id="10" name="Rectangle 9"/>
          <p:cNvSpPr/>
          <p:nvPr/>
        </p:nvSpPr>
        <p:spPr>
          <a:xfrm>
            <a:off x="0" y="-9144"/>
            <a:ext cx="9144000" cy="114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a:xfrm>
            <a:off x="1981200" y="149461"/>
            <a:ext cx="5181600" cy="830070"/>
          </a:xfrm>
        </p:spPr>
        <p:txBody>
          <a:bodyPr>
            <a:normAutofit fontScale="90000"/>
          </a:bodyPr>
          <a:lstStyle/>
          <a:p>
            <a:br>
              <a:rPr lang="en-AU" sz="4500" b="1" dirty="0"/>
            </a:br>
            <a:r>
              <a:rPr lang="en-AU" sz="6000" b="1" dirty="0">
                <a:solidFill>
                  <a:srgbClr val="005F71"/>
                </a:solidFill>
                <a:cs typeface="Arial" panose="020B0604020202020204" pitchFamily="34" charset="0"/>
              </a:rPr>
              <a:t>Thank you!</a:t>
            </a:r>
            <a:br>
              <a:rPr lang="en-AU" sz="5025" dirty="0">
                <a:solidFill>
                  <a:srgbClr val="005F71"/>
                </a:solidFill>
              </a:rPr>
            </a:br>
            <a:endParaRPr lang="en-AU" sz="4500" dirty="0">
              <a:solidFill>
                <a:srgbClr val="005F71"/>
              </a:solidFill>
            </a:endParaRPr>
          </a:p>
        </p:txBody>
      </p:sp>
      <p:pic>
        <p:nvPicPr>
          <p:cNvPr id="8" name="Picture 2" descr="Image result for zonta believe invest empower">
            <a:extLst>
              <a:ext uri="{FF2B5EF4-FFF2-40B4-BE49-F238E27FC236}">
                <a16:creationId xmlns:a16="http://schemas.microsoft.com/office/drawing/2014/main" id="{39A7731C-9761-4CCD-B4EC-2735FA0E0F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3287"/>
          <a:stretch/>
        </p:blipFill>
        <p:spPr bwMode="auto">
          <a:xfrm>
            <a:off x="-8467" y="4061645"/>
            <a:ext cx="9144000" cy="114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319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Centennial Anniversary Endowment Campaign</a:t>
            </a:r>
          </a:p>
        </p:txBody>
      </p:sp>
      <p:sp>
        <p:nvSpPr>
          <p:cNvPr id="20" name="Rectangle: Rounded Corners 8">
            <a:extLst>
              <a:ext uri="{FF2B5EF4-FFF2-40B4-BE49-F238E27FC236}">
                <a16:creationId xmlns:a16="http://schemas.microsoft.com/office/drawing/2014/main" id="{6A6AC249-8529-405F-9564-25A87025F229}"/>
              </a:ext>
            </a:extLst>
          </p:cNvPr>
          <p:cNvSpPr/>
          <p:nvPr/>
        </p:nvSpPr>
        <p:spPr>
          <a:xfrm>
            <a:off x="685800" y="2296132"/>
            <a:ext cx="7112024" cy="791182"/>
          </a:xfrm>
          <a:custGeom>
            <a:avLst/>
            <a:gdLst>
              <a:gd name="connsiteX0" fmla="*/ 0 w 8229600"/>
              <a:gd name="connsiteY0" fmla="*/ 123861 h 743150"/>
              <a:gd name="connsiteX1" fmla="*/ 123861 w 8229600"/>
              <a:gd name="connsiteY1" fmla="*/ 0 h 743150"/>
              <a:gd name="connsiteX2" fmla="*/ 8105739 w 8229600"/>
              <a:gd name="connsiteY2" fmla="*/ 0 h 743150"/>
              <a:gd name="connsiteX3" fmla="*/ 8229600 w 8229600"/>
              <a:gd name="connsiteY3" fmla="*/ 123861 h 743150"/>
              <a:gd name="connsiteX4" fmla="*/ 8229600 w 8229600"/>
              <a:gd name="connsiteY4" fmla="*/ 619289 h 743150"/>
              <a:gd name="connsiteX5" fmla="*/ 8105739 w 8229600"/>
              <a:gd name="connsiteY5" fmla="*/ 743150 h 743150"/>
              <a:gd name="connsiteX6" fmla="*/ 123861 w 8229600"/>
              <a:gd name="connsiteY6" fmla="*/ 743150 h 743150"/>
              <a:gd name="connsiteX7" fmla="*/ 0 w 8229600"/>
              <a:gd name="connsiteY7" fmla="*/ 619289 h 743150"/>
              <a:gd name="connsiteX8" fmla="*/ 0 w 8229600"/>
              <a:gd name="connsiteY8" fmla="*/ 123861 h 743150"/>
              <a:gd name="connsiteX0" fmla="*/ 193 w 8229793"/>
              <a:gd name="connsiteY0" fmla="*/ 123861 h 743150"/>
              <a:gd name="connsiteX1" fmla="*/ 61708 w 8229793"/>
              <a:gd name="connsiteY1" fmla="*/ 0 h 743150"/>
              <a:gd name="connsiteX2" fmla="*/ 8105932 w 8229793"/>
              <a:gd name="connsiteY2" fmla="*/ 0 h 743150"/>
              <a:gd name="connsiteX3" fmla="*/ 8229793 w 8229793"/>
              <a:gd name="connsiteY3" fmla="*/ 123861 h 743150"/>
              <a:gd name="connsiteX4" fmla="*/ 8229793 w 8229793"/>
              <a:gd name="connsiteY4" fmla="*/ 619289 h 743150"/>
              <a:gd name="connsiteX5" fmla="*/ 8105932 w 8229793"/>
              <a:gd name="connsiteY5" fmla="*/ 743150 h 743150"/>
              <a:gd name="connsiteX6" fmla="*/ 124054 w 8229793"/>
              <a:gd name="connsiteY6" fmla="*/ 743150 h 743150"/>
              <a:gd name="connsiteX7" fmla="*/ 193 w 8229793"/>
              <a:gd name="connsiteY7" fmla="*/ 619289 h 743150"/>
              <a:gd name="connsiteX8" fmla="*/ 193 w 8229793"/>
              <a:gd name="connsiteY8" fmla="*/ 123861 h 743150"/>
              <a:gd name="connsiteX0" fmla="*/ 10560 w 8240160"/>
              <a:gd name="connsiteY0" fmla="*/ 123861 h 743150"/>
              <a:gd name="connsiteX1" fmla="*/ 40902 w 8240160"/>
              <a:gd name="connsiteY1" fmla="*/ 0 h 743150"/>
              <a:gd name="connsiteX2" fmla="*/ 8116299 w 8240160"/>
              <a:gd name="connsiteY2" fmla="*/ 0 h 743150"/>
              <a:gd name="connsiteX3" fmla="*/ 8240160 w 8240160"/>
              <a:gd name="connsiteY3" fmla="*/ 123861 h 743150"/>
              <a:gd name="connsiteX4" fmla="*/ 8240160 w 8240160"/>
              <a:gd name="connsiteY4" fmla="*/ 619289 h 743150"/>
              <a:gd name="connsiteX5" fmla="*/ 8116299 w 8240160"/>
              <a:gd name="connsiteY5" fmla="*/ 743150 h 743150"/>
              <a:gd name="connsiteX6" fmla="*/ 134421 w 8240160"/>
              <a:gd name="connsiteY6" fmla="*/ 743150 h 743150"/>
              <a:gd name="connsiteX7" fmla="*/ 10560 w 8240160"/>
              <a:gd name="connsiteY7" fmla="*/ 619289 h 743150"/>
              <a:gd name="connsiteX8" fmla="*/ 10560 w 8240160"/>
              <a:gd name="connsiteY8" fmla="*/ 123861 h 743150"/>
              <a:gd name="connsiteX0" fmla="*/ 16652 w 8235861"/>
              <a:gd name="connsiteY0" fmla="*/ 40902 h 753709"/>
              <a:gd name="connsiteX1" fmla="*/ 36603 w 8235861"/>
              <a:gd name="connsiteY1" fmla="*/ 10559 h 753709"/>
              <a:gd name="connsiteX2" fmla="*/ 8112000 w 8235861"/>
              <a:gd name="connsiteY2" fmla="*/ 10559 h 753709"/>
              <a:gd name="connsiteX3" fmla="*/ 8235861 w 8235861"/>
              <a:gd name="connsiteY3" fmla="*/ 134420 h 753709"/>
              <a:gd name="connsiteX4" fmla="*/ 8235861 w 8235861"/>
              <a:gd name="connsiteY4" fmla="*/ 629848 h 753709"/>
              <a:gd name="connsiteX5" fmla="*/ 8112000 w 8235861"/>
              <a:gd name="connsiteY5" fmla="*/ 753709 h 753709"/>
              <a:gd name="connsiteX6" fmla="*/ 130122 w 8235861"/>
              <a:gd name="connsiteY6" fmla="*/ 753709 h 753709"/>
              <a:gd name="connsiteX7" fmla="*/ 6261 w 8235861"/>
              <a:gd name="connsiteY7" fmla="*/ 629848 h 753709"/>
              <a:gd name="connsiteX8" fmla="*/ 16652 w 8235861"/>
              <a:gd name="connsiteY8" fmla="*/ 40902 h 753709"/>
              <a:gd name="connsiteX0" fmla="*/ 10560 w 8240160"/>
              <a:gd name="connsiteY0" fmla="*/ 40902 h 753709"/>
              <a:gd name="connsiteX1" fmla="*/ 40902 w 8240160"/>
              <a:gd name="connsiteY1" fmla="*/ 10559 h 753709"/>
              <a:gd name="connsiteX2" fmla="*/ 8116299 w 8240160"/>
              <a:gd name="connsiteY2" fmla="*/ 10559 h 753709"/>
              <a:gd name="connsiteX3" fmla="*/ 8240160 w 8240160"/>
              <a:gd name="connsiteY3" fmla="*/ 134420 h 753709"/>
              <a:gd name="connsiteX4" fmla="*/ 8240160 w 8240160"/>
              <a:gd name="connsiteY4" fmla="*/ 629848 h 753709"/>
              <a:gd name="connsiteX5" fmla="*/ 8116299 w 8240160"/>
              <a:gd name="connsiteY5" fmla="*/ 753709 h 753709"/>
              <a:gd name="connsiteX6" fmla="*/ 134421 w 8240160"/>
              <a:gd name="connsiteY6" fmla="*/ 753709 h 753709"/>
              <a:gd name="connsiteX7" fmla="*/ 10560 w 8240160"/>
              <a:gd name="connsiteY7" fmla="*/ 629848 h 753709"/>
              <a:gd name="connsiteX8" fmla="*/ 10560 w 8240160"/>
              <a:gd name="connsiteY8" fmla="*/ 40902 h 753709"/>
              <a:gd name="connsiteX0" fmla="*/ 10560 w 8240160"/>
              <a:gd name="connsiteY0" fmla="*/ 40902 h 753709"/>
              <a:gd name="connsiteX1" fmla="*/ 40902 w 8240160"/>
              <a:gd name="connsiteY1" fmla="*/ 10559 h 753709"/>
              <a:gd name="connsiteX2" fmla="*/ 8168253 w 8240160"/>
              <a:gd name="connsiteY2" fmla="*/ 10559 h 753709"/>
              <a:gd name="connsiteX3" fmla="*/ 8240160 w 8240160"/>
              <a:gd name="connsiteY3" fmla="*/ 134420 h 753709"/>
              <a:gd name="connsiteX4" fmla="*/ 8240160 w 8240160"/>
              <a:gd name="connsiteY4" fmla="*/ 629848 h 753709"/>
              <a:gd name="connsiteX5" fmla="*/ 8116299 w 8240160"/>
              <a:gd name="connsiteY5" fmla="*/ 753709 h 753709"/>
              <a:gd name="connsiteX6" fmla="*/ 134421 w 8240160"/>
              <a:gd name="connsiteY6" fmla="*/ 753709 h 753709"/>
              <a:gd name="connsiteX7" fmla="*/ 10560 w 8240160"/>
              <a:gd name="connsiteY7" fmla="*/ 629848 h 753709"/>
              <a:gd name="connsiteX8" fmla="*/ 10560 w 8240160"/>
              <a:gd name="connsiteY8" fmla="*/ 40902 h 753709"/>
              <a:gd name="connsiteX0" fmla="*/ 10560 w 8250551"/>
              <a:gd name="connsiteY0" fmla="*/ 40902 h 753709"/>
              <a:gd name="connsiteX1" fmla="*/ 40902 w 8250551"/>
              <a:gd name="connsiteY1" fmla="*/ 10559 h 753709"/>
              <a:gd name="connsiteX2" fmla="*/ 8168253 w 8250551"/>
              <a:gd name="connsiteY2" fmla="*/ 10559 h 753709"/>
              <a:gd name="connsiteX3" fmla="*/ 8250551 w 8250551"/>
              <a:gd name="connsiteY3" fmla="*/ 51293 h 753709"/>
              <a:gd name="connsiteX4" fmla="*/ 8240160 w 8250551"/>
              <a:gd name="connsiteY4" fmla="*/ 629848 h 753709"/>
              <a:gd name="connsiteX5" fmla="*/ 8116299 w 8250551"/>
              <a:gd name="connsiteY5" fmla="*/ 753709 h 753709"/>
              <a:gd name="connsiteX6" fmla="*/ 134421 w 8250551"/>
              <a:gd name="connsiteY6" fmla="*/ 753709 h 753709"/>
              <a:gd name="connsiteX7" fmla="*/ 10560 w 8250551"/>
              <a:gd name="connsiteY7" fmla="*/ 629848 h 753709"/>
              <a:gd name="connsiteX8" fmla="*/ 10560 w 8250551"/>
              <a:gd name="connsiteY8" fmla="*/ 40902 h 753709"/>
              <a:gd name="connsiteX0" fmla="*/ 10560 w 8250551"/>
              <a:gd name="connsiteY0" fmla="*/ 69307 h 782114"/>
              <a:gd name="connsiteX1" fmla="*/ 40902 w 8250551"/>
              <a:gd name="connsiteY1" fmla="*/ 38964 h 782114"/>
              <a:gd name="connsiteX2" fmla="*/ 8168253 w 8250551"/>
              <a:gd name="connsiteY2" fmla="*/ 38964 h 782114"/>
              <a:gd name="connsiteX3" fmla="*/ 8250551 w 8250551"/>
              <a:gd name="connsiteY3" fmla="*/ 27743 h 782114"/>
              <a:gd name="connsiteX4" fmla="*/ 8240160 w 8250551"/>
              <a:gd name="connsiteY4" fmla="*/ 658253 h 782114"/>
              <a:gd name="connsiteX5" fmla="*/ 8116299 w 8250551"/>
              <a:gd name="connsiteY5" fmla="*/ 782114 h 782114"/>
              <a:gd name="connsiteX6" fmla="*/ 134421 w 8250551"/>
              <a:gd name="connsiteY6" fmla="*/ 782114 h 782114"/>
              <a:gd name="connsiteX7" fmla="*/ 10560 w 8250551"/>
              <a:gd name="connsiteY7" fmla="*/ 658253 h 782114"/>
              <a:gd name="connsiteX8" fmla="*/ 10560 w 8250551"/>
              <a:gd name="connsiteY8" fmla="*/ 69307 h 782114"/>
              <a:gd name="connsiteX0" fmla="*/ 10560 w 8256085"/>
              <a:gd name="connsiteY0" fmla="*/ 69307 h 782114"/>
              <a:gd name="connsiteX1" fmla="*/ 40902 w 8256085"/>
              <a:gd name="connsiteY1" fmla="*/ 38964 h 782114"/>
              <a:gd name="connsiteX2" fmla="*/ 8209816 w 8256085"/>
              <a:gd name="connsiteY2" fmla="*/ 38964 h 782114"/>
              <a:gd name="connsiteX3" fmla="*/ 8250551 w 8256085"/>
              <a:gd name="connsiteY3" fmla="*/ 27743 h 782114"/>
              <a:gd name="connsiteX4" fmla="*/ 8240160 w 8256085"/>
              <a:gd name="connsiteY4" fmla="*/ 658253 h 782114"/>
              <a:gd name="connsiteX5" fmla="*/ 8116299 w 8256085"/>
              <a:gd name="connsiteY5" fmla="*/ 782114 h 782114"/>
              <a:gd name="connsiteX6" fmla="*/ 134421 w 8256085"/>
              <a:gd name="connsiteY6" fmla="*/ 782114 h 782114"/>
              <a:gd name="connsiteX7" fmla="*/ 10560 w 8256085"/>
              <a:gd name="connsiteY7" fmla="*/ 658253 h 782114"/>
              <a:gd name="connsiteX8" fmla="*/ 10560 w 8256085"/>
              <a:gd name="connsiteY8" fmla="*/ 69307 h 782114"/>
              <a:gd name="connsiteX0" fmla="*/ 39268 w 8245525"/>
              <a:gd name="connsiteY0" fmla="*/ 69307 h 782114"/>
              <a:gd name="connsiteX1" fmla="*/ 30342 w 8245525"/>
              <a:gd name="connsiteY1" fmla="*/ 38964 h 782114"/>
              <a:gd name="connsiteX2" fmla="*/ 8199256 w 8245525"/>
              <a:gd name="connsiteY2" fmla="*/ 38964 h 782114"/>
              <a:gd name="connsiteX3" fmla="*/ 8239991 w 8245525"/>
              <a:gd name="connsiteY3" fmla="*/ 27743 h 782114"/>
              <a:gd name="connsiteX4" fmla="*/ 8229600 w 8245525"/>
              <a:gd name="connsiteY4" fmla="*/ 658253 h 782114"/>
              <a:gd name="connsiteX5" fmla="*/ 8105739 w 8245525"/>
              <a:gd name="connsiteY5" fmla="*/ 782114 h 782114"/>
              <a:gd name="connsiteX6" fmla="*/ 123861 w 8245525"/>
              <a:gd name="connsiteY6" fmla="*/ 782114 h 782114"/>
              <a:gd name="connsiteX7" fmla="*/ 0 w 8245525"/>
              <a:gd name="connsiteY7" fmla="*/ 658253 h 782114"/>
              <a:gd name="connsiteX8" fmla="*/ 39268 w 8245525"/>
              <a:gd name="connsiteY8" fmla="*/ 69307 h 782114"/>
              <a:gd name="connsiteX0" fmla="*/ 17174 w 8251480"/>
              <a:gd name="connsiteY0" fmla="*/ 27043 h 784729"/>
              <a:gd name="connsiteX1" fmla="*/ 36297 w 8251480"/>
              <a:gd name="connsiteY1" fmla="*/ 41579 h 784729"/>
              <a:gd name="connsiteX2" fmla="*/ 8205211 w 8251480"/>
              <a:gd name="connsiteY2" fmla="*/ 41579 h 784729"/>
              <a:gd name="connsiteX3" fmla="*/ 8245946 w 8251480"/>
              <a:gd name="connsiteY3" fmla="*/ 30358 h 784729"/>
              <a:gd name="connsiteX4" fmla="*/ 8235555 w 8251480"/>
              <a:gd name="connsiteY4" fmla="*/ 660868 h 784729"/>
              <a:gd name="connsiteX5" fmla="*/ 8111694 w 8251480"/>
              <a:gd name="connsiteY5" fmla="*/ 784729 h 784729"/>
              <a:gd name="connsiteX6" fmla="*/ 129816 w 8251480"/>
              <a:gd name="connsiteY6" fmla="*/ 784729 h 784729"/>
              <a:gd name="connsiteX7" fmla="*/ 5955 w 8251480"/>
              <a:gd name="connsiteY7" fmla="*/ 660868 h 784729"/>
              <a:gd name="connsiteX8" fmla="*/ 17174 w 8251480"/>
              <a:gd name="connsiteY8" fmla="*/ 27043 h 784729"/>
              <a:gd name="connsiteX0" fmla="*/ 0 w 8245525"/>
              <a:gd name="connsiteY0" fmla="*/ 658254 h 782115"/>
              <a:gd name="connsiteX1" fmla="*/ 30342 w 8245525"/>
              <a:gd name="connsiteY1" fmla="*/ 38965 h 782115"/>
              <a:gd name="connsiteX2" fmla="*/ 8199256 w 8245525"/>
              <a:gd name="connsiteY2" fmla="*/ 38965 h 782115"/>
              <a:gd name="connsiteX3" fmla="*/ 8239991 w 8245525"/>
              <a:gd name="connsiteY3" fmla="*/ 27744 h 782115"/>
              <a:gd name="connsiteX4" fmla="*/ 8229600 w 8245525"/>
              <a:gd name="connsiteY4" fmla="*/ 658254 h 782115"/>
              <a:gd name="connsiteX5" fmla="*/ 8105739 w 8245525"/>
              <a:gd name="connsiteY5" fmla="*/ 782115 h 782115"/>
              <a:gd name="connsiteX6" fmla="*/ 123861 w 8245525"/>
              <a:gd name="connsiteY6" fmla="*/ 782115 h 782115"/>
              <a:gd name="connsiteX7" fmla="*/ 0 w 8245525"/>
              <a:gd name="connsiteY7" fmla="*/ 658254 h 782115"/>
              <a:gd name="connsiteX0" fmla="*/ 0 w 8245525"/>
              <a:gd name="connsiteY0" fmla="*/ 658254 h 782115"/>
              <a:gd name="connsiteX1" fmla="*/ 7903 w 8245525"/>
              <a:gd name="connsiteY1" fmla="*/ 44575 h 782115"/>
              <a:gd name="connsiteX2" fmla="*/ 8199256 w 8245525"/>
              <a:gd name="connsiteY2" fmla="*/ 38965 h 782115"/>
              <a:gd name="connsiteX3" fmla="*/ 8239991 w 8245525"/>
              <a:gd name="connsiteY3" fmla="*/ 27744 h 782115"/>
              <a:gd name="connsiteX4" fmla="*/ 8229600 w 8245525"/>
              <a:gd name="connsiteY4" fmla="*/ 658254 h 782115"/>
              <a:gd name="connsiteX5" fmla="*/ 8105739 w 8245525"/>
              <a:gd name="connsiteY5" fmla="*/ 782115 h 782115"/>
              <a:gd name="connsiteX6" fmla="*/ 123861 w 8245525"/>
              <a:gd name="connsiteY6" fmla="*/ 782115 h 782115"/>
              <a:gd name="connsiteX7" fmla="*/ 0 w 8245525"/>
              <a:gd name="connsiteY7" fmla="*/ 658254 h 782115"/>
              <a:gd name="connsiteX0" fmla="*/ 0 w 8239991"/>
              <a:gd name="connsiteY0" fmla="*/ 630510 h 754371"/>
              <a:gd name="connsiteX1" fmla="*/ 7903 w 8239991"/>
              <a:gd name="connsiteY1" fmla="*/ 16831 h 754371"/>
              <a:gd name="connsiteX2" fmla="*/ 8239991 w 8239991"/>
              <a:gd name="connsiteY2" fmla="*/ 0 h 754371"/>
              <a:gd name="connsiteX3" fmla="*/ 8229600 w 8239991"/>
              <a:gd name="connsiteY3" fmla="*/ 630510 h 754371"/>
              <a:gd name="connsiteX4" fmla="*/ 8105739 w 8239991"/>
              <a:gd name="connsiteY4" fmla="*/ 754371 h 754371"/>
              <a:gd name="connsiteX5" fmla="*/ 123861 w 8239991"/>
              <a:gd name="connsiteY5" fmla="*/ 754371 h 754371"/>
              <a:gd name="connsiteX6" fmla="*/ 0 w 8239991"/>
              <a:gd name="connsiteY6" fmla="*/ 630510 h 754371"/>
              <a:gd name="connsiteX0" fmla="*/ 0 w 8239991"/>
              <a:gd name="connsiteY0" fmla="*/ 630510 h 754371"/>
              <a:gd name="connsiteX1" fmla="*/ 7903 w 8239991"/>
              <a:gd name="connsiteY1" fmla="*/ 16831 h 754371"/>
              <a:gd name="connsiteX2" fmla="*/ 8239991 w 8239991"/>
              <a:gd name="connsiteY2" fmla="*/ 0 h 754371"/>
              <a:gd name="connsiteX3" fmla="*/ 8229600 w 8239991"/>
              <a:gd name="connsiteY3" fmla="*/ 630510 h 754371"/>
              <a:gd name="connsiteX4" fmla="*/ 8105739 w 8239991"/>
              <a:gd name="connsiteY4" fmla="*/ 754371 h 754371"/>
              <a:gd name="connsiteX5" fmla="*/ 123861 w 8239991"/>
              <a:gd name="connsiteY5" fmla="*/ 754371 h 754371"/>
              <a:gd name="connsiteX6" fmla="*/ 0 w 8239991"/>
              <a:gd name="connsiteY6" fmla="*/ 630510 h 754371"/>
              <a:gd name="connsiteX0" fmla="*/ 0 w 8239991"/>
              <a:gd name="connsiteY0" fmla="*/ 633445 h 757306"/>
              <a:gd name="connsiteX1" fmla="*/ 7904 w 8239991"/>
              <a:gd name="connsiteY1" fmla="*/ 0 h 757306"/>
              <a:gd name="connsiteX2" fmla="*/ 8239991 w 8239991"/>
              <a:gd name="connsiteY2" fmla="*/ 2935 h 757306"/>
              <a:gd name="connsiteX3" fmla="*/ 8229600 w 8239991"/>
              <a:gd name="connsiteY3" fmla="*/ 633445 h 757306"/>
              <a:gd name="connsiteX4" fmla="*/ 8105739 w 8239991"/>
              <a:gd name="connsiteY4" fmla="*/ 757306 h 757306"/>
              <a:gd name="connsiteX5" fmla="*/ 123861 w 8239991"/>
              <a:gd name="connsiteY5" fmla="*/ 757306 h 757306"/>
              <a:gd name="connsiteX6" fmla="*/ 0 w 8239991"/>
              <a:gd name="connsiteY6" fmla="*/ 633445 h 757306"/>
              <a:gd name="connsiteX0" fmla="*/ 0 w 8239991"/>
              <a:gd name="connsiteY0" fmla="*/ 633445 h 757306"/>
              <a:gd name="connsiteX1" fmla="*/ 7904 w 8239991"/>
              <a:gd name="connsiteY1" fmla="*/ 0 h 757306"/>
              <a:gd name="connsiteX2" fmla="*/ 8239991 w 8239991"/>
              <a:gd name="connsiteY2" fmla="*/ 2935 h 757306"/>
              <a:gd name="connsiteX3" fmla="*/ 8229600 w 8239991"/>
              <a:gd name="connsiteY3" fmla="*/ 633445 h 757306"/>
              <a:gd name="connsiteX4" fmla="*/ 8105739 w 8239991"/>
              <a:gd name="connsiteY4" fmla="*/ 757306 h 757306"/>
              <a:gd name="connsiteX5" fmla="*/ 123861 w 8239991"/>
              <a:gd name="connsiteY5" fmla="*/ 757306 h 757306"/>
              <a:gd name="connsiteX6" fmla="*/ 0 w 8239991"/>
              <a:gd name="connsiteY6" fmla="*/ 633445 h 757306"/>
              <a:gd name="connsiteX0" fmla="*/ 0 w 8239991"/>
              <a:gd name="connsiteY0" fmla="*/ 633445 h 757306"/>
              <a:gd name="connsiteX1" fmla="*/ 7904 w 8239991"/>
              <a:gd name="connsiteY1" fmla="*/ 0 h 757306"/>
              <a:gd name="connsiteX2" fmla="*/ 8239991 w 8239991"/>
              <a:gd name="connsiteY2" fmla="*/ 2935 h 757306"/>
              <a:gd name="connsiteX3" fmla="*/ 8229600 w 8239991"/>
              <a:gd name="connsiteY3" fmla="*/ 633445 h 757306"/>
              <a:gd name="connsiteX4" fmla="*/ 8105739 w 8239991"/>
              <a:gd name="connsiteY4" fmla="*/ 757306 h 757306"/>
              <a:gd name="connsiteX5" fmla="*/ 123861 w 8239991"/>
              <a:gd name="connsiteY5" fmla="*/ 757306 h 757306"/>
              <a:gd name="connsiteX6" fmla="*/ 0 w 8239991"/>
              <a:gd name="connsiteY6" fmla="*/ 633445 h 757306"/>
              <a:gd name="connsiteX0" fmla="*/ 0 w 8239991"/>
              <a:gd name="connsiteY0" fmla="*/ 637098 h 760959"/>
              <a:gd name="connsiteX1" fmla="*/ 7904 w 8239991"/>
              <a:gd name="connsiteY1" fmla="*/ 3653 h 760959"/>
              <a:gd name="connsiteX2" fmla="*/ 8239991 w 8239991"/>
              <a:gd name="connsiteY2" fmla="*/ 0 h 760959"/>
              <a:gd name="connsiteX3" fmla="*/ 8229600 w 8239991"/>
              <a:gd name="connsiteY3" fmla="*/ 637098 h 760959"/>
              <a:gd name="connsiteX4" fmla="*/ 8105739 w 8239991"/>
              <a:gd name="connsiteY4" fmla="*/ 760959 h 760959"/>
              <a:gd name="connsiteX5" fmla="*/ 123861 w 8239991"/>
              <a:gd name="connsiteY5" fmla="*/ 760959 h 760959"/>
              <a:gd name="connsiteX6" fmla="*/ 0 w 8239991"/>
              <a:gd name="connsiteY6" fmla="*/ 637098 h 760959"/>
              <a:gd name="connsiteX0" fmla="*/ 0 w 8239991"/>
              <a:gd name="connsiteY0" fmla="*/ 640034 h 763895"/>
              <a:gd name="connsiteX1" fmla="*/ 15811 w 8239991"/>
              <a:gd name="connsiteY1" fmla="*/ 0 h 763895"/>
              <a:gd name="connsiteX2" fmla="*/ 8239991 w 8239991"/>
              <a:gd name="connsiteY2" fmla="*/ 2936 h 763895"/>
              <a:gd name="connsiteX3" fmla="*/ 8229600 w 8239991"/>
              <a:gd name="connsiteY3" fmla="*/ 640034 h 763895"/>
              <a:gd name="connsiteX4" fmla="*/ 8105739 w 8239991"/>
              <a:gd name="connsiteY4" fmla="*/ 763895 h 763895"/>
              <a:gd name="connsiteX5" fmla="*/ 123861 w 8239991"/>
              <a:gd name="connsiteY5" fmla="*/ 763895 h 763895"/>
              <a:gd name="connsiteX6" fmla="*/ 0 w 8239991"/>
              <a:gd name="connsiteY6" fmla="*/ 640034 h 763895"/>
              <a:gd name="connsiteX0" fmla="*/ 0 w 8239991"/>
              <a:gd name="connsiteY0" fmla="*/ 640034 h 763895"/>
              <a:gd name="connsiteX1" fmla="*/ 7904 w 8239991"/>
              <a:gd name="connsiteY1" fmla="*/ 0 h 763895"/>
              <a:gd name="connsiteX2" fmla="*/ 8239991 w 8239991"/>
              <a:gd name="connsiteY2" fmla="*/ 2936 h 763895"/>
              <a:gd name="connsiteX3" fmla="*/ 8229600 w 8239991"/>
              <a:gd name="connsiteY3" fmla="*/ 640034 h 763895"/>
              <a:gd name="connsiteX4" fmla="*/ 8105739 w 8239991"/>
              <a:gd name="connsiteY4" fmla="*/ 763895 h 763895"/>
              <a:gd name="connsiteX5" fmla="*/ 123861 w 8239991"/>
              <a:gd name="connsiteY5" fmla="*/ 763895 h 763895"/>
              <a:gd name="connsiteX6" fmla="*/ 0 w 8239991"/>
              <a:gd name="connsiteY6" fmla="*/ 640034 h 763895"/>
              <a:gd name="connsiteX0" fmla="*/ 0 w 8239991"/>
              <a:gd name="connsiteY0" fmla="*/ 637098 h 760959"/>
              <a:gd name="connsiteX1" fmla="*/ 7904 w 8239991"/>
              <a:gd name="connsiteY1" fmla="*/ 10241 h 760959"/>
              <a:gd name="connsiteX2" fmla="*/ 8239991 w 8239991"/>
              <a:gd name="connsiteY2" fmla="*/ 0 h 760959"/>
              <a:gd name="connsiteX3" fmla="*/ 8229600 w 8239991"/>
              <a:gd name="connsiteY3" fmla="*/ 637098 h 760959"/>
              <a:gd name="connsiteX4" fmla="*/ 8105739 w 8239991"/>
              <a:gd name="connsiteY4" fmla="*/ 760959 h 760959"/>
              <a:gd name="connsiteX5" fmla="*/ 123861 w 8239991"/>
              <a:gd name="connsiteY5" fmla="*/ 760959 h 760959"/>
              <a:gd name="connsiteX6" fmla="*/ 0 w 8239991"/>
              <a:gd name="connsiteY6" fmla="*/ 637098 h 760959"/>
              <a:gd name="connsiteX0" fmla="*/ 762 w 8240753"/>
              <a:gd name="connsiteY0" fmla="*/ 640034 h 763895"/>
              <a:gd name="connsiteX1" fmla="*/ 759 w 8240753"/>
              <a:gd name="connsiteY1" fmla="*/ 0 h 763895"/>
              <a:gd name="connsiteX2" fmla="*/ 8240753 w 8240753"/>
              <a:gd name="connsiteY2" fmla="*/ 2936 h 763895"/>
              <a:gd name="connsiteX3" fmla="*/ 8230362 w 8240753"/>
              <a:gd name="connsiteY3" fmla="*/ 640034 h 763895"/>
              <a:gd name="connsiteX4" fmla="*/ 8106501 w 8240753"/>
              <a:gd name="connsiteY4" fmla="*/ 763895 h 763895"/>
              <a:gd name="connsiteX5" fmla="*/ 124623 w 8240753"/>
              <a:gd name="connsiteY5" fmla="*/ 763895 h 763895"/>
              <a:gd name="connsiteX6" fmla="*/ 762 w 8240753"/>
              <a:gd name="connsiteY6" fmla="*/ 640034 h 763895"/>
              <a:gd name="connsiteX0" fmla="*/ 763 w 8240754"/>
              <a:gd name="connsiteY0" fmla="*/ 640034 h 763895"/>
              <a:gd name="connsiteX1" fmla="*/ 760 w 8240754"/>
              <a:gd name="connsiteY1" fmla="*/ 0 h 763895"/>
              <a:gd name="connsiteX2" fmla="*/ 8240754 w 8240754"/>
              <a:gd name="connsiteY2" fmla="*/ 2936 h 763895"/>
              <a:gd name="connsiteX3" fmla="*/ 8230363 w 8240754"/>
              <a:gd name="connsiteY3" fmla="*/ 640034 h 763895"/>
              <a:gd name="connsiteX4" fmla="*/ 8106502 w 8240754"/>
              <a:gd name="connsiteY4" fmla="*/ 763895 h 763895"/>
              <a:gd name="connsiteX5" fmla="*/ 124624 w 8240754"/>
              <a:gd name="connsiteY5" fmla="*/ 763895 h 763895"/>
              <a:gd name="connsiteX6" fmla="*/ 763 w 8240754"/>
              <a:gd name="connsiteY6" fmla="*/ 640034 h 76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754" h="763895">
                <a:moveTo>
                  <a:pt x="763" y="640034"/>
                </a:moveTo>
                <a:cubicBezTo>
                  <a:pt x="3398" y="428886"/>
                  <a:pt x="-1875" y="211148"/>
                  <a:pt x="760" y="0"/>
                </a:cubicBezTo>
                <a:cubicBezTo>
                  <a:pt x="272571" y="7568"/>
                  <a:pt x="5494089" y="1957"/>
                  <a:pt x="8240754" y="2936"/>
                </a:cubicBezTo>
                <a:lnTo>
                  <a:pt x="8230363" y="640034"/>
                </a:lnTo>
                <a:cubicBezTo>
                  <a:pt x="8230363" y="708441"/>
                  <a:pt x="8174909" y="763895"/>
                  <a:pt x="8106502" y="763895"/>
                </a:cubicBezTo>
                <a:lnTo>
                  <a:pt x="124624" y="763895"/>
                </a:lnTo>
                <a:cubicBezTo>
                  <a:pt x="56217" y="763895"/>
                  <a:pt x="763" y="708441"/>
                  <a:pt x="763" y="640034"/>
                </a:cubicBezTo>
                <a:close/>
              </a:path>
            </a:pathLst>
          </a:custGeom>
          <a:solidFill>
            <a:srgbClr val="802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Rounded Corners 8">
            <a:extLst>
              <a:ext uri="{FF2B5EF4-FFF2-40B4-BE49-F238E27FC236}">
                <a16:creationId xmlns:a16="http://schemas.microsoft.com/office/drawing/2014/main" id="{21778DD6-2BD1-4CAC-93AB-B97B4F52F31C}"/>
              </a:ext>
            </a:extLst>
          </p:cNvPr>
          <p:cNvSpPr/>
          <p:nvPr/>
        </p:nvSpPr>
        <p:spPr>
          <a:xfrm>
            <a:off x="685800" y="1504950"/>
            <a:ext cx="7112024" cy="791182"/>
          </a:xfrm>
          <a:custGeom>
            <a:avLst/>
            <a:gdLst>
              <a:gd name="connsiteX0" fmla="*/ 0 w 8229600"/>
              <a:gd name="connsiteY0" fmla="*/ 123861 h 743150"/>
              <a:gd name="connsiteX1" fmla="*/ 123861 w 8229600"/>
              <a:gd name="connsiteY1" fmla="*/ 0 h 743150"/>
              <a:gd name="connsiteX2" fmla="*/ 8105739 w 8229600"/>
              <a:gd name="connsiteY2" fmla="*/ 0 h 743150"/>
              <a:gd name="connsiteX3" fmla="*/ 8229600 w 8229600"/>
              <a:gd name="connsiteY3" fmla="*/ 123861 h 743150"/>
              <a:gd name="connsiteX4" fmla="*/ 8229600 w 8229600"/>
              <a:gd name="connsiteY4" fmla="*/ 619289 h 743150"/>
              <a:gd name="connsiteX5" fmla="*/ 8105739 w 8229600"/>
              <a:gd name="connsiteY5" fmla="*/ 743150 h 743150"/>
              <a:gd name="connsiteX6" fmla="*/ 123861 w 8229600"/>
              <a:gd name="connsiteY6" fmla="*/ 743150 h 743150"/>
              <a:gd name="connsiteX7" fmla="*/ 0 w 8229600"/>
              <a:gd name="connsiteY7" fmla="*/ 619289 h 743150"/>
              <a:gd name="connsiteX8" fmla="*/ 0 w 8229600"/>
              <a:gd name="connsiteY8" fmla="*/ 123861 h 743150"/>
              <a:gd name="connsiteX0" fmla="*/ 193 w 8229793"/>
              <a:gd name="connsiteY0" fmla="*/ 123861 h 743150"/>
              <a:gd name="connsiteX1" fmla="*/ 61708 w 8229793"/>
              <a:gd name="connsiteY1" fmla="*/ 0 h 743150"/>
              <a:gd name="connsiteX2" fmla="*/ 8105932 w 8229793"/>
              <a:gd name="connsiteY2" fmla="*/ 0 h 743150"/>
              <a:gd name="connsiteX3" fmla="*/ 8229793 w 8229793"/>
              <a:gd name="connsiteY3" fmla="*/ 123861 h 743150"/>
              <a:gd name="connsiteX4" fmla="*/ 8229793 w 8229793"/>
              <a:gd name="connsiteY4" fmla="*/ 619289 h 743150"/>
              <a:gd name="connsiteX5" fmla="*/ 8105932 w 8229793"/>
              <a:gd name="connsiteY5" fmla="*/ 743150 h 743150"/>
              <a:gd name="connsiteX6" fmla="*/ 124054 w 8229793"/>
              <a:gd name="connsiteY6" fmla="*/ 743150 h 743150"/>
              <a:gd name="connsiteX7" fmla="*/ 193 w 8229793"/>
              <a:gd name="connsiteY7" fmla="*/ 619289 h 743150"/>
              <a:gd name="connsiteX8" fmla="*/ 193 w 8229793"/>
              <a:gd name="connsiteY8" fmla="*/ 123861 h 743150"/>
              <a:gd name="connsiteX0" fmla="*/ 10560 w 8240160"/>
              <a:gd name="connsiteY0" fmla="*/ 123861 h 743150"/>
              <a:gd name="connsiteX1" fmla="*/ 40902 w 8240160"/>
              <a:gd name="connsiteY1" fmla="*/ 0 h 743150"/>
              <a:gd name="connsiteX2" fmla="*/ 8116299 w 8240160"/>
              <a:gd name="connsiteY2" fmla="*/ 0 h 743150"/>
              <a:gd name="connsiteX3" fmla="*/ 8240160 w 8240160"/>
              <a:gd name="connsiteY3" fmla="*/ 123861 h 743150"/>
              <a:gd name="connsiteX4" fmla="*/ 8240160 w 8240160"/>
              <a:gd name="connsiteY4" fmla="*/ 619289 h 743150"/>
              <a:gd name="connsiteX5" fmla="*/ 8116299 w 8240160"/>
              <a:gd name="connsiteY5" fmla="*/ 743150 h 743150"/>
              <a:gd name="connsiteX6" fmla="*/ 134421 w 8240160"/>
              <a:gd name="connsiteY6" fmla="*/ 743150 h 743150"/>
              <a:gd name="connsiteX7" fmla="*/ 10560 w 8240160"/>
              <a:gd name="connsiteY7" fmla="*/ 619289 h 743150"/>
              <a:gd name="connsiteX8" fmla="*/ 10560 w 8240160"/>
              <a:gd name="connsiteY8" fmla="*/ 123861 h 743150"/>
              <a:gd name="connsiteX0" fmla="*/ 16652 w 8235861"/>
              <a:gd name="connsiteY0" fmla="*/ 40902 h 753709"/>
              <a:gd name="connsiteX1" fmla="*/ 36603 w 8235861"/>
              <a:gd name="connsiteY1" fmla="*/ 10559 h 753709"/>
              <a:gd name="connsiteX2" fmla="*/ 8112000 w 8235861"/>
              <a:gd name="connsiteY2" fmla="*/ 10559 h 753709"/>
              <a:gd name="connsiteX3" fmla="*/ 8235861 w 8235861"/>
              <a:gd name="connsiteY3" fmla="*/ 134420 h 753709"/>
              <a:gd name="connsiteX4" fmla="*/ 8235861 w 8235861"/>
              <a:gd name="connsiteY4" fmla="*/ 629848 h 753709"/>
              <a:gd name="connsiteX5" fmla="*/ 8112000 w 8235861"/>
              <a:gd name="connsiteY5" fmla="*/ 753709 h 753709"/>
              <a:gd name="connsiteX6" fmla="*/ 130122 w 8235861"/>
              <a:gd name="connsiteY6" fmla="*/ 753709 h 753709"/>
              <a:gd name="connsiteX7" fmla="*/ 6261 w 8235861"/>
              <a:gd name="connsiteY7" fmla="*/ 629848 h 753709"/>
              <a:gd name="connsiteX8" fmla="*/ 16652 w 8235861"/>
              <a:gd name="connsiteY8" fmla="*/ 40902 h 753709"/>
              <a:gd name="connsiteX0" fmla="*/ 10560 w 8240160"/>
              <a:gd name="connsiteY0" fmla="*/ 40902 h 753709"/>
              <a:gd name="connsiteX1" fmla="*/ 40902 w 8240160"/>
              <a:gd name="connsiteY1" fmla="*/ 10559 h 753709"/>
              <a:gd name="connsiteX2" fmla="*/ 8116299 w 8240160"/>
              <a:gd name="connsiteY2" fmla="*/ 10559 h 753709"/>
              <a:gd name="connsiteX3" fmla="*/ 8240160 w 8240160"/>
              <a:gd name="connsiteY3" fmla="*/ 134420 h 753709"/>
              <a:gd name="connsiteX4" fmla="*/ 8240160 w 8240160"/>
              <a:gd name="connsiteY4" fmla="*/ 629848 h 753709"/>
              <a:gd name="connsiteX5" fmla="*/ 8116299 w 8240160"/>
              <a:gd name="connsiteY5" fmla="*/ 753709 h 753709"/>
              <a:gd name="connsiteX6" fmla="*/ 134421 w 8240160"/>
              <a:gd name="connsiteY6" fmla="*/ 753709 h 753709"/>
              <a:gd name="connsiteX7" fmla="*/ 10560 w 8240160"/>
              <a:gd name="connsiteY7" fmla="*/ 629848 h 753709"/>
              <a:gd name="connsiteX8" fmla="*/ 10560 w 8240160"/>
              <a:gd name="connsiteY8" fmla="*/ 40902 h 753709"/>
              <a:gd name="connsiteX0" fmla="*/ 10560 w 8240160"/>
              <a:gd name="connsiteY0" fmla="*/ 40902 h 753709"/>
              <a:gd name="connsiteX1" fmla="*/ 40902 w 8240160"/>
              <a:gd name="connsiteY1" fmla="*/ 10559 h 753709"/>
              <a:gd name="connsiteX2" fmla="*/ 8168253 w 8240160"/>
              <a:gd name="connsiteY2" fmla="*/ 10559 h 753709"/>
              <a:gd name="connsiteX3" fmla="*/ 8240160 w 8240160"/>
              <a:gd name="connsiteY3" fmla="*/ 134420 h 753709"/>
              <a:gd name="connsiteX4" fmla="*/ 8240160 w 8240160"/>
              <a:gd name="connsiteY4" fmla="*/ 629848 h 753709"/>
              <a:gd name="connsiteX5" fmla="*/ 8116299 w 8240160"/>
              <a:gd name="connsiteY5" fmla="*/ 753709 h 753709"/>
              <a:gd name="connsiteX6" fmla="*/ 134421 w 8240160"/>
              <a:gd name="connsiteY6" fmla="*/ 753709 h 753709"/>
              <a:gd name="connsiteX7" fmla="*/ 10560 w 8240160"/>
              <a:gd name="connsiteY7" fmla="*/ 629848 h 753709"/>
              <a:gd name="connsiteX8" fmla="*/ 10560 w 8240160"/>
              <a:gd name="connsiteY8" fmla="*/ 40902 h 753709"/>
              <a:gd name="connsiteX0" fmla="*/ 10560 w 8250551"/>
              <a:gd name="connsiteY0" fmla="*/ 40902 h 753709"/>
              <a:gd name="connsiteX1" fmla="*/ 40902 w 8250551"/>
              <a:gd name="connsiteY1" fmla="*/ 10559 h 753709"/>
              <a:gd name="connsiteX2" fmla="*/ 8168253 w 8250551"/>
              <a:gd name="connsiteY2" fmla="*/ 10559 h 753709"/>
              <a:gd name="connsiteX3" fmla="*/ 8250551 w 8250551"/>
              <a:gd name="connsiteY3" fmla="*/ 51293 h 753709"/>
              <a:gd name="connsiteX4" fmla="*/ 8240160 w 8250551"/>
              <a:gd name="connsiteY4" fmla="*/ 629848 h 753709"/>
              <a:gd name="connsiteX5" fmla="*/ 8116299 w 8250551"/>
              <a:gd name="connsiteY5" fmla="*/ 753709 h 753709"/>
              <a:gd name="connsiteX6" fmla="*/ 134421 w 8250551"/>
              <a:gd name="connsiteY6" fmla="*/ 753709 h 753709"/>
              <a:gd name="connsiteX7" fmla="*/ 10560 w 8250551"/>
              <a:gd name="connsiteY7" fmla="*/ 629848 h 753709"/>
              <a:gd name="connsiteX8" fmla="*/ 10560 w 8250551"/>
              <a:gd name="connsiteY8" fmla="*/ 40902 h 753709"/>
              <a:gd name="connsiteX0" fmla="*/ 10560 w 8250551"/>
              <a:gd name="connsiteY0" fmla="*/ 69307 h 782114"/>
              <a:gd name="connsiteX1" fmla="*/ 40902 w 8250551"/>
              <a:gd name="connsiteY1" fmla="*/ 38964 h 782114"/>
              <a:gd name="connsiteX2" fmla="*/ 8168253 w 8250551"/>
              <a:gd name="connsiteY2" fmla="*/ 38964 h 782114"/>
              <a:gd name="connsiteX3" fmla="*/ 8250551 w 8250551"/>
              <a:gd name="connsiteY3" fmla="*/ 27743 h 782114"/>
              <a:gd name="connsiteX4" fmla="*/ 8240160 w 8250551"/>
              <a:gd name="connsiteY4" fmla="*/ 658253 h 782114"/>
              <a:gd name="connsiteX5" fmla="*/ 8116299 w 8250551"/>
              <a:gd name="connsiteY5" fmla="*/ 782114 h 782114"/>
              <a:gd name="connsiteX6" fmla="*/ 134421 w 8250551"/>
              <a:gd name="connsiteY6" fmla="*/ 782114 h 782114"/>
              <a:gd name="connsiteX7" fmla="*/ 10560 w 8250551"/>
              <a:gd name="connsiteY7" fmla="*/ 658253 h 782114"/>
              <a:gd name="connsiteX8" fmla="*/ 10560 w 8250551"/>
              <a:gd name="connsiteY8" fmla="*/ 69307 h 782114"/>
              <a:gd name="connsiteX0" fmla="*/ 10560 w 8256085"/>
              <a:gd name="connsiteY0" fmla="*/ 69307 h 782114"/>
              <a:gd name="connsiteX1" fmla="*/ 40902 w 8256085"/>
              <a:gd name="connsiteY1" fmla="*/ 38964 h 782114"/>
              <a:gd name="connsiteX2" fmla="*/ 8209816 w 8256085"/>
              <a:gd name="connsiteY2" fmla="*/ 38964 h 782114"/>
              <a:gd name="connsiteX3" fmla="*/ 8250551 w 8256085"/>
              <a:gd name="connsiteY3" fmla="*/ 27743 h 782114"/>
              <a:gd name="connsiteX4" fmla="*/ 8240160 w 8256085"/>
              <a:gd name="connsiteY4" fmla="*/ 658253 h 782114"/>
              <a:gd name="connsiteX5" fmla="*/ 8116299 w 8256085"/>
              <a:gd name="connsiteY5" fmla="*/ 782114 h 782114"/>
              <a:gd name="connsiteX6" fmla="*/ 134421 w 8256085"/>
              <a:gd name="connsiteY6" fmla="*/ 782114 h 782114"/>
              <a:gd name="connsiteX7" fmla="*/ 10560 w 8256085"/>
              <a:gd name="connsiteY7" fmla="*/ 658253 h 782114"/>
              <a:gd name="connsiteX8" fmla="*/ 10560 w 8256085"/>
              <a:gd name="connsiteY8" fmla="*/ 69307 h 782114"/>
              <a:gd name="connsiteX0" fmla="*/ 39268 w 8245525"/>
              <a:gd name="connsiteY0" fmla="*/ 69307 h 782114"/>
              <a:gd name="connsiteX1" fmla="*/ 30342 w 8245525"/>
              <a:gd name="connsiteY1" fmla="*/ 38964 h 782114"/>
              <a:gd name="connsiteX2" fmla="*/ 8199256 w 8245525"/>
              <a:gd name="connsiteY2" fmla="*/ 38964 h 782114"/>
              <a:gd name="connsiteX3" fmla="*/ 8239991 w 8245525"/>
              <a:gd name="connsiteY3" fmla="*/ 27743 h 782114"/>
              <a:gd name="connsiteX4" fmla="*/ 8229600 w 8245525"/>
              <a:gd name="connsiteY4" fmla="*/ 658253 h 782114"/>
              <a:gd name="connsiteX5" fmla="*/ 8105739 w 8245525"/>
              <a:gd name="connsiteY5" fmla="*/ 782114 h 782114"/>
              <a:gd name="connsiteX6" fmla="*/ 123861 w 8245525"/>
              <a:gd name="connsiteY6" fmla="*/ 782114 h 782114"/>
              <a:gd name="connsiteX7" fmla="*/ 0 w 8245525"/>
              <a:gd name="connsiteY7" fmla="*/ 658253 h 782114"/>
              <a:gd name="connsiteX8" fmla="*/ 39268 w 8245525"/>
              <a:gd name="connsiteY8" fmla="*/ 69307 h 782114"/>
              <a:gd name="connsiteX0" fmla="*/ 17174 w 8251480"/>
              <a:gd name="connsiteY0" fmla="*/ 27043 h 784729"/>
              <a:gd name="connsiteX1" fmla="*/ 36297 w 8251480"/>
              <a:gd name="connsiteY1" fmla="*/ 41579 h 784729"/>
              <a:gd name="connsiteX2" fmla="*/ 8205211 w 8251480"/>
              <a:gd name="connsiteY2" fmla="*/ 41579 h 784729"/>
              <a:gd name="connsiteX3" fmla="*/ 8245946 w 8251480"/>
              <a:gd name="connsiteY3" fmla="*/ 30358 h 784729"/>
              <a:gd name="connsiteX4" fmla="*/ 8235555 w 8251480"/>
              <a:gd name="connsiteY4" fmla="*/ 660868 h 784729"/>
              <a:gd name="connsiteX5" fmla="*/ 8111694 w 8251480"/>
              <a:gd name="connsiteY5" fmla="*/ 784729 h 784729"/>
              <a:gd name="connsiteX6" fmla="*/ 129816 w 8251480"/>
              <a:gd name="connsiteY6" fmla="*/ 784729 h 784729"/>
              <a:gd name="connsiteX7" fmla="*/ 5955 w 8251480"/>
              <a:gd name="connsiteY7" fmla="*/ 660868 h 784729"/>
              <a:gd name="connsiteX8" fmla="*/ 17174 w 8251480"/>
              <a:gd name="connsiteY8" fmla="*/ 27043 h 784729"/>
              <a:gd name="connsiteX0" fmla="*/ 0 w 8245525"/>
              <a:gd name="connsiteY0" fmla="*/ 658254 h 782115"/>
              <a:gd name="connsiteX1" fmla="*/ 30342 w 8245525"/>
              <a:gd name="connsiteY1" fmla="*/ 38965 h 782115"/>
              <a:gd name="connsiteX2" fmla="*/ 8199256 w 8245525"/>
              <a:gd name="connsiteY2" fmla="*/ 38965 h 782115"/>
              <a:gd name="connsiteX3" fmla="*/ 8239991 w 8245525"/>
              <a:gd name="connsiteY3" fmla="*/ 27744 h 782115"/>
              <a:gd name="connsiteX4" fmla="*/ 8229600 w 8245525"/>
              <a:gd name="connsiteY4" fmla="*/ 658254 h 782115"/>
              <a:gd name="connsiteX5" fmla="*/ 8105739 w 8245525"/>
              <a:gd name="connsiteY5" fmla="*/ 782115 h 782115"/>
              <a:gd name="connsiteX6" fmla="*/ 123861 w 8245525"/>
              <a:gd name="connsiteY6" fmla="*/ 782115 h 782115"/>
              <a:gd name="connsiteX7" fmla="*/ 0 w 8245525"/>
              <a:gd name="connsiteY7" fmla="*/ 658254 h 782115"/>
              <a:gd name="connsiteX0" fmla="*/ 0 w 8245525"/>
              <a:gd name="connsiteY0" fmla="*/ 658254 h 782115"/>
              <a:gd name="connsiteX1" fmla="*/ 7903 w 8245525"/>
              <a:gd name="connsiteY1" fmla="*/ 44575 h 782115"/>
              <a:gd name="connsiteX2" fmla="*/ 8199256 w 8245525"/>
              <a:gd name="connsiteY2" fmla="*/ 38965 h 782115"/>
              <a:gd name="connsiteX3" fmla="*/ 8239991 w 8245525"/>
              <a:gd name="connsiteY3" fmla="*/ 27744 h 782115"/>
              <a:gd name="connsiteX4" fmla="*/ 8229600 w 8245525"/>
              <a:gd name="connsiteY4" fmla="*/ 658254 h 782115"/>
              <a:gd name="connsiteX5" fmla="*/ 8105739 w 8245525"/>
              <a:gd name="connsiteY5" fmla="*/ 782115 h 782115"/>
              <a:gd name="connsiteX6" fmla="*/ 123861 w 8245525"/>
              <a:gd name="connsiteY6" fmla="*/ 782115 h 782115"/>
              <a:gd name="connsiteX7" fmla="*/ 0 w 8245525"/>
              <a:gd name="connsiteY7" fmla="*/ 658254 h 782115"/>
              <a:gd name="connsiteX0" fmla="*/ 0 w 8239991"/>
              <a:gd name="connsiteY0" fmla="*/ 630510 h 754371"/>
              <a:gd name="connsiteX1" fmla="*/ 7903 w 8239991"/>
              <a:gd name="connsiteY1" fmla="*/ 16831 h 754371"/>
              <a:gd name="connsiteX2" fmla="*/ 8239991 w 8239991"/>
              <a:gd name="connsiteY2" fmla="*/ 0 h 754371"/>
              <a:gd name="connsiteX3" fmla="*/ 8229600 w 8239991"/>
              <a:gd name="connsiteY3" fmla="*/ 630510 h 754371"/>
              <a:gd name="connsiteX4" fmla="*/ 8105739 w 8239991"/>
              <a:gd name="connsiteY4" fmla="*/ 754371 h 754371"/>
              <a:gd name="connsiteX5" fmla="*/ 123861 w 8239991"/>
              <a:gd name="connsiteY5" fmla="*/ 754371 h 754371"/>
              <a:gd name="connsiteX6" fmla="*/ 0 w 8239991"/>
              <a:gd name="connsiteY6" fmla="*/ 630510 h 754371"/>
              <a:gd name="connsiteX0" fmla="*/ 0 w 8239991"/>
              <a:gd name="connsiteY0" fmla="*/ 630510 h 754371"/>
              <a:gd name="connsiteX1" fmla="*/ 7903 w 8239991"/>
              <a:gd name="connsiteY1" fmla="*/ 16831 h 754371"/>
              <a:gd name="connsiteX2" fmla="*/ 8239991 w 8239991"/>
              <a:gd name="connsiteY2" fmla="*/ 0 h 754371"/>
              <a:gd name="connsiteX3" fmla="*/ 8229600 w 8239991"/>
              <a:gd name="connsiteY3" fmla="*/ 630510 h 754371"/>
              <a:gd name="connsiteX4" fmla="*/ 8105739 w 8239991"/>
              <a:gd name="connsiteY4" fmla="*/ 754371 h 754371"/>
              <a:gd name="connsiteX5" fmla="*/ 123861 w 8239991"/>
              <a:gd name="connsiteY5" fmla="*/ 754371 h 754371"/>
              <a:gd name="connsiteX6" fmla="*/ 0 w 8239991"/>
              <a:gd name="connsiteY6" fmla="*/ 630510 h 754371"/>
              <a:gd name="connsiteX0" fmla="*/ 0 w 8239991"/>
              <a:gd name="connsiteY0" fmla="*/ 633445 h 757306"/>
              <a:gd name="connsiteX1" fmla="*/ 7904 w 8239991"/>
              <a:gd name="connsiteY1" fmla="*/ 0 h 757306"/>
              <a:gd name="connsiteX2" fmla="*/ 8239991 w 8239991"/>
              <a:gd name="connsiteY2" fmla="*/ 2935 h 757306"/>
              <a:gd name="connsiteX3" fmla="*/ 8229600 w 8239991"/>
              <a:gd name="connsiteY3" fmla="*/ 633445 h 757306"/>
              <a:gd name="connsiteX4" fmla="*/ 8105739 w 8239991"/>
              <a:gd name="connsiteY4" fmla="*/ 757306 h 757306"/>
              <a:gd name="connsiteX5" fmla="*/ 123861 w 8239991"/>
              <a:gd name="connsiteY5" fmla="*/ 757306 h 757306"/>
              <a:gd name="connsiteX6" fmla="*/ 0 w 8239991"/>
              <a:gd name="connsiteY6" fmla="*/ 633445 h 757306"/>
              <a:gd name="connsiteX0" fmla="*/ 0 w 8239991"/>
              <a:gd name="connsiteY0" fmla="*/ 633445 h 757306"/>
              <a:gd name="connsiteX1" fmla="*/ 7904 w 8239991"/>
              <a:gd name="connsiteY1" fmla="*/ 0 h 757306"/>
              <a:gd name="connsiteX2" fmla="*/ 8239991 w 8239991"/>
              <a:gd name="connsiteY2" fmla="*/ 2935 h 757306"/>
              <a:gd name="connsiteX3" fmla="*/ 8229600 w 8239991"/>
              <a:gd name="connsiteY3" fmla="*/ 633445 h 757306"/>
              <a:gd name="connsiteX4" fmla="*/ 8105739 w 8239991"/>
              <a:gd name="connsiteY4" fmla="*/ 757306 h 757306"/>
              <a:gd name="connsiteX5" fmla="*/ 123861 w 8239991"/>
              <a:gd name="connsiteY5" fmla="*/ 757306 h 757306"/>
              <a:gd name="connsiteX6" fmla="*/ 0 w 8239991"/>
              <a:gd name="connsiteY6" fmla="*/ 633445 h 757306"/>
              <a:gd name="connsiteX0" fmla="*/ 0 w 8239991"/>
              <a:gd name="connsiteY0" fmla="*/ 633445 h 757306"/>
              <a:gd name="connsiteX1" fmla="*/ 7904 w 8239991"/>
              <a:gd name="connsiteY1" fmla="*/ 0 h 757306"/>
              <a:gd name="connsiteX2" fmla="*/ 8239991 w 8239991"/>
              <a:gd name="connsiteY2" fmla="*/ 2935 h 757306"/>
              <a:gd name="connsiteX3" fmla="*/ 8229600 w 8239991"/>
              <a:gd name="connsiteY3" fmla="*/ 633445 h 757306"/>
              <a:gd name="connsiteX4" fmla="*/ 8105739 w 8239991"/>
              <a:gd name="connsiteY4" fmla="*/ 757306 h 757306"/>
              <a:gd name="connsiteX5" fmla="*/ 123861 w 8239991"/>
              <a:gd name="connsiteY5" fmla="*/ 757306 h 757306"/>
              <a:gd name="connsiteX6" fmla="*/ 0 w 8239991"/>
              <a:gd name="connsiteY6" fmla="*/ 633445 h 757306"/>
              <a:gd name="connsiteX0" fmla="*/ 0 w 8239991"/>
              <a:gd name="connsiteY0" fmla="*/ 637098 h 760959"/>
              <a:gd name="connsiteX1" fmla="*/ 7904 w 8239991"/>
              <a:gd name="connsiteY1" fmla="*/ 3653 h 760959"/>
              <a:gd name="connsiteX2" fmla="*/ 8239991 w 8239991"/>
              <a:gd name="connsiteY2" fmla="*/ 0 h 760959"/>
              <a:gd name="connsiteX3" fmla="*/ 8229600 w 8239991"/>
              <a:gd name="connsiteY3" fmla="*/ 637098 h 760959"/>
              <a:gd name="connsiteX4" fmla="*/ 8105739 w 8239991"/>
              <a:gd name="connsiteY4" fmla="*/ 760959 h 760959"/>
              <a:gd name="connsiteX5" fmla="*/ 123861 w 8239991"/>
              <a:gd name="connsiteY5" fmla="*/ 760959 h 760959"/>
              <a:gd name="connsiteX6" fmla="*/ 0 w 8239991"/>
              <a:gd name="connsiteY6" fmla="*/ 637098 h 760959"/>
              <a:gd name="connsiteX0" fmla="*/ 0 w 8239991"/>
              <a:gd name="connsiteY0" fmla="*/ 640034 h 763895"/>
              <a:gd name="connsiteX1" fmla="*/ 15811 w 8239991"/>
              <a:gd name="connsiteY1" fmla="*/ 0 h 763895"/>
              <a:gd name="connsiteX2" fmla="*/ 8239991 w 8239991"/>
              <a:gd name="connsiteY2" fmla="*/ 2936 h 763895"/>
              <a:gd name="connsiteX3" fmla="*/ 8229600 w 8239991"/>
              <a:gd name="connsiteY3" fmla="*/ 640034 h 763895"/>
              <a:gd name="connsiteX4" fmla="*/ 8105739 w 8239991"/>
              <a:gd name="connsiteY4" fmla="*/ 763895 h 763895"/>
              <a:gd name="connsiteX5" fmla="*/ 123861 w 8239991"/>
              <a:gd name="connsiteY5" fmla="*/ 763895 h 763895"/>
              <a:gd name="connsiteX6" fmla="*/ 0 w 8239991"/>
              <a:gd name="connsiteY6" fmla="*/ 640034 h 763895"/>
              <a:gd name="connsiteX0" fmla="*/ 0 w 8239991"/>
              <a:gd name="connsiteY0" fmla="*/ 640034 h 763895"/>
              <a:gd name="connsiteX1" fmla="*/ 7904 w 8239991"/>
              <a:gd name="connsiteY1" fmla="*/ 0 h 763895"/>
              <a:gd name="connsiteX2" fmla="*/ 8239991 w 8239991"/>
              <a:gd name="connsiteY2" fmla="*/ 2936 h 763895"/>
              <a:gd name="connsiteX3" fmla="*/ 8229600 w 8239991"/>
              <a:gd name="connsiteY3" fmla="*/ 640034 h 763895"/>
              <a:gd name="connsiteX4" fmla="*/ 8105739 w 8239991"/>
              <a:gd name="connsiteY4" fmla="*/ 763895 h 763895"/>
              <a:gd name="connsiteX5" fmla="*/ 123861 w 8239991"/>
              <a:gd name="connsiteY5" fmla="*/ 763895 h 763895"/>
              <a:gd name="connsiteX6" fmla="*/ 0 w 8239991"/>
              <a:gd name="connsiteY6" fmla="*/ 640034 h 763895"/>
              <a:gd name="connsiteX0" fmla="*/ 0 w 8239991"/>
              <a:gd name="connsiteY0" fmla="*/ 637098 h 760959"/>
              <a:gd name="connsiteX1" fmla="*/ 7904 w 8239991"/>
              <a:gd name="connsiteY1" fmla="*/ 10241 h 760959"/>
              <a:gd name="connsiteX2" fmla="*/ 8239991 w 8239991"/>
              <a:gd name="connsiteY2" fmla="*/ 0 h 760959"/>
              <a:gd name="connsiteX3" fmla="*/ 8229600 w 8239991"/>
              <a:gd name="connsiteY3" fmla="*/ 637098 h 760959"/>
              <a:gd name="connsiteX4" fmla="*/ 8105739 w 8239991"/>
              <a:gd name="connsiteY4" fmla="*/ 760959 h 760959"/>
              <a:gd name="connsiteX5" fmla="*/ 123861 w 8239991"/>
              <a:gd name="connsiteY5" fmla="*/ 760959 h 760959"/>
              <a:gd name="connsiteX6" fmla="*/ 0 w 8239991"/>
              <a:gd name="connsiteY6" fmla="*/ 637098 h 760959"/>
              <a:gd name="connsiteX0" fmla="*/ 762 w 8240753"/>
              <a:gd name="connsiteY0" fmla="*/ 640034 h 763895"/>
              <a:gd name="connsiteX1" fmla="*/ 759 w 8240753"/>
              <a:gd name="connsiteY1" fmla="*/ 0 h 763895"/>
              <a:gd name="connsiteX2" fmla="*/ 8240753 w 8240753"/>
              <a:gd name="connsiteY2" fmla="*/ 2936 h 763895"/>
              <a:gd name="connsiteX3" fmla="*/ 8230362 w 8240753"/>
              <a:gd name="connsiteY3" fmla="*/ 640034 h 763895"/>
              <a:gd name="connsiteX4" fmla="*/ 8106501 w 8240753"/>
              <a:gd name="connsiteY4" fmla="*/ 763895 h 763895"/>
              <a:gd name="connsiteX5" fmla="*/ 124623 w 8240753"/>
              <a:gd name="connsiteY5" fmla="*/ 763895 h 763895"/>
              <a:gd name="connsiteX6" fmla="*/ 762 w 8240753"/>
              <a:gd name="connsiteY6" fmla="*/ 640034 h 763895"/>
              <a:gd name="connsiteX0" fmla="*/ 763 w 8240754"/>
              <a:gd name="connsiteY0" fmla="*/ 640034 h 763895"/>
              <a:gd name="connsiteX1" fmla="*/ 760 w 8240754"/>
              <a:gd name="connsiteY1" fmla="*/ 0 h 763895"/>
              <a:gd name="connsiteX2" fmla="*/ 8240754 w 8240754"/>
              <a:gd name="connsiteY2" fmla="*/ 2936 h 763895"/>
              <a:gd name="connsiteX3" fmla="*/ 8230363 w 8240754"/>
              <a:gd name="connsiteY3" fmla="*/ 640034 h 763895"/>
              <a:gd name="connsiteX4" fmla="*/ 8106502 w 8240754"/>
              <a:gd name="connsiteY4" fmla="*/ 763895 h 763895"/>
              <a:gd name="connsiteX5" fmla="*/ 124624 w 8240754"/>
              <a:gd name="connsiteY5" fmla="*/ 763895 h 763895"/>
              <a:gd name="connsiteX6" fmla="*/ 763 w 8240754"/>
              <a:gd name="connsiteY6" fmla="*/ 640034 h 76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754" h="763895">
                <a:moveTo>
                  <a:pt x="763" y="640034"/>
                </a:moveTo>
                <a:cubicBezTo>
                  <a:pt x="3398" y="428886"/>
                  <a:pt x="-1875" y="211148"/>
                  <a:pt x="760" y="0"/>
                </a:cubicBezTo>
                <a:cubicBezTo>
                  <a:pt x="272571" y="7568"/>
                  <a:pt x="5494089" y="1957"/>
                  <a:pt x="8240754" y="2936"/>
                </a:cubicBezTo>
                <a:lnTo>
                  <a:pt x="8230363" y="640034"/>
                </a:lnTo>
                <a:cubicBezTo>
                  <a:pt x="8230363" y="708441"/>
                  <a:pt x="8174909" y="763895"/>
                  <a:pt x="8106502" y="763895"/>
                </a:cubicBezTo>
                <a:lnTo>
                  <a:pt x="124624" y="763895"/>
                </a:lnTo>
                <a:cubicBezTo>
                  <a:pt x="56217" y="763895"/>
                  <a:pt x="763" y="708441"/>
                  <a:pt x="763" y="640034"/>
                </a:cubicBezTo>
                <a:close/>
              </a:path>
            </a:pathLst>
          </a:custGeom>
          <a:solidFill>
            <a:srgbClr val="DA9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Rounded Corners 8">
            <a:extLst>
              <a:ext uri="{FF2B5EF4-FFF2-40B4-BE49-F238E27FC236}">
                <a16:creationId xmlns:a16="http://schemas.microsoft.com/office/drawing/2014/main" id="{8A715DEE-1408-4277-BD16-C663F55764DB}"/>
              </a:ext>
            </a:extLst>
          </p:cNvPr>
          <p:cNvSpPr/>
          <p:nvPr/>
        </p:nvSpPr>
        <p:spPr>
          <a:xfrm>
            <a:off x="685800" y="3088238"/>
            <a:ext cx="7112024" cy="791182"/>
          </a:xfrm>
          <a:custGeom>
            <a:avLst/>
            <a:gdLst>
              <a:gd name="connsiteX0" fmla="*/ 0 w 8229600"/>
              <a:gd name="connsiteY0" fmla="*/ 123861 h 743150"/>
              <a:gd name="connsiteX1" fmla="*/ 123861 w 8229600"/>
              <a:gd name="connsiteY1" fmla="*/ 0 h 743150"/>
              <a:gd name="connsiteX2" fmla="*/ 8105739 w 8229600"/>
              <a:gd name="connsiteY2" fmla="*/ 0 h 743150"/>
              <a:gd name="connsiteX3" fmla="*/ 8229600 w 8229600"/>
              <a:gd name="connsiteY3" fmla="*/ 123861 h 743150"/>
              <a:gd name="connsiteX4" fmla="*/ 8229600 w 8229600"/>
              <a:gd name="connsiteY4" fmla="*/ 619289 h 743150"/>
              <a:gd name="connsiteX5" fmla="*/ 8105739 w 8229600"/>
              <a:gd name="connsiteY5" fmla="*/ 743150 h 743150"/>
              <a:gd name="connsiteX6" fmla="*/ 123861 w 8229600"/>
              <a:gd name="connsiteY6" fmla="*/ 743150 h 743150"/>
              <a:gd name="connsiteX7" fmla="*/ 0 w 8229600"/>
              <a:gd name="connsiteY7" fmla="*/ 619289 h 743150"/>
              <a:gd name="connsiteX8" fmla="*/ 0 w 8229600"/>
              <a:gd name="connsiteY8" fmla="*/ 123861 h 743150"/>
              <a:gd name="connsiteX0" fmla="*/ 193 w 8229793"/>
              <a:gd name="connsiteY0" fmla="*/ 123861 h 743150"/>
              <a:gd name="connsiteX1" fmla="*/ 61708 w 8229793"/>
              <a:gd name="connsiteY1" fmla="*/ 0 h 743150"/>
              <a:gd name="connsiteX2" fmla="*/ 8105932 w 8229793"/>
              <a:gd name="connsiteY2" fmla="*/ 0 h 743150"/>
              <a:gd name="connsiteX3" fmla="*/ 8229793 w 8229793"/>
              <a:gd name="connsiteY3" fmla="*/ 123861 h 743150"/>
              <a:gd name="connsiteX4" fmla="*/ 8229793 w 8229793"/>
              <a:gd name="connsiteY4" fmla="*/ 619289 h 743150"/>
              <a:gd name="connsiteX5" fmla="*/ 8105932 w 8229793"/>
              <a:gd name="connsiteY5" fmla="*/ 743150 h 743150"/>
              <a:gd name="connsiteX6" fmla="*/ 124054 w 8229793"/>
              <a:gd name="connsiteY6" fmla="*/ 743150 h 743150"/>
              <a:gd name="connsiteX7" fmla="*/ 193 w 8229793"/>
              <a:gd name="connsiteY7" fmla="*/ 619289 h 743150"/>
              <a:gd name="connsiteX8" fmla="*/ 193 w 8229793"/>
              <a:gd name="connsiteY8" fmla="*/ 123861 h 743150"/>
              <a:gd name="connsiteX0" fmla="*/ 10560 w 8240160"/>
              <a:gd name="connsiteY0" fmla="*/ 123861 h 743150"/>
              <a:gd name="connsiteX1" fmla="*/ 40902 w 8240160"/>
              <a:gd name="connsiteY1" fmla="*/ 0 h 743150"/>
              <a:gd name="connsiteX2" fmla="*/ 8116299 w 8240160"/>
              <a:gd name="connsiteY2" fmla="*/ 0 h 743150"/>
              <a:gd name="connsiteX3" fmla="*/ 8240160 w 8240160"/>
              <a:gd name="connsiteY3" fmla="*/ 123861 h 743150"/>
              <a:gd name="connsiteX4" fmla="*/ 8240160 w 8240160"/>
              <a:gd name="connsiteY4" fmla="*/ 619289 h 743150"/>
              <a:gd name="connsiteX5" fmla="*/ 8116299 w 8240160"/>
              <a:gd name="connsiteY5" fmla="*/ 743150 h 743150"/>
              <a:gd name="connsiteX6" fmla="*/ 134421 w 8240160"/>
              <a:gd name="connsiteY6" fmla="*/ 743150 h 743150"/>
              <a:gd name="connsiteX7" fmla="*/ 10560 w 8240160"/>
              <a:gd name="connsiteY7" fmla="*/ 619289 h 743150"/>
              <a:gd name="connsiteX8" fmla="*/ 10560 w 8240160"/>
              <a:gd name="connsiteY8" fmla="*/ 123861 h 743150"/>
              <a:gd name="connsiteX0" fmla="*/ 16652 w 8235861"/>
              <a:gd name="connsiteY0" fmla="*/ 40902 h 753709"/>
              <a:gd name="connsiteX1" fmla="*/ 36603 w 8235861"/>
              <a:gd name="connsiteY1" fmla="*/ 10559 h 753709"/>
              <a:gd name="connsiteX2" fmla="*/ 8112000 w 8235861"/>
              <a:gd name="connsiteY2" fmla="*/ 10559 h 753709"/>
              <a:gd name="connsiteX3" fmla="*/ 8235861 w 8235861"/>
              <a:gd name="connsiteY3" fmla="*/ 134420 h 753709"/>
              <a:gd name="connsiteX4" fmla="*/ 8235861 w 8235861"/>
              <a:gd name="connsiteY4" fmla="*/ 629848 h 753709"/>
              <a:gd name="connsiteX5" fmla="*/ 8112000 w 8235861"/>
              <a:gd name="connsiteY5" fmla="*/ 753709 h 753709"/>
              <a:gd name="connsiteX6" fmla="*/ 130122 w 8235861"/>
              <a:gd name="connsiteY6" fmla="*/ 753709 h 753709"/>
              <a:gd name="connsiteX7" fmla="*/ 6261 w 8235861"/>
              <a:gd name="connsiteY7" fmla="*/ 629848 h 753709"/>
              <a:gd name="connsiteX8" fmla="*/ 16652 w 8235861"/>
              <a:gd name="connsiteY8" fmla="*/ 40902 h 753709"/>
              <a:gd name="connsiteX0" fmla="*/ 10560 w 8240160"/>
              <a:gd name="connsiteY0" fmla="*/ 40902 h 753709"/>
              <a:gd name="connsiteX1" fmla="*/ 40902 w 8240160"/>
              <a:gd name="connsiteY1" fmla="*/ 10559 h 753709"/>
              <a:gd name="connsiteX2" fmla="*/ 8116299 w 8240160"/>
              <a:gd name="connsiteY2" fmla="*/ 10559 h 753709"/>
              <a:gd name="connsiteX3" fmla="*/ 8240160 w 8240160"/>
              <a:gd name="connsiteY3" fmla="*/ 134420 h 753709"/>
              <a:gd name="connsiteX4" fmla="*/ 8240160 w 8240160"/>
              <a:gd name="connsiteY4" fmla="*/ 629848 h 753709"/>
              <a:gd name="connsiteX5" fmla="*/ 8116299 w 8240160"/>
              <a:gd name="connsiteY5" fmla="*/ 753709 h 753709"/>
              <a:gd name="connsiteX6" fmla="*/ 134421 w 8240160"/>
              <a:gd name="connsiteY6" fmla="*/ 753709 h 753709"/>
              <a:gd name="connsiteX7" fmla="*/ 10560 w 8240160"/>
              <a:gd name="connsiteY7" fmla="*/ 629848 h 753709"/>
              <a:gd name="connsiteX8" fmla="*/ 10560 w 8240160"/>
              <a:gd name="connsiteY8" fmla="*/ 40902 h 753709"/>
              <a:gd name="connsiteX0" fmla="*/ 10560 w 8240160"/>
              <a:gd name="connsiteY0" fmla="*/ 40902 h 753709"/>
              <a:gd name="connsiteX1" fmla="*/ 40902 w 8240160"/>
              <a:gd name="connsiteY1" fmla="*/ 10559 h 753709"/>
              <a:gd name="connsiteX2" fmla="*/ 8168253 w 8240160"/>
              <a:gd name="connsiteY2" fmla="*/ 10559 h 753709"/>
              <a:gd name="connsiteX3" fmla="*/ 8240160 w 8240160"/>
              <a:gd name="connsiteY3" fmla="*/ 134420 h 753709"/>
              <a:gd name="connsiteX4" fmla="*/ 8240160 w 8240160"/>
              <a:gd name="connsiteY4" fmla="*/ 629848 h 753709"/>
              <a:gd name="connsiteX5" fmla="*/ 8116299 w 8240160"/>
              <a:gd name="connsiteY5" fmla="*/ 753709 h 753709"/>
              <a:gd name="connsiteX6" fmla="*/ 134421 w 8240160"/>
              <a:gd name="connsiteY6" fmla="*/ 753709 h 753709"/>
              <a:gd name="connsiteX7" fmla="*/ 10560 w 8240160"/>
              <a:gd name="connsiteY7" fmla="*/ 629848 h 753709"/>
              <a:gd name="connsiteX8" fmla="*/ 10560 w 8240160"/>
              <a:gd name="connsiteY8" fmla="*/ 40902 h 753709"/>
              <a:gd name="connsiteX0" fmla="*/ 10560 w 8250551"/>
              <a:gd name="connsiteY0" fmla="*/ 40902 h 753709"/>
              <a:gd name="connsiteX1" fmla="*/ 40902 w 8250551"/>
              <a:gd name="connsiteY1" fmla="*/ 10559 h 753709"/>
              <a:gd name="connsiteX2" fmla="*/ 8168253 w 8250551"/>
              <a:gd name="connsiteY2" fmla="*/ 10559 h 753709"/>
              <a:gd name="connsiteX3" fmla="*/ 8250551 w 8250551"/>
              <a:gd name="connsiteY3" fmla="*/ 51293 h 753709"/>
              <a:gd name="connsiteX4" fmla="*/ 8240160 w 8250551"/>
              <a:gd name="connsiteY4" fmla="*/ 629848 h 753709"/>
              <a:gd name="connsiteX5" fmla="*/ 8116299 w 8250551"/>
              <a:gd name="connsiteY5" fmla="*/ 753709 h 753709"/>
              <a:gd name="connsiteX6" fmla="*/ 134421 w 8250551"/>
              <a:gd name="connsiteY6" fmla="*/ 753709 h 753709"/>
              <a:gd name="connsiteX7" fmla="*/ 10560 w 8250551"/>
              <a:gd name="connsiteY7" fmla="*/ 629848 h 753709"/>
              <a:gd name="connsiteX8" fmla="*/ 10560 w 8250551"/>
              <a:gd name="connsiteY8" fmla="*/ 40902 h 753709"/>
              <a:gd name="connsiteX0" fmla="*/ 10560 w 8250551"/>
              <a:gd name="connsiteY0" fmla="*/ 69307 h 782114"/>
              <a:gd name="connsiteX1" fmla="*/ 40902 w 8250551"/>
              <a:gd name="connsiteY1" fmla="*/ 38964 h 782114"/>
              <a:gd name="connsiteX2" fmla="*/ 8168253 w 8250551"/>
              <a:gd name="connsiteY2" fmla="*/ 38964 h 782114"/>
              <a:gd name="connsiteX3" fmla="*/ 8250551 w 8250551"/>
              <a:gd name="connsiteY3" fmla="*/ 27743 h 782114"/>
              <a:gd name="connsiteX4" fmla="*/ 8240160 w 8250551"/>
              <a:gd name="connsiteY4" fmla="*/ 658253 h 782114"/>
              <a:gd name="connsiteX5" fmla="*/ 8116299 w 8250551"/>
              <a:gd name="connsiteY5" fmla="*/ 782114 h 782114"/>
              <a:gd name="connsiteX6" fmla="*/ 134421 w 8250551"/>
              <a:gd name="connsiteY6" fmla="*/ 782114 h 782114"/>
              <a:gd name="connsiteX7" fmla="*/ 10560 w 8250551"/>
              <a:gd name="connsiteY7" fmla="*/ 658253 h 782114"/>
              <a:gd name="connsiteX8" fmla="*/ 10560 w 8250551"/>
              <a:gd name="connsiteY8" fmla="*/ 69307 h 782114"/>
              <a:gd name="connsiteX0" fmla="*/ 10560 w 8256085"/>
              <a:gd name="connsiteY0" fmla="*/ 69307 h 782114"/>
              <a:gd name="connsiteX1" fmla="*/ 40902 w 8256085"/>
              <a:gd name="connsiteY1" fmla="*/ 38964 h 782114"/>
              <a:gd name="connsiteX2" fmla="*/ 8209816 w 8256085"/>
              <a:gd name="connsiteY2" fmla="*/ 38964 h 782114"/>
              <a:gd name="connsiteX3" fmla="*/ 8250551 w 8256085"/>
              <a:gd name="connsiteY3" fmla="*/ 27743 h 782114"/>
              <a:gd name="connsiteX4" fmla="*/ 8240160 w 8256085"/>
              <a:gd name="connsiteY4" fmla="*/ 658253 h 782114"/>
              <a:gd name="connsiteX5" fmla="*/ 8116299 w 8256085"/>
              <a:gd name="connsiteY5" fmla="*/ 782114 h 782114"/>
              <a:gd name="connsiteX6" fmla="*/ 134421 w 8256085"/>
              <a:gd name="connsiteY6" fmla="*/ 782114 h 782114"/>
              <a:gd name="connsiteX7" fmla="*/ 10560 w 8256085"/>
              <a:gd name="connsiteY7" fmla="*/ 658253 h 782114"/>
              <a:gd name="connsiteX8" fmla="*/ 10560 w 8256085"/>
              <a:gd name="connsiteY8" fmla="*/ 69307 h 782114"/>
              <a:gd name="connsiteX0" fmla="*/ 39268 w 8245525"/>
              <a:gd name="connsiteY0" fmla="*/ 69307 h 782114"/>
              <a:gd name="connsiteX1" fmla="*/ 30342 w 8245525"/>
              <a:gd name="connsiteY1" fmla="*/ 38964 h 782114"/>
              <a:gd name="connsiteX2" fmla="*/ 8199256 w 8245525"/>
              <a:gd name="connsiteY2" fmla="*/ 38964 h 782114"/>
              <a:gd name="connsiteX3" fmla="*/ 8239991 w 8245525"/>
              <a:gd name="connsiteY3" fmla="*/ 27743 h 782114"/>
              <a:gd name="connsiteX4" fmla="*/ 8229600 w 8245525"/>
              <a:gd name="connsiteY4" fmla="*/ 658253 h 782114"/>
              <a:gd name="connsiteX5" fmla="*/ 8105739 w 8245525"/>
              <a:gd name="connsiteY5" fmla="*/ 782114 h 782114"/>
              <a:gd name="connsiteX6" fmla="*/ 123861 w 8245525"/>
              <a:gd name="connsiteY6" fmla="*/ 782114 h 782114"/>
              <a:gd name="connsiteX7" fmla="*/ 0 w 8245525"/>
              <a:gd name="connsiteY7" fmla="*/ 658253 h 782114"/>
              <a:gd name="connsiteX8" fmla="*/ 39268 w 8245525"/>
              <a:gd name="connsiteY8" fmla="*/ 69307 h 782114"/>
              <a:gd name="connsiteX0" fmla="*/ 17174 w 8251480"/>
              <a:gd name="connsiteY0" fmla="*/ 27043 h 784729"/>
              <a:gd name="connsiteX1" fmla="*/ 36297 w 8251480"/>
              <a:gd name="connsiteY1" fmla="*/ 41579 h 784729"/>
              <a:gd name="connsiteX2" fmla="*/ 8205211 w 8251480"/>
              <a:gd name="connsiteY2" fmla="*/ 41579 h 784729"/>
              <a:gd name="connsiteX3" fmla="*/ 8245946 w 8251480"/>
              <a:gd name="connsiteY3" fmla="*/ 30358 h 784729"/>
              <a:gd name="connsiteX4" fmla="*/ 8235555 w 8251480"/>
              <a:gd name="connsiteY4" fmla="*/ 660868 h 784729"/>
              <a:gd name="connsiteX5" fmla="*/ 8111694 w 8251480"/>
              <a:gd name="connsiteY5" fmla="*/ 784729 h 784729"/>
              <a:gd name="connsiteX6" fmla="*/ 129816 w 8251480"/>
              <a:gd name="connsiteY6" fmla="*/ 784729 h 784729"/>
              <a:gd name="connsiteX7" fmla="*/ 5955 w 8251480"/>
              <a:gd name="connsiteY7" fmla="*/ 660868 h 784729"/>
              <a:gd name="connsiteX8" fmla="*/ 17174 w 8251480"/>
              <a:gd name="connsiteY8" fmla="*/ 27043 h 784729"/>
              <a:gd name="connsiteX0" fmla="*/ 0 w 8245525"/>
              <a:gd name="connsiteY0" fmla="*/ 658254 h 782115"/>
              <a:gd name="connsiteX1" fmla="*/ 30342 w 8245525"/>
              <a:gd name="connsiteY1" fmla="*/ 38965 h 782115"/>
              <a:gd name="connsiteX2" fmla="*/ 8199256 w 8245525"/>
              <a:gd name="connsiteY2" fmla="*/ 38965 h 782115"/>
              <a:gd name="connsiteX3" fmla="*/ 8239991 w 8245525"/>
              <a:gd name="connsiteY3" fmla="*/ 27744 h 782115"/>
              <a:gd name="connsiteX4" fmla="*/ 8229600 w 8245525"/>
              <a:gd name="connsiteY4" fmla="*/ 658254 h 782115"/>
              <a:gd name="connsiteX5" fmla="*/ 8105739 w 8245525"/>
              <a:gd name="connsiteY5" fmla="*/ 782115 h 782115"/>
              <a:gd name="connsiteX6" fmla="*/ 123861 w 8245525"/>
              <a:gd name="connsiteY6" fmla="*/ 782115 h 782115"/>
              <a:gd name="connsiteX7" fmla="*/ 0 w 8245525"/>
              <a:gd name="connsiteY7" fmla="*/ 658254 h 782115"/>
              <a:gd name="connsiteX0" fmla="*/ 0 w 8245525"/>
              <a:gd name="connsiteY0" fmla="*/ 658254 h 782115"/>
              <a:gd name="connsiteX1" fmla="*/ 7903 w 8245525"/>
              <a:gd name="connsiteY1" fmla="*/ 44575 h 782115"/>
              <a:gd name="connsiteX2" fmla="*/ 8199256 w 8245525"/>
              <a:gd name="connsiteY2" fmla="*/ 38965 h 782115"/>
              <a:gd name="connsiteX3" fmla="*/ 8239991 w 8245525"/>
              <a:gd name="connsiteY3" fmla="*/ 27744 h 782115"/>
              <a:gd name="connsiteX4" fmla="*/ 8229600 w 8245525"/>
              <a:gd name="connsiteY4" fmla="*/ 658254 h 782115"/>
              <a:gd name="connsiteX5" fmla="*/ 8105739 w 8245525"/>
              <a:gd name="connsiteY5" fmla="*/ 782115 h 782115"/>
              <a:gd name="connsiteX6" fmla="*/ 123861 w 8245525"/>
              <a:gd name="connsiteY6" fmla="*/ 782115 h 782115"/>
              <a:gd name="connsiteX7" fmla="*/ 0 w 8245525"/>
              <a:gd name="connsiteY7" fmla="*/ 658254 h 782115"/>
              <a:gd name="connsiteX0" fmla="*/ 0 w 8239991"/>
              <a:gd name="connsiteY0" fmla="*/ 630510 h 754371"/>
              <a:gd name="connsiteX1" fmla="*/ 7903 w 8239991"/>
              <a:gd name="connsiteY1" fmla="*/ 16831 h 754371"/>
              <a:gd name="connsiteX2" fmla="*/ 8239991 w 8239991"/>
              <a:gd name="connsiteY2" fmla="*/ 0 h 754371"/>
              <a:gd name="connsiteX3" fmla="*/ 8229600 w 8239991"/>
              <a:gd name="connsiteY3" fmla="*/ 630510 h 754371"/>
              <a:gd name="connsiteX4" fmla="*/ 8105739 w 8239991"/>
              <a:gd name="connsiteY4" fmla="*/ 754371 h 754371"/>
              <a:gd name="connsiteX5" fmla="*/ 123861 w 8239991"/>
              <a:gd name="connsiteY5" fmla="*/ 754371 h 754371"/>
              <a:gd name="connsiteX6" fmla="*/ 0 w 8239991"/>
              <a:gd name="connsiteY6" fmla="*/ 630510 h 754371"/>
              <a:gd name="connsiteX0" fmla="*/ 0 w 8239991"/>
              <a:gd name="connsiteY0" fmla="*/ 630510 h 754371"/>
              <a:gd name="connsiteX1" fmla="*/ 7903 w 8239991"/>
              <a:gd name="connsiteY1" fmla="*/ 16831 h 754371"/>
              <a:gd name="connsiteX2" fmla="*/ 8239991 w 8239991"/>
              <a:gd name="connsiteY2" fmla="*/ 0 h 754371"/>
              <a:gd name="connsiteX3" fmla="*/ 8229600 w 8239991"/>
              <a:gd name="connsiteY3" fmla="*/ 630510 h 754371"/>
              <a:gd name="connsiteX4" fmla="*/ 8105739 w 8239991"/>
              <a:gd name="connsiteY4" fmla="*/ 754371 h 754371"/>
              <a:gd name="connsiteX5" fmla="*/ 123861 w 8239991"/>
              <a:gd name="connsiteY5" fmla="*/ 754371 h 754371"/>
              <a:gd name="connsiteX6" fmla="*/ 0 w 8239991"/>
              <a:gd name="connsiteY6" fmla="*/ 630510 h 754371"/>
              <a:gd name="connsiteX0" fmla="*/ 0 w 8239991"/>
              <a:gd name="connsiteY0" fmla="*/ 633445 h 757306"/>
              <a:gd name="connsiteX1" fmla="*/ 7904 w 8239991"/>
              <a:gd name="connsiteY1" fmla="*/ 0 h 757306"/>
              <a:gd name="connsiteX2" fmla="*/ 8239991 w 8239991"/>
              <a:gd name="connsiteY2" fmla="*/ 2935 h 757306"/>
              <a:gd name="connsiteX3" fmla="*/ 8229600 w 8239991"/>
              <a:gd name="connsiteY3" fmla="*/ 633445 h 757306"/>
              <a:gd name="connsiteX4" fmla="*/ 8105739 w 8239991"/>
              <a:gd name="connsiteY4" fmla="*/ 757306 h 757306"/>
              <a:gd name="connsiteX5" fmla="*/ 123861 w 8239991"/>
              <a:gd name="connsiteY5" fmla="*/ 757306 h 757306"/>
              <a:gd name="connsiteX6" fmla="*/ 0 w 8239991"/>
              <a:gd name="connsiteY6" fmla="*/ 633445 h 757306"/>
              <a:gd name="connsiteX0" fmla="*/ 0 w 8239991"/>
              <a:gd name="connsiteY0" fmla="*/ 633445 h 757306"/>
              <a:gd name="connsiteX1" fmla="*/ 7904 w 8239991"/>
              <a:gd name="connsiteY1" fmla="*/ 0 h 757306"/>
              <a:gd name="connsiteX2" fmla="*/ 8239991 w 8239991"/>
              <a:gd name="connsiteY2" fmla="*/ 2935 h 757306"/>
              <a:gd name="connsiteX3" fmla="*/ 8229600 w 8239991"/>
              <a:gd name="connsiteY3" fmla="*/ 633445 h 757306"/>
              <a:gd name="connsiteX4" fmla="*/ 8105739 w 8239991"/>
              <a:gd name="connsiteY4" fmla="*/ 757306 h 757306"/>
              <a:gd name="connsiteX5" fmla="*/ 123861 w 8239991"/>
              <a:gd name="connsiteY5" fmla="*/ 757306 h 757306"/>
              <a:gd name="connsiteX6" fmla="*/ 0 w 8239991"/>
              <a:gd name="connsiteY6" fmla="*/ 633445 h 757306"/>
              <a:gd name="connsiteX0" fmla="*/ 0 w 8239991"/>
              <a:gd name="connsiteY0" fmla="*/ 633445 h 757306"/>
              <a:gd name="connsiteX1" fmla="*/ 7904 w 8239991"/>
              <a:gd name="connsiteY1" fmla="*/ 0 h 757306"/>
              <a:gd name="connsiteX2" fmla="*/ 8239991 w 8239991"/>
              <a:gd name="connsiteY2" fmla="*/ 2935 h 757306"/>
              <a:gd name="connsiteX3" fmla="*/ 8229600 w 8239991"/>
              <a:gd name="connsiteY3" fmla="*/ 633445 h 757306"/>
              <a:gd name="connsiteX4" fmla="*/ 8105739 w 8239991"/>
              <a:gd name="connsiteY4" fmla="*/ 757306 h 757306"/>
              <a:gd name="connsiteX5" fmla="*/ 123861 w 8239991"/>
              <a:gd name="connsiteY5" fmla="*/ 757306 h 757306"/>
              <a:gd name="connsiteX6" fmla="*/ 0 w 8239991"/>
              <a:gd name="connsiteY6" fmla="*/ 633445 h 757306"/>
              <a:gd name="connsiteX0" fmla="*/ 0 w 8239991"/>
              <a:gd name="connsiteY0" fmla="*/ 637098 h 760959"/>
              <a:gd name="connsiteX1" fmla="*/ 7904 w 8239991"/>
              <a:gd name="connsiteY1" fmla="*/ 3653 h 760959"/>
              <a:gd name="connsiteX2" fmla="*/ 8239991 w 8239991"/>
              <a:gd name="connsiteY2" fmla="*/ 0 h 760959"/>
              <a:gd name="connsiteX3" fmla="*/ 8229600 w 8239991"/>
              <a:gd name="connsiteY3" fmla="*/ 637098 h 760959"/>
              <a:gd name="connsiteX4" fmla="*/ 8105739 w 8239991"/>
              <a:gd name="connsiteY4" fmla="*/ 760959 h 760959"/>
              <a:gd name="connsiteX5" fmla="*/ 123861 w 8239991"/>
              <a:gd name="connsiteY5" fmla="*/ 760959 h 760959"/>
              <a:gd name="connsiteX6" fmla="*/ 0 w 8239991"/>
              <a:gd name="connsiteY6" fmla="*/ 637098 h 760959"/>
              <a:gd name="connsiteX0" fmla="*/ 0 w 8239991"/>
              <a:gd name="connsiteY0" fmla="*/ 640034 h 763895"/>
              <a:gd name="connsiteX1" fmla="*/ 15811 w 8239991"/>
              <a:gd name="connsiteY1" fmla="*/ 0 h 763895"/>
              <a:gd name="connsiteX2" fmla="*/ 8239991 w 8239991"/>
              <a:gd name="connsiteY2" fmla="*/ 2936 h 763895"/>
              <a:gd name="connsiteX3" fmla="*/ 8229600 w 8239991"/>
              <a:gd name="connsiteY3" fmla="*/ 640034 h 763895"/>
              <a:gd name="connsiteX4" fmla="*/ 8105739 w 8239991"/>
              <a:gd name="connsiteY4" fmla="*/ 763895 h 763895"/>
              <a:gd name="connsiteX5" fmla="*/ 123861 w 8239991"/>
              <a:gd name="connsiteY5" fmla="*/ 763895 h 763895"/>
              <a:gd name="connsiteX6" fmla="*/ 0 w 8239991"/>
              <a:gd name="connsiteY6" fmla="*/ 640034 h 763895"/>
              <a:gd name="connsiteX0" fmla="*/ 0 w 8239991"/>
              <a:gd name="connsiteY0" fmla="*/ 640034 h 763895"/>
              <a:gd name="connsiteX1" fmla="*/ 7904 w 8239991"/>
              <a:gd name="connsiteY1" fmla="*/ 0 h 763895"/>
              <a:gd name="connsiteX2" fmla="*/ 8239991 w 8239991"/>
              <a:gd name="connsiteY2" fmla="*/ 2936 h 763895"/>
              <a:gd name="connsiteX3" fmla="*/ 8229600 w 8239991"/>
              <a:gd name="connsiteY3" fmla="*/ 640034 h 763895"/>
              <a:gd name="connsiteX4" fmla="*/ 8105739 w 8239991"/>
              <a:gd name="connsiteY4" fmla="*/ 763895 h 763895"/>
              <a:gd name="connsiteX5" fmla="*/ 123861 w 8239991"/>
              <a:gd name="connsiteY5" fmla="*/ 763895 h 763895"/>
              <a:gd name="connsiteX6" fmla="*/ 0 w 8239991"/>
              <a:gd name="connsiteY6" fmla="*/ 640034 h 763895"/>
              <a:gd name="connsiteX0" fmla="*/ 0 w 8239991"/>
              <a:gd name="connsiteY0" fmla="*/ 637098 h 760959"/>
              <a:gd name="connsiteX1" fmla="*/ 7904 w 8239991"/>
              <a:gd name="connsiteY1" fmla="*/ 10241 h 760959"/>
              <a:gd name="connsiteX2" fmla="*/ 8239991 w 8239991"/>
              <a:gd name="connsiteY2" fmla="*/ 0 h 760959"/>
              <a:gd name="connsiteX3" fmla="*/ 8229600 w 8239991"/>
              <a:gd name="connsiteY3" fmla="*/ 637098 h 760959"/>
              <a:gd name="connsiteX4" fmla="*/ 8105739 w 8239991"/>
              <a:gd name="connsiteY4" fmla="*/ 760959 h 760959"/>
              <a:gd name="connsiteX5" fmla="*/ 123861 w 8239991"/>
              <a:gd name="connsiteY5" fmla="*/ 760959 h 760959"/>
              <a:gd name="connsiteX6" fmla="*/ 0 w 8239991"/>
              <a:gd name="connsiteY6" fmla="*/ 637098 h 760959"/>
              <a:gd name="connsiteX0" fmla="*/ 762 w 8240753"/>
              <a:gd name="connsiteY0" fmla="*/ 640034 h 763895"/>
              <a:gd name="connsiteX1" fmla="*/ 759 w 8240753"/>
              <a:gd name="connsiteY1" fmla="*/ 0 h 763895"/>
              <a:gd name="connsiteX2" fmla="*/ 8240753 w 8240753"/>
              <a:gd name="connsiteY2" fmla="*/ 2936 h 763895"/>
              <a:gd name="connsiteX3" fmla="*/ 8230362 w 8240753"/>
              <a:gd name="connsiteY3" fmla="*/ 640034 h 763895"/>
              <a:gd name="connsiteX4" fmla="*/ 8106501 w 8240753"/>
              <a:gd name="connsiteY4" fmla="*/ 763895 h 763895"/>
              <a:gd name="connsiteX5" fmla="*/ 124623 w 8240753"/>
              <a:gd name="connsiteY5" fmla="*/ 763895 h 763895"/>
              <a:gd name="connsiteX6" fmla="*/ 762 w 8240753"/>
              <a:gd name="connsiteY6" fmla="*/ 640034 h 763895"/>
              <a:gd name="connsiteX0" fmla="*/ 763 w 8240754"/>
              <a:gd name="connsiteY0" fmla="*/ 640034 h 763895"/>
              <a:gd name="connsiteX1" fmla="*/ 760 w 8240754"/>
              <a:gd name="connsiteY1" fmla="*/ 0 h 763895"/>
              <a:gd name="connsiteX2" fmla="*/ 8240754 w 8240754"/>
              <a:gd name="connsiteY2" fmla="*/ 2936 h 763895"/>
              <a:gd name="connsiteX3" fmla="*/ 8230363 w 8240754"/>
              <a:gd name="connsiteY3" fmla="*/ 640034 h 763895"/>
              <a:gd name="connsiteX4" fmla="*/ 8106502 w 8240754"/>
              <a:gd name="connsiteY4" fmla="*/ 763895 h 763895"/>
              <a:gd name="connsiteX5" fmla="*/ 124624 w 8240754"/>
              <a:gd name="connsiteY5" fmla="*/ 763895 h 763895"/>
              <a:gd name="connsiteX6" fmla="*/ 763 w 8240754"/>
              <a:gd name="connsiteY6" fmla="*/ 640034 h 76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754" h="763895">
                <a:moveTo>
                  <a:pt x="763" y="640034"/>
                </a:moveTo>
                <a:cubicBezTo>
                  <a:pt x="3398" y="428886"/>
                  <a:pt x="-1875" y="211148"/>
                  <a:pt x="760" y="0"/>
                </a:cubicBezTo>
                <a:cubicBezTo>
                  <a:pt x="272571" y="7568"/>
                  <a:pt x="5494089" y="1957"/>
                  <a:pt x="8240754" y="2936"/>
                </a:cubicBezTo>
                <a:lnTo>
                  <a:pt x="8230363" y="640034"/>
                </a:lnTo>
                <a:cubicBezTo>
                  <a:pt x="8230363" y="708441"/>
                  <a:pt x="8174909" y="763895"/>
                  <a:pt x="8106502" y="763895"/>
                </a:cubicBezTo>
                <a:lnTo>
                  <a:pt x="124624" y="763895"/>
                </a:lnTo>
                <a:cubicBezTo>
                  <a:pt x="56217" y="763895"/>
                  <a:pt x="763" y="708441"/>
                  <a:pt x="763" y="640034"/>
                </a:cubicBezTo>
                <a:close/>
              </a:path>
            </a:pathLst>
          </a:cu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Rounded Corners 8">
            <a:extLst>
              <a:ext uri="{FF2B5EF4-FFF2-40B4-BE49-F238E27FC236}">
                <a16:creationId xmlns:a16="http://schemas.microsoft.com/office/drawing/2014/main" id="{7650B448-E619-40C6-87FE-58F106E9FC60}"/>
              </a:ext>
            </a:extLst>
          </p:cNvPr>
          <p:cNvSpPr/>
          <p:nvPr/>
        </p:nvSpPr>
        <p:spPr>
          <a:xfrm>
            <a:off x="685800" y="3880344"/>
            <a:ext cx="7112024" cy="791182"/>
          </a:xfrm>
          <a:custGeom>
            <a:avLst/>
            <a:gdLst>
              <a:gd name="connsiteX0" fmla="*/ 0 w 8229600"/>
              <a:gd name="connsiteY0" fmla="*/ 123861 h 743150"/>
              <a:gd name="connsiteX1" fmla="*/ 123861 w 8229600"/>
              <a:gd name="connsiteY1" fmla="*/ 0 h 743150"/>
              <a:gd name="connsiteX2" fmla="*/ 8105739 w 8229600"/>
              <a:gd name="connsiteY2" fmla="*/ 0 h 743150"/>
              <a:gd name="connsiteX3" fmla="*/ 8229600 w 8229600"/>
              <a:gd name="connsiteY3" fmla="*/ 123861 h 743150"/>
              <a:gd name="connsiteX4" fmla="*/ 8229600 w 8229600"/>
              <a:gd name="connsiteY4" fmla="*/ 619289 h 743150"/>
              <a:gd name="connsiteX5" fmla="*/ 8105739 w 8229600"/>
              <a:gd name="connsiteY5" fmla="*/ 743150 h 743150"/>
              <a:gd name="connsiteX6" fmla="*/ 123861 w 8229600"/>
              <a:gd name="connsiteY6" fmla="*/ 743150 h 743150"/>
              <a:gd name="connsiteX7" fmla="*/ 0 w 8229600"/>
              <a:gd name="connsiteY7" fmla="*/ 619289 h 743150"/>
              <a:gd name="connsiteX8" fmla="*/ 0 w 8229600"/>
              <a:gd name="connsiteY8" fmla="*/ 123861 h 743150"/>
              <a:gd name="connsiteX0" fmla="*/ 193 w 8229793"/>
              <a:gd name="connsiteY0" fmla="*/ 123861 h 743150"/>
              <a:gd name="connsiteX1" fmla="*/ 61708 w 8229793"/>
              <a:gd name="connsiteY1" fmla="*/ 0 h 743150"/>
              <a:gd name="connsiteX2" fmla="*/ 8105932 w 8229793"/>
              <a:gd name="connsiteY2" fmla="*/ 0 h 743150"/>
              <a:gd name="connsiteX3" fmla="*/ 8229793 w 8229793"/>
              <a:gd name="connsiteY3" fmla="*/ 123861 h 743150"/>
              <a:gd name="connsiteX4" fmla="*/ 8229793 w 8229793"/>
              <a:gd name="connsiteY4" fmla="*/ 619289 h 743150"/>
              <a:gd name="connsiteX5" fmla="*/ 8105932 w 8229793"/>
              <a:gd name="connsiteY5" fmla="*/ 743150 h 743150"/>
              <a:gd name="connsiteX6" fmla="*/ 124054 w 8229793"/>
              <a:gd name="connsiteY6" fmla="*/ 743150 h 743150"/>
              <a:gd name="connsiteX7" fmla="*/ 193 w 8229793"/>
              <a:gd name="connsiteY7" fmla="*/ 619289 h 743150"/>
              <a:gd name="connsiteX8" fmla="*/ 193 w 8229793"/>
              <a:gd name="connsiteY8" fmla="*/ 123861 h 743150"/>
              <a:gd name="connsiteX0" fmla="*/ 10560 w 8240160"/>
              <a:gd name="connsiteY0" fmla="*/ 123861 h 743150"/>
              <a:gd name="connsiteX1" fmla="*/ 40902 w 8240160"/>
              <a:gd name="connsiteY1" fmla="*/ 0 h 743150"/>
              <a:gd name="connsiteX2" fmla="*/ 8116299 w 8240160"/>
              <a:gd name="connsiteY2" fmla="*/ 0 h 743150"/>
              <a:gd name="connsiteX3" fmla="*/ 8240160 w 8240160"/>
              <a:gd name="connsiteY3" fmla="*/ 123861 h 743150"/>
              <a:gd name="connsiteX4" fmla="*/ 8240160 w 8240160"/>
              <a:gd name="connsiteY4" fmla="*/ 619289 h 743150"/>
              <a:gd name="connsiteX5" fmla="*/ 8116299 w 8240160"/>
              <a:gd name="connsiteY5" fmla="*/ 743150 h 743150"/>
              <a:gd name="connsiteX6" fmla="*/ 134421 w 8240160"/>
              <a:gd name="connsiteY6" fmla="*/ 743150 h 743150"/>
              <a:gd name="connsiteX7" fmla="*/ 10560 w 8240160"/>
              <a:gd name="connsiteY7" fmla="*/ 619289 h 743150"/>
              <a:gd name="connsiteX8" fmla="*/ 10560 w 8240160"/>
              <a:gd name="connsiteY8" fmla="*/ 123861 h 743150"/>
              <a:gd name="connsiteX0" fmla="*/ 16652 w 8235861"/>
              <a:gd name="connsiteY0" fmla="*/ 40902 h 753709"/>
              <a:gd name="connsiteX1" fmla="*/ 36603 w 8235861"/>
              <a:gd name="connsiteY1" fmla="*/ 10559 h 753709"/>
              <a:gd name="connsiteX2" fmla="*/ 8112000 w 8235861"/>
              <a:gd name="connsiteY2" fmla="*/ 10559 h 753709"/>
              <a:gd name="connsiteX3" fmla="*/ 8235861 w 8235861"/>
              <a:gd name="connsiteY3" fmla="*/ 134420 h 753709"/>
              <a:gd name="connsiteX4" fmla="*/ 8235861 w 8235861"/>
              <a:gd name="connsiteY4" fmla="*/ 629848 h 753709"/>
              <a:gd name="connsiteX5" fmla="*/ 8112000 w 8235861"/>
              <a:gd name="connsiteY5" fmla="*/ 753709 h 753709"/>
              <a:gd name="connsiteX6" fmla="*/ 130122 w 8235861"/>
              <a:gd name="connsiteY6" fmla="*/ 753709 h 753709"/>
              <a:gd name="connsiteX7" fmla="*/ 6261 w 8235861"/>
              <a:gd name="connsiteY7" fmla="*/ 629848 h 753709"/>
              <a:gd name="connsiteX8" fmla="*/ 16652 w 8235861"/>
              <a:gd name="connsiteY8" fmla="*/ 40902 h 753709"/>
              <a:gd name="connsiteX0" fmla="*/ 10560 w 8240160"/>
              <a:gd name="connsiteY0" fmla="*/ 40902 h 753709"/>
              <a:gd name="connsiteX1" fmla="*/ 40902 w 8240160"/>
              <a:gd name="connsiteY1" fmla="*/ 10559 h 753709"/>
              <a:gd name="connsiteX2" fmla="*/ 8116299 w 8240160"/>
              <a:gd name="connsiteY2" fmla="*/ 10559 h 753709"/>
              <a:gd name="connsiteX3" fmla="*/ 8240160 w 8240160"/>
              <a:gd name="connsiteY3" fmla="*/ 134420 h 753709"/>
              <a:gd name="connsiteX4" fmla="*/ 8240160 w 8240160"/>
              <a:gd name="connsiteY4" fmla="*/ 629848 h 753709"/>
              <a:gd name="connsiteX5" fmla="*/ 8116299 w 8240160"/>
              <a:gd name="connsiteY5" fmla="*/ 753709 h 753709"/>
              <a:gd name="connsiteX6" fmla="*/ 134421 w 8240160"/>
              <a:gd name="connsiteY6" fmla="*/ 753709 h 753709"/>
              <a:gd name="connsiteX7" fmla="*/ 10560 w 8240160"/>
              <a:gd name="connsiteY7" fmla="*/ 629848 h 753709"/>
              <a:gd name="connsiteX8" fmla="*/ 10560 w 8240160"/>
              <a:gd name="connsiteY8" fmla="*/ 40902 h 753709"/>
              <a:gd name="connsiteX0" fmla="*/ 10560 w 8240160"/>
              <a:gd name="connsiteY0" fmla="*/ 40902 h 753709"/>
              <a:gd name="connsiteX1" fmla="*/ 40902 w 8240160"/>
              <a:gd name="connsiteY1" fmla="*/ 10559 h 753709"/>
              <a:gd name="connsiteX2" fmla="*/ 8168253 w 8240160"/>
              <a:gd name="connsiteY2" fmla="*/ 10559 h 753709"/>
              <a:gd name="connsiteX3" fmla="*/ 8240160 w 8240160"/>
              <a:gd name="connsiteY3" fmla="*/ 134420 h 753709"/>
              <a:gd name="connsiteX4" fmla="*/ 8240160 w 8240160"/>
              <a:gd name="connsiteY4" fmla="*/ 629848 h 753709"/>
              <a:gd name="connsiteX5" fmla="*/ 8116299 w 8240160"/>
              <a:gd name="connsiteY5" fmla="*/ 753709 h 753709"/>
              <a:gd name="connsiteX6" fmla="*/ 134421 w 8240160"/>
              <a:gd name="connsiteY6" fmla="*/ 753709 h 753709"/>
              <a:gd name="connsiteX7" fmla="*/ 10560 w 8240160"/>
              <a:gd name="connsiteY7" fmla="*/ 629848 h 753709"/>
              <a:gd name="connsiteX8" fmla="*/ 10560 w 8240160"/>
              <a:gd name="connsiteY8" fmla="*/ 40902 h 753709"/>
              <a:gd name="connsiteX0" fmla="*/ 10560 w 8250551"/>
              <a:gd name="connsiteY0" fmla="*/ 40902 h 753709"/>
              <a:gd name="connsiteX1" fmla="*/ 40902 w 8250551"/>
              <a:gd name="connsiteY1" fmla="*/ 10559 h 753709"/>
              <a:gd name="connsiteX2" fmla="*/ 8168253 w 8250551"/>
              <a:gd name="connsiteY2" fmla="*/ 10559 h 753709"/>
              <a:gd name="connsiteX3" fmla="*/ 8250551 w 8250551"/>
              <a:gd name="connsiteY3" fmla="*/ 51293 h 753709"/>
              <a:gd name="connsiteX4" fmla="*/ 8240160 w 8250551"/>
              <a:gd name="connsiteY4" fmla="*/ 629848 h 753709"/>
              <a:gd name="connsiteX5" fmla="*/ 8116299 w 8250551"/>
              <a:gd name="connsiteY5" fmla="*/ 753709 h 753709"/>
              <a:gd name="connsiteX6" fmla="*/ 134421 w 8250551"/>
              <a:gd name="connsiteY6" fmla="*/ 753709 h 753709"/>
              <a:gd name="connsiteX7" fmla="*/ 10560 w 8250551"/>
              <a:gd name="connsiteY7" fmla="*/ 629848 h 753709"/>
              <a:gd name="connsiteX8" fmla="*/ 10560 w 8250551"/>
              <a:gd name="connsiteY8" fmla="*/ 40902 h 753709"/>
              <a:gd name="connsiteX0" fmla="*/ 10560 w 8250551"/>
              <a:gd name="connsiteY0" fmla="*/ 69307 h 782114"/>
              <a:gd name="connsiteX1" fmla="*/ 40902 w 8250551"/>
              <a:gd name="connsiteY1" fmla="*/ 38964 h 782114"/>
              <a:gd name="connsiteX2" fmla="*/ 8168253 w 8250551"/>
              <a:gd name="connsiteY2" fmla="*/ 38964 h 782114"/>
              <a:gd name="connsiteX3" fmla="*/ 8250551 w 8250551"/>
              <a:gd name="connsiteY3" fmla="*/ 27743 h 782114"/>
              <a:gd name="connsiteX4" fmla="*/ 8240160 w 8250551"/>
              <a:gd name="connsiteY4" fmla="*/ 658253 h 782114"/>
              <a:gd name="connsiteX5" fmla="*/ 8116299 w 8250551"/>
              <a:gd name="connsiteY5" fmla="*/ 782114 h 782114"/>
              <a:gd name="connsiteX6" fmla="*/ 134421 w 8250551"/>
              <a:gd name="connsiteY6" fmla="*/ 782114 h 782114"/>
              <a:gd name="connsiteX7" fmla="*/ 10560 w 8250551"/>
              <a:gd name="connsiteY7" fmla="*/ 658253 h 782114"/>
              <a:gd name="connsiteX8" fmla="*/ 10560 w 8250551"/>
              <a:gd name="connsiteY8" fmla="*/ 69307 h 782114"/>
              <a:gd name="connsiteX0" fmla="*/ 10560 w 8256085"/>
              <a:gd name="connsiteY0" fmla="*/ 69307 h 782114"/>
              <a:gd name="connsiteX1" fmla="*/ 40902 w 8256085"/>
              <a:gd name="connsiteY1" fmla="*/ 38964 h 782114"/>
              <a:gd name="connsiteX2" fmla="*/ 8209816 w 8256085"/>
              <a:gd name="connsiteY2" fmla="*/ 38964 h 782114"/>
              <a:gd name="connsiteX3" fmla="*/ 8250551 w 8256085"/>
              <a:gd name="connsiteY3" fmla="*/ 27743 h 782114"/>
              <a:gd name="connsiteX4" fmla="*/ 8240160 w 8256085"/>
              <a:gd name="connsiteY4" fmla="*/ 658253 h 782114"/>
              <a:gd name="connsiteX5" fmla="*/ 8116299 w 8256085"/>
              <a:gd name="connsiteY5" fmla="*/ 782114 h 782114"/>
              <a:gd name="connsiteX6" fmla="*/ 134421 w 8256085"/>
              <a:gd name="connsiteY6" fmla="*/ 782114 h 782114"/>
              <a:gd name="connsiteX7" fmla="*/ 10560 w 8256085"/>
              <a:gd name="connsiteY7" fmla="*/ 658253 h 782114"/>
              <a:gd name="connsiteX8" fmla="*/ 10560 w 8256085"/>
              <a:gd name="connsiteY8" fmla="*/ 69307 h 782114"/>
              <a:gd name="connsiteX0" fmla="*/ 39268 w 8245525"/>
              <a:gd name="connsiteY0" fmla="*/ 69307 h 782114"/>
              <a:gd name="connsiteX1" fmla="*/ 30342 w 8245525"/>
              <a:gd name="connsiteY1" fmla="*/ 38964 h 782114"/>
              <a:gd name="connsiteX2" fmla="*/ 8199256 w 8245525"/>
              <a:gd name="connsiteY2" fmla="*/ 38964 h 782114"/>
              <a:gd name="connsiteX3" fmla="*/ 8239991 w 8245525"/>
              <a:gd name="connsiteY3" fmla="*/ 27743 h 782114"/>
              <a:gd name="connsiteX4" fmla="*/ 8229600 w 8245525"/>
              <a:gd name="connsiteY4" fmla="*/ 658253 h 782114"/>
              <a:gd name="connsiteX5" fmla="*/ 8105739 w 8245525"/>
              <a:gd name="connsiteY5" fmla="*/ 782114 h 782114"/>
              <a:gd name="connsiteX6" fmla="*/ 123861 w 8245525"/>
              <a:gd name="connsiteY6" fmla="*/ 782114 h 782114"/>
              <a:gd name="connsiteX7" fmla="*/ 0 w 8245525"/>
              <a:gd name="connsiteY7" fmla="*/ 658253 h 782114"/>
              <a:gd name="connsiteX8" fmla="*/ 39268 w 8245525"/>
              <a:gd name="connsiteY8" fmla="*/ 69307 h 782114"/>
              <a:gd name="connsiteX0" fmla="*/ 17174 w 8251480"/>
              <a:gd name="connsiteY0" fmla="*/ 27043 h 784729"/>
              <a:gd name="connsiteX1" fmla="*/ 36297 w 8251480"/>
              <a:gd name="connsiteY1" fmla="*/ 41579 h 784729"/>
              <a:gd name="connsiteX2" fmla="*/ 8205211 w 8251480"/>
              <a:gd name="connsiteY2" fmla="*/ 41579 h 784729"/>
              <a:gd name="connsiteX3" fmla="*/ 8245946 w 8251480"/>
              <a:gd name="connsiteY3" fmla="*/ 30358 h 784729"/>
              <a:gd name="connsiteX4" fmla="*/ 8235555 w 8251480"/>
              <a:gd name="connsiteY4" fmla="*/ 660868 h 784729"/>
              <a:gd name="connsiteX5" fmla="*/ 8111694 w 8251480"/>
              <a:gd name="connsiteY5" fmla="*/ 784729 h 784729"/>
              <a:gd name="connsiteX6" fmla="*/ 129816 w 8251480"/>
              <a:gd name="connsiteY6" fmla="*/ 784729 h 784729"/>
              <a:gd name="connsiteX7" fmla="*/ 5955 w 8251480"/>
              <a:gd name="connsiteY7" fmla="*/ 660868 h 784729"/>
              <a:gd name="connsiteX8" fmla="*/ 17174 w 8251480"/>
              <a:gd name="connsiteY8" fmla="*/ 27043 h 784729"/>
              <a:gd name="connsiteX0" fmla="*/ 0 w 8245525"/>
              <a:gd name="connsiteY0" fmla="*/ 658254 h 782115"/>
              <a:gd name="connsiteX1" fmla="*/ 30342 w 8245525"/>
              <a:gd name="connsiteY1" fmla="*/ 38965 h 782115"/>
              <a:gd name="connsiteX2" fmla="*/ 8199256 w 8245525"/>
              <a:gd name="connsiteY2" fmla="*/ 38965 h 782115"/>
              <a:gd name="connsiteX3" fmla="*/ 8239991 w 8245525"/>
              <a:gd name="connsiteY3" fmla="*/ 27744 h 782115"/>
              <a:gd name="connsiteX4" fmla="*/ 8229600 w 8245525"/>
              <a:gd name="connsiteY4" fmla="*/ 658254 h 782115"/>
              <a:gd name="connsiteX5" fmla="*/ 8105739 w 8245525"/>
              <a:gd name="connsiteY5" fmla="*/ 782115 h 782115"/>
              <a:gd name="connsiteX6" fmla="*/ 123861 w 8245525"/>
              <a:gd name="connsiteY6" fmla="*/ 782115 h 782115"/>
              <a:gd name="connsiteX7" fmla="*/ 0 w 8245525"/>
              <a:gd name="connsiteY7" fmla="*/ 658254 h 782115"/>
              <a:gd name="connsiteX0" fmla="*/ 0 w 8245525"/>
              <a:gd name="connsiteY0" fmla="*/ 658254 h 782115"/>
              <a:gd name="connsiteX1" fmla="*/ 7903 w 8245525"/>
              <a:gd name="connsiteY1" fmla="*/ 44575 h 782115"/>
              <a:gd name="connsiteX2" fmla="*/ 8199256 w 8245525"/>
              <a:gd name="connsiteY2" fmla="*/ 38965 h 782115"/>
              <a:gd name="connsiteX3" fmla="*/ 8239991 w 8245525"/>
              <a:gd name="connsiteY3" fmla="*/ 27744 h 782115"/>
              <a:gd name="connsiteX4" fmla="*/ 8229600 w 8245525"/>
              <a:gd name="connsiteY4" fmla="*/ 658254 h 782115"/>
              <a:gd name="connsiteX5" fmla="*/ 8105739 w 8245525"/>
              <a:gd name="connsiteY5" fmla="*/ 782115 h 782115"/>
              <a:gd name="connsiteX6" fmla="*/ 123861 w 8245525"/>
              <a:gd name="connsiteY6" fmla="*/ 782115 h 782115"/>
              <a:gd name="connsiteX7" fmla="*/ 0 w 8245525"/>
              <a:gd name="connsiteY7" fmla="*/ 658254 h 782115"/>
              <a:gd name="connsiteX0" fmla="*/ 0 w 8239991"/>
              <a:gd name="connsiteY0" fmla="*/ 630510 h 754371"/>
              <a:gd name="connsiteX1" fmla="*/ 7903 w 8239991"/>
              <a:gd name="connsiteY1" fmla="*/ 16831 h 754371"/>
              <a:gd name="connsiteX2" fmla="*/ 8239991 w 8239991"/>
              <a:gd name="connsiteY2" fmla="*/ 0 h 754371"/>
              <a:gd name="connsiteX3" fmla="*/ 8229600 w 8239991"/>
              <a:gd name="connsiteY3" fmla="*/ 630510 h 754371"/>
              <a:gd name="connsiteX4" fmla="*/ 8105739 w 8239991"/>
              <a:gd name="connsiteY4" fmla="*/ 754371 h 754371"/>
              <a:gd name="connsiteX5" fmla="*/ 123861 w 8239991"/>
              <a:gd name="connsiteY5" fmla="*/ 754371 h 754371"/>
              <a:gd name="connsiteX6" fmla="*/ 0 w 8239991"/>
              <a:gd name="connsiteY6" fmla="*/ 630510 h 754371"/>
              <a:gd name="connsiteX0" fmla="*/ 0 w 8239991"/>
              <a:gd name="connsiteY0" fmla="*/ 630510 h 754371"/>
              <a:gd name="connsiteX1" fmla="*/ 7903 w 8239991"/>
              <a:gd name="connsiteY1" fmla="*/ 16831 h 754371"/>
              <a:gd name="connsiteX2" fmla="*/ 8239991 w 8239991"/>
              <a:gd name="connsiteY2" fmla="*/ 0 h 754371"/>
              <a:gd name="connsiteX3" fmla="*/ 8229600 w 8239991"/>
              <a:gd name="connsiteY3" fmla="*/ 630510 h 754371"/>
              <a:gd name="connsiteX4" fmla="*/ 8105739 w 8239991"/>
              <a:gd name="connsiteY4" fmla="*/ 754371 h 754371"/>
              <a:gd name="connsiteX5" fmla="*/ 123861 w 8239991"/>
              <a:gd name="connsiteY5" fmla="*/ 754371 h 754371"/>
              <a:gd name="connsiteX6" fmla="*/ 0 w 8239991"/>
              <a:gd name="connsiteY6" fmla="*/ 630510 h 754371"/>
              <a:gd name="connsiteX0" fmla="*/ 0 w 8239991"/>
              <a:gd name="connsiteY0" fmla="*/ 633445 h 757306"/>
              <a:gd name="connsiteX1" fmla="*/ 7904 w 8239991"/>
              <a:gd name="connsiteY1" fmla="*/ 0 h 757306"/>
              <a:gd name="connsiteX2" fmla="*/ 8239991 w 8239991"/>
              <a:gd name="connsiteY2" fmla="*/ 2935 h 757306"/>
              <a:gd name="connsiteX3" fmla="*/ 8229600 w 8239991"/>
              <a:gd name="connsiteY3" fmla="*/ 633445 h 757306"/>
              <a:gd name="connsiteX4" fmla="*/ 8105739 w 8239991"/>
              <a:gd name="connsiteY4" fmla="*/ 757306 h 757306"/>
              <a:gd name="connsiteX5" fmla="*/ 123861 w 8239991"/>
              <a:gd name="connsiteY5" fmla="*/ 757306 h 757306"/>
              <a:gd name="connsiteX6" fmla="*/ 0 w 8239991"/>
              <a:gd name="connsiteY6" fmla="*/ 633445 h 757306"/>
              <a:gd name="connsiteX0" fmla="*/ 0 w 8239991"/>
              <a:gd name="connsiteY0" fmla="*/ 633445 h 757306"/>
              <a:gd name="connsiteX1" fmla="*/ 7904 w 8239991"/>
              <a:gd name="connsiteY1" fmla="*/ 0 h 757306"/>
              <a:gd name="connsiteX2" fmla="*/ 8239991 w 8239991"/>
              <a:gd name="connsiteY2" fmla="*/ 2935 h 757306"/>
              <a:gd name="connsiteX3" fmla="*/ 8229600 w 8239991"/>
              <a:gd name="connsiteY3" fmla="*/ 633445 h 757306"/>
              <a:gd name="connsiteX4" fmla="*/ 8105739 w 8239991"/>
              <a:gd name="connsiteY4" fmla="*/ 757306 h 757306"/>
              <a:gd name="connsiteX5" fmla="*/ 123861 w 8239991"/>
              <a:gd name="connsiteY5" fmla="*/ 757306 h 757306"/>
              <a:gd name="connsiteX6" fmla="*/ 0 w 8239991"/>
              <a:gd name="connsiteY6" fmla="*/ 633445 h 757306"/>
              <a:gd name="connsiteX0" fmla="*/ 0 w 8239991"/>
              <a:gd name="connsiteY0" fmla="*/ 633445 h 757306"/>
              <a:gd name="connsiteX1" fmla="*/ 7904 w 8239991"/>
              <a:gd name="connsiteY1" fmla="*/ 0 h 757306"/>
              <a:gd name="connsiteX2" fmla="*/ 8239991 w 8239991"/>
              <a:gd name="connsiteY2" fmla="*/ 2935 h 757306"/>
              <a:gd name="connsiteX3" fmla="*/ 8229600 w 8239991"/>
              <a:gd name="connsiteY3" fmla="*/ 633445 h 757306"/>
              <a:gd name="connsiteX4" fmla="*/ 8105739 w 8239991"/>
              <a:gd name="connsiteY4" fmla="*/ 757306 h 757306"/>
              <a:gd name="connsiteX5" fmla="*/ 123861 w 8239991"/>
              <a:gd name="connsiteY5" fmla="*/ 757306 h 757306"/>
              <a:gd name="connsiteX6" fmla="*/ 0 w 8239991"/>
              <a:gd name="connsiteY6" fmla="*/ 633445 h 757306"/>
              <a:gd name="connsiteX0" fmla="*/ 0 w 8239991"/>
              <a:gd name="connsiteY0" fmla="*/ 637098 h 760959"/>
              <a:gd name="connsiteX1" fmla="*/ 7904 w 8239991"/>
              <a:gd name="connsiteY1" fmla="*/ 3653 h 760959"/>
              <a:gd name="connsiteX2" fmla="*/ 8239991 w 8239991"/>
              <a:gd name="connsiteY2" fmla="*/ 0 h 760959"/>
              <a:gd name="connsiteX3" fmla="*/ 8229600 w 8239991"/>
              <a:gd name="connsiteY3" fmla="*/ 637098 h 760959"/>
              <a:gd name="connsiteX4" fmla="*/ 8105739 w 8239991"/>
              <a:gd name="connsiteY4" fmla="*/ 760959 h 760959"/>
              <a:gd name="connsiteX5" fmla="*/ 123861 w 8239991"/>
              <a:gd name="connsiteY5" fmla="*/ 760959 h 760959"/>
              <a:gd name="connsiteX6" fmla="*/ 0 w 8239991"/>
              <a:gd name="connsiteY6" fmla="*/ 637098 h 760959"/>
              <a:gd name="connsiteX0" fmla="*/ 0 w 8239991"/>
              <a:gd name="connsiteY0" fmla="*/ 640034 h 763895"/>
              <a:gd name="connsiteX1" fmla="*/ 15811 w 8239991"/>
              <a:gd name="connsiteY1" fmla="*/ 0 h 763895"/>
              <a:gd name="connsiteX2" fmla="*/ 8239991 w 8239991"/>
              <a:gd name="connsiteY2" fmla="*/ 2936 h 763895"/>
              <a:gd name="connsiteX3" fmla="*/ 8229600 w 8239991"/>
              <a:gd name="connsiteY3" fmla="*/ 640034 h 763895"/>
              <a:gd name="connsiteX4" fmla="*/ 8105739 w 8239991"/>
              <a:gd name="connsiteY4" fmla="*/ 763895 h 763895"/>
              <a:gd name="connsiteX5" fmla="*/ 123861 w 8239991"/>
              <a:gd name="connsiteY5" fmla="*/ 763895 h 763895"/>
              <a:gd name="connsiteX6" fmla="*/ 0 w 8239991"/>
              <a:gd name="connsiteY6" fmla="*/ 640034 h 763895"/>
              <a:gd name="connsiteX0" fmla="*/ 0 w 8239991"/>
              <a:gd name="connsiteY0" fmla="*/ 640034 h 763895"/>
              <a:gd name="connsiteX1" fmla="*/ 7904 w 8239991"/>
              <a:gd name="connsiteY1" fmla="*/ 0 h 763895"/>
              <a:gd name="connsiteX2" fmla="*/ 8239991 w 8239991"/>
              <a:gd name="connsiteY2" fmla="*/ 2936 h 763895"/>
              <a:gd name="connsiteX3" fmla="*/ 8229600 w 8239991"/>
              <a:gd name="connsiteY3" fmla="*/ 640034 h 763895"/>
              <a:gd name="connsiteX4" fmla="*/ 8105739 w 8239991"/>
              <a:gd name="connsiteY4" fmla="*/ 763895 h 763895"/>
              <a:gd name="connsiteX5" fmla="*/ 123861 w 8239991"/>
              <a:gd name="connsiteY5" fmla="*/ 763895 h 763895"/>
              <a:gd name="connsiteX6" fmla="*/ 0 w 8239991"/>
              <a:gd name="connsiteY6" fmla="*/ 640034 h 763895"/>
              <a:gd name="connsiteX0" fmla="*/ 0 w 8239991"/>
              <a:gd name="connsiteY0" fmla="*/ 637098 h 760959"/>
              <a:gd name="connsiteX1" fmla="*/ 7904 w 8239991"/>
              <a:gd name="connsiteY1" fmla="*/ 10241 h 760959"/>
              <a:gd name="connsiteX2" fmla="*/ 8239991 w 8239991"/>
              <a:gd name="connsiteY2" fmla="*/ 0 h 760959"/>
              <a:gd name="connsiteX3" fmla="*/ 8229600 w 8239991"/>
              <a:gd name="connsiteY3" fmla="*/ 637098 h 760959"/>
              <a:gd name="connsiteX4" fmla="*/ 8105739 w 8239991"/>
              <a:gd name="connsiteY4" fmla="*/ 760959 h 760959"/>
              <a:gd name="connsiteX5" fmla="*/ 123861 w 8239991"/>
              <a:gd name="connsiteY5" fmla="*/ 760959 h 760959"/>
              <a:gd name="connsiteX6" fmla="*/ 0 w 8239991"/>
              <a:gd name="connsiteY6" fmla="*/ 637098 h 760959"/>
              <a:gd name="connsiteX0" fmla="*/ 762 w 8240753"/>
              <a:gd name="connsiteY0" fmla="*/ 640034 h 763895"/>
              <a:gd name="connsiteX1" fmla="*/ 759 w 8240753"/>
              <a:gd name="connsiteY1" fmla="*/ 0 h 763895"/>
              <a:gd name="connsiteX2" fmla="*/ 8240753 w 8240753"/>
              <a:gd name="connsiteY2" fmla="*/ 2936 h 763895"/>
              <a:gd name="connsiteX3" fmla="*/ 8230362 w 8240753"/>
              <a:gd name="connsiteY3" fmla="*/ 640034 h 763895"/>
              <a:gd name="connsiteX4" fmla="*/ 8106501 w 8240753"/>
              <a:gd name="connsiteY4" fmla="*/ 763895 h 763895"/>
              <a:gd name="connsiteX5" fmla="*/ 124623 w 8240753"/>
              <a:gd name="connsiteY5" fmla="*/ 763895 h 763895"/>
              <a:gd name="connsiteX6" fmla="*/ 762 w 8240753"/>
              <a:gd name="connsiteY6" fmla="*/ 640034 h 763895"/>
              <a:gd name="connsiteX0" fmla="*/ 763 w 8240754"/>
              <a:gd name="connsiteY0" fmla="*/ 640034 h 763895"/>
              <a:gd name="connsiteX1" fmla="*/ 760 w 8240754"/>
              <a:gd name="connsiteY1" fmla="*/ 0 h 763895"/>
              <a:gd name="connsiteX2" fmla="*/ 8240754 w 8240754"/>
              <a:gd name="connsiteY2" fmla="*/ 2936 h 763895"/>
              <a:gd name="connsiteX3" fmla="*/ 8230363 w 8240754"/>
              <a:gd name="connsiteY3" fmla="*/ 640034 h 763895"/>
              <a:gd name="connsiteX4" fmla="*/ 8106502 w 8240754"/>
              <a:gd name="connsiteY4" fmla="*/ 763895 h 763895"/>
              <a:gd name="connsiteX5" fmla="*/ 124624 w 8240754"/>
              <a:gd name="connsiteY5" fmla="*/ 763895 h 763895"/>
              <a:gd name="connsiteX6" fmla="*/ 763 w 8240754"/>
              <a:gd name="connsiteY6" fmla="*/ 640034 h 76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754" h="763895">
                <a:moveTo>
                  <a:pt x="763" y="640034"/>
                </a:moveTo>
                <a:cubicBezTo>
                  <a:pt x="3398" y="428886"/>
                  <a:pt x="-1875" y="211148"/>
                  <a:pt x="760" y="0"/>
                </a:cubicBezTo>
                <a:cubicBezTo>
                  <a:pt x="272571" y="7568"/>
                  <a:pt x="5494089" y="1957"/>
                  <a:pt x="8240754" y="2936"/>
                </a:cubicBezTo>
                <a:lnTo>
                  <a:pt x="8230363" y="640034"/>
                </a:lnTo>
                <a:cubicBezTo>
                  <a:pt x="8230363" y="708441"/>
                  <a:pt x="8174909" y="763895"/>
                  <a:pt x="8106502" y="763895"/>
                </a:cubicBezTo>
                <a:lnTo>
                  <a:pt x="124624" y="763895"/>
                </a:lnTo>
                <a:cubicBezTo>
                  <a:pt x="56217" y="763895"/>
                  <a:pt x="763" y="708441"/>
                  <a:pt x="763" y="640034"/>
                </a:cubicBezTo>
                <a:close/>
              </a:path>
            </a:pathLst>
          </a:custGeom>
          <a:solidFill>
            <a:srgbClr val="A9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Content Placeholder 2">
            <a:extLst>
              <a:ext uri="{FF2B5EF4-FFF2-40B4-BE49-F238E27FC236}">
                <a16:creationId xmlns:a16="http://schemas.microsoft.com/office/drawing/2014/main" id="{1F0E01C7-C577-4E14-8310-43052D2238CF}"/>
              </a:ext>
            </a:extLst>
          </p:cNvPr>
          <p:cNvSpPr txBox="1">
            <a:spLocks/>
          </p:cNvSpPr>
          <p:nvPr/>
        </p:nvSpPr>
        <p:spPr>
          <a:xfrm>
            <a:off x="1130353" y="2430512"/>
            <a:ext cx="6405955" cy="532134"/>
          </a:xfrm>
          <a:prstGeom prst="rect">
            <a:avLst/>
          </a:prstGeom>
          <a:noFill/>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AU">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Achievements</a:t>
            </a:r>
          </a:p>
          <a:p>
            <a:pPr algn="ctr"/>
            <a:endParaRPr lang="en-AU">
              <a:solidFill>
                <a:schemeClr val="bg1"/>
              </a:solidFill>
            </a:endParaRPr>
          </a:p>
          <a:p>
            <a:pPr algn="ctr"/>
            <a:endParaRPr lang="en-AU">
              <a:solidFill>
                <a:schemeClr val="bg1"/>
              </a:solidFill>
            </a:endParaRPr>
          </a:p>
          <a:p>
            <a:pPr algn="ctr"/>
            <a:endParaRPr lang="en-AU">
              <a:solidFill>
                <a:schemeClr val="bg1"/>
              </a:solidFill>
            </a:endParaRPr>
          </a:p>
          <a:p>
            <a:pPr algn="ctr"/>
            <a:endParaRPr lang="en-AU">
              <a:solidFill>
                <a:schemeClr val="bg1"/>
              </a:solidFill>
            </a:endParaRPr>
          </a:p>
          <a:p>
            <a:pPr lvl="1" algn="ctr"/>
            <a:endParaRPr lang="en-AU">
              <a:solidFill>
                <a:schemeClr val="bg1"/>
              </a:solidFill>
            </a:endParaRPr>
          </a:p>
          <a:p>
            <a:pPr lvl="1" algn="ctr"/>
            <a:endParaRPr lang="en-AU">
              <a:solidFill>
                <a:schemeClr val="bg1"/>
              </a:solidFill>
            </a:endParaRPr>
          </a:p>
          <a:p>
            <a:pPr algn="ctr"/>
            <a:endParaRPr lang="en-AU" dirty="0">
              <a:solidFill>
                <a:schemeClr val="bg1"/>
              </a:solidFill>
            </a:endParaRPr>
          </a:p>
        </p:txBody>
      </p:sp>
      <p:sp>
        <p:nvSpPr>
          <p:cNvPr id="25" name="Content Placeholder 2">
            <a:extLst>
              <a:ext uri="{FF2B5EF4-FFF2-40B4-BE49-F238E27FC236}">
                <a16:creationId xmlns:a16="http://schemas.microsoft.com/office/drawing/2014/main" id="{0368C9C1-2E98-401D-9030-7D8245DE95B2}"/>
              </a:ext>
            </a:extLst>
          </p:cNvPr>
          <p:cNvSpPr txBox="1">
            <a:spLocks/>
          </p:cNvSpPr>
          <p:nvPr/>
        </p:nvSpPr>
        <p:spPr>
          <a:xfrm>
            <a:off x="1117847" y="1651192"/>
            <a:ext cx="6418461" cy="469323"/>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AU"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Beginnings</a:t>
            </a:r>
            <a:endParaRPr lang="en-AU" dirty="0">
              <a:solidFill>
                <a:schemeClr val="bg1"/>
              </a:solidFill>
              <a:effectLst>
                <a:outerShdw blurRad="38100" dist="38100" dir="2700000" algn="tl">
                  <a:srgbClr val="000000">
                    <a:alpha val="43137"/>
                  </a:srgbClr>
                </a:outerShdw>
              </a:effectLst>
            </a:endParaRPr>
          </a:p>
        </p:txBody>
      </p:sp>
      <p:sp>
        <p:nvSpPr>
          <p:cNvPr id="26" name="Content Placeholder 2">
            <a:extLst>
              <a:ext uri="{FF2B5EF4-FFF2-40B4-BE49-F238E27FC236}">
                <a16:creationId xmlns:a16="http://schemas.microsoft.com/office/drawing/2014/main" id="{E2F50146-8589-4942-B7D2-FDA1E718C1C4}"/>
              </a:ext>
            </a:extLst>
          </p:cNvPr>
          <p:cNvSpPr txBox="1">
            <a:spLocks/>
          </p:cNvSpPr>
          <p:nvPr/>
        </p:nvSpPr>
        <p:spPr>
          <a:xfrm>
            <a:off x="1151816" y="3252990"/>
            <a:ext cx="6384491" cy="526744"/>
          </a:xfrm>
          <a:prstGeom prst="rect">
            <a:avLst/>
          </a:prstGeom>
          <a:noFill/>
          <a:ln>
            <a:no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AU"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Impact</a:t>
            </a:r>
          </a:p>
          <a:p>
            <a:pPr algn="ctr"/>
            <a:endParaRPr lang="en-AU" dirty="0">
              <a:solidFill>
                <a:schemeClr val="bg1"/>
              </a:solidFill>
            </a:endParaRPr>
          </a:p>
          <a:p>
            <a:pPr algn="ctr"/>
            <a:endParaRPr lang="en-AU" dirty="0">
              <a:solidFill>
                <a:schemeClr val="bg1"/>
              </a:solidFill>
            </a:endParaRPr>
          </a:p>
          <a:p>
            <a:pPr algn="ctr"/>
            <a:endParaRPr lang="en-AU" dirty="0">
              <a:solidFill>
                <a:schemeClr val="bg1"/>
              </a:solidFill>
            </a:endParaRPr>
          </a:p>
          <a:p>
            <a:pPr lvl="1" algn="ctr"/>
            <a:endParaRPr lang="en-AU" dirty="0">
              <a:solidFill>
                <a:schemeClr val="bg1"/>
              </a:solidFill>
            </a:endParaRPr>
          </a:p>
          <a:p>
            <a:pPr lvl="1" algn="ctr"/>
            <a:endParaRPr lang="en-AU" dirty="0">
              <a:solidFill>
                <a:schemeClr val="bg1"/>
              </a:solidFill>
            </a:endParaRPr>
          </a:p>
          <a:p>
            <a:pPr algn="ctr"/>
            <a:endParaRPr lang="en-AU" dirty="0">
              <a:solidFill>
                <a:schemeClr val="bg1"/>
              </a:solidFill>
            </a:endParaRPr>
          </a:p>
        </p:txBody>
      </p:sp>
      <p:sp>
        <p:nvSpPr>
          <p:cNvPr id="27" name="Content Placeholder 2">
            <a:extLst>
              <a:ext uri="{FF2B5EF4-FFF2-40B4-BE49-F238E27FC236}">
                <a16:creationId xmlns:a16="http://schemas.microsoft.com/office/drawing/2014/main" id="{1BA46347-25DB-4DF5-AA7E-F542BF3EF2C0}"/>
              </a:ext>
            </a:extLst>
          </p:cNvPr>
          <p:cNvSpPr txBox="1">
            <a:spLocks/>
          </p:cNvSpPr>
          <p:nvPr/>
        </p:nvSpPr>
        <p:spPr>
          <a:xfrm>
            <a:off x="1117847" y="4044172"/>
            <a:ext cx="6418460" cy="526744"/>
          </a:xfrm>
          <a:prstGeom prst="rect">
            <a:avLst/>
          </a:prstGeom>
          <a:noFill/>
          <a:ln>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AU" sz="3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Future</a:t>
            </a:r>
          </a:p>
          <a:p>
            <a:pPr algn="ctr"/>
            <a:endParaRPr lang="en-AU" dirty="0">
              <a:solidFill>
                <a:schemeClr val="bg1"/>
              </a:solidFill>
            </a:endParaRPr>
          </a:p>
          <a:p>
            <a:pPr algn="ctr"/>
            <a:endParaRPr lang="en-AU" dirty="0">
              <a:solidFill>
                <a:schemeClr val="bg1"/>
              </a:solidFill>
            </a:endParaRPr>
          </a:p>
          <a:p>
            <a:pPr algn="ctr"/>
            <a:endParaRPr lang="en-AU" dirty="0">
              <a:solidFill>
                <a:schemeClr val="bg1"/>
              </a:solidFill>
            </a:endParaRPr>
          </a:p>
          <a:p>
            <a:pPr algn="ctr"/>
            <a:endParaRPr lang="en-AU" dirty="0">
              <a:solidFill>
                <a:schemeClr val="bg1"/>
              </a:solidFill>
            </a:endParaRPr>
          </a:p>
          <a:p>
            <a:pPr lvl="1" algn="ctr"/>
            <a:endParaRPr lang="en-AU" dirty="0">
              <a:solidFill>
                <a:schemeClr val="bg1"/>
              </a:solidFill>
            </a:endParaRPr>
          </a:p>
          <a:p>
            <a:pPr lvl="1" algn="ctr"/>
            <a:endParaRPr lang="en-AU" dirty="0">
              <a:solidFill>
                <a:schemeClr val="bg1"/>
              </a:solidFill>
            </a:endParaRPr>
          </a:p>
          <a:p>
            <a:pPr algn="ctr"/>
            <a:endParaRPr lang="en-AU" dirty="0">
              <a:solidFill>
                <a:schemeClr val="bg1"/>
              </a:solidFill>
            </a:endParaRPr>
          </a:p>
        </p:txBody>
      </p:sp>
    </p:spTree>
    <p:extLst>
      <p:ext uri="{BB962C8B-B14F-4D97-AF65-F5344CB8AC3E}">
        <p14:creationId xmlns:p14="http://schemas.microsoft.com/office/powerpoint/2010/main" val="322371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a:xfrm>
            <a:off x="1485900" y="367996"/>
            <a:ext cx="6172200" cy="1339658"/>
          </a:xfrm>
        </p:spPr>
        <p:txBody>
          <a:bodyPr>
            <a:normAutofit fontScale="90000"/>
          </a:bodyPr>
          <a:lstStyle/>
          <a:p>
            <a:r>
              <a:rPr lang="en-AU" sz="4500" b="1" dirty="0">
                <a:solidFill>
                  <a:schemeClr val="bg1"/>
                </a:solidFill>
                <a:cs typeface="Arial" panose="020B0604020202020204" pitchFamily="34" charset="0"/>
              </a:rPr>
              <a:t>1988</a:t>
            </a:r>
            <a:br>
              <a:rPr lang="en-AU" sz="3600" b="1" dirty="0">
                <a:solidFill>
                  <a:schemeClr val="bg1"/>
                </a:solidFill>
                <a:cs typeface="Arial" panose="020B0604020202020204" pitchFamily="34" charset="0"/>
              </a:rPr>
            </a:br>
            <a:r>
              <a:rPr lang="en-AU" sz="3000" b="1" dirty="0">
                <a:solidFill>
                  <a:schemeClr val="bg1"/>
                </a:solidFill>
                <a:cs typeface="Arial" panose="020B0604020202020204" pitchFamily="34" charset="0"/>
              </a:rPr>
              <a:t>Zonta International </a:t>
            </a:r>
            <a:br>
              <a:rPr lang="en-AU" sz="3000" b="1" dirty="0">
                <a:solidFill>
                  <a:schemeClr val="bg1"/>
                </a:solidFill>
                <a:cs typeface="Arial" panose="020B0604020202020204" pitchFamily="34" charset="0"/>
              </a:rPr>
            </a:br>
            <a:r>
              <a:rPr lang="en-AU" sz="3000" b="1" dirty="0">
                <a:solidFill>
                  <a:schemeClr val="bg1"/>
                </a:solidFill>
                <a:cs typeface="Arial" panose="020B0604020202020204" pitchFamily="34" charset="0"/>
              </a:rPr>
              <a:t>Endowment Fund established</a:t>
            </a:r>
          </a:p>
        </p:txBody>
      </p:sp>
      <p:pic>
        <p:nvPicPr>
          <p:cNvPr id="6" name="Picture 5">
            <a:extLst>
              <a:ext uri="{FF2B5EF4-FFF2-40B4-BE49-F238E27FC236}">
                <a16:creationId xmlns:a16="http://schemas.microsoft.com/office/drawing/2014/main" id="{ED3CC711-8685-4999-97EF-0E0AD8DF8334}"/>
              </a:ext>
            </a:extLst>
          </p:cNvPr>
          <p:cNvPicPr>
            <a:picLocks noChangeAspect="1"/>
          </p:cNvPicPr>
          <p:nvPr/>
        </p:nvPicPr>
        <p:blipFill>
          <a:blip r:embed="rId3"/>
          <a:stretch>
            <a:fillRect/>
          </a:stretch>
        </p:blipFill>
        <p:spPr>
          <a:xfrm>
            <a:off x="0" y="1876483"/>
            <a:ext cx="9144000" cy="3017525"/>
          </a:xfrm>
          <a:prstGeom prst="rect">
            <a:avLst/>
          </a:prstGeom>
        </p:spPr>
      </p:pic>
      <p:pic>
        <p:nvPicPr>
          <p:cNvPr id="3075" name="Picture 3" descr="C:\Users\CaroleDesktop\Documents\2019-20 Zonta Perth\web\shutterstock\one jar.jpg"/>
          <p:cNvPicPr>
            <a:picLocks noChangeAspect="1" noChangeArrowheads="1"/>
          </p:cNvPicPr>
          <p:nvPr/>
        </p:nvPicPr>
        <p:blipFill rotWithShape="1">
          <a:blip r:embed="rId4">
            <a:extLst>
              <a:ext uri="{28A0092B-C50C-407E-A947-70E740481C1C}">
                <a14:useLocalDpi xmlns:a14="http://schemas.microsoft.com/office/drawing/2010/main" val="0"/>
              </a:ext>
            </a:extLst>
          </a:blip>
          <a:srcRect t="7375"/>
          <a:stretch/>
        </p:blipFill>
        <p:spPr bwMode="auto">
          <a:xfrm>
            <a:off x="3329862" y="1876483"/>
            <a:ext cx="2646294" cy="3017525"/>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F4F8D08-F124-42D2-B874-CA99DD50B27B}"/>
              </a:ext>
            </a:extLst>
          </p:cNvPr>
          <p:cNvSpPr txBox="1">
            <a:spLocks/>
          </p:cNvSpPr>
          <p:nvPr/>
        </p:nvSpPr>
        <p:spPr>
          <a:xfrm>
            <a:off x="1674" y="49941"/>
            <a:ext cx="2282651" cy="399101"/>
          </a:xfrm>
          <a:prstGeom prst="rect">
            <a:avLst/>
          </a:prstGeom>
          <a:noFill/>
          <a:ln>
            <a:noFill/>
          </a:ln>
        </p:spPr>
        <p:txBody>
          <a:bodyPr vert="horz" lIns="68580" tIns="34290" rIns="68580" bIns="3429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2400" dirty="0">
                <a:solidFill>
                  <a:schemeClr val="bg1"/>
                </a:solidFill>
                <a:latin typeface="+mj-lt"/>
                <a:cs typeface="Arial" panose="020B0604020202020204" pitchFamily="34" charset="0"/>
              </a:rPr>
              <a:t>Beginnings</a:t>
            </a:r>
          </a:p>
          <a:p>
            <a:pPr lvl="5" algn="ctr"/>
            <a:endParaRPr lang="en-AU" sz="1500" dirty="0"/>
          </a:p>
          <a:p>
            <a:pPr algn="ctr"/>
            <a:endParaRPr lang="en-AU" sz="2400" dirty="0"/>
          </a:p>
          <a:p>
            <a:pPr algn="ctr"/>
            <a:endParaRPr lang="en-AU" sz="2400" dirty="0"/>
          </a:p>
          <a:p>
            <a:pPr algn="ctr"/>
            <a:endParaRPr lang="en-AU" sz="2400" dirty="0"/>
          </a:p>
          <a:p>
            <a:pPr lvl="1" algn="ctr"/>
            <a:endParaRPr lang="en-AU" sz="2100" dirty="0"/>
          </a:p>
          <a:p>
            <a:pPr lvl="1" algn="ctr"/>
            <a:endParaRPr lang="en-AU" sz="2100" dirty="0"/>
          </a:p>
          <a:p>
            <a:pPr algn="ctr"/>
            <a:endParaRPr lang="en-AU" sz="2400" dirty="0"/>
          </a:p>
        </p:txBody>
      </p:sp>
    </p:spTree>
    <p:extLst>
      <p:ext uri="{BB962C8B-B14F-4D97-AF65-F5344CB8AC3E}">
        <p14:creationId xmlns:p14="http://schemas.microsoft.com/office/powerpoint/2010/main" val="176999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a:xfrm>
            <a:off x="1478990" y="317923"/>
            <a:ext cx="6172200" cy="1069628"/>
          </a:xfrm>
        </p:spPr>
        <p:txBody>
          <a:bodyPr>
            <a:normAutofit fontScale="90000"/>
          </a:bodyPr>
          <a:lstStyle/>
          <a:p>
            <a:r>
              <a:rPr lang="en-AU" sz="4050" b="1" dirty="0">
                <a:solidFill>
                  <a:schemeClr val="bg1"/>
                </a:solidFill>
                <a:effectLst>
                  <a:outerShdw blurRad="38100" dist="38100" dir="2700000" algn="tl">
                    <a:srgbClr val="000000">
                      <a:alpha val="43137"/>
                    </a:srgbClr>
                  </a:outerShdw>
                </a:effectLst>
                <a:cs typeface="Arial" panose="020B0604020202020204" pitchFamily="34" charset="0"/>
              </a:rPr>
              <a:t>1988 to 2014</a:t>
            </a:r>
            <a:br>
              <a:rPr lang="en-AU" sz="4050" b="1" dirty="0">
                <a:solidFill>
                  <a:schemeClr val="bg1"/>
                </a:solidFill>
                <a:effectLst>
                  <a:outerShdw blurRad="38100" dist="38100" dir="2700000" algn="tl">
                    <a:srgbClr val="000000">
                      <a:alpha val="43137"/>
                    </a:srgbClr>
                  </a:outerShdw>
                </a:effectLst>
                <a:cs typeface="Arial" panose="020B0604020202020204" pitchFamily="34" charset="0"/>
              </a:rPr>
            </a:br>
            <a:r>
              <a:rPr lang="en-AU" sz="3000" b="1" dirty="0">
                <a:solidFill>
                  <a:schemeClr val="bg1"/>
                </a:solidFill>
                <a:effectLst>
                  <a:outerShdw blurRad="38100" dist="38100" dir="2700000" algn="tl">
                    <a:srgbClr val="000000">
                      <a:alpha val="43137"/>
                    </a:srgbClr>
                  </a:outerShdw>
                </a:effectLst>
                <a:cs typeface="Arial" panose="020B0604020202020204" pitchFamily="34" charset="0"/>
              </a:rPr>
              <a:t>Fund reaches USD$1.1 million</a:t>
            </a:r>
            <a:br>
              <a:rPr lang="en-AU" sz="4050" b="1" dirty="0">
                <a:solidFill>
                  <a:srgbClr val="005F7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AU" sz="2700" dirty="0">
              <a:solidFill>
                <a:srgbClr val="005F7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7A30C9C-A608-42B6-9EBF-A7FA122B7E25}"/>
              </a:ext>
            </a:extLst>
          </p:cNvPr>
          <p:cNvPicPr>
            <a:picLocks noChangeAspect="1"/>
          </p:cNvPicPr>
          <p:nvPr/>
        </p:nvPicPr>
        <p:blipFill>
          <a:blip r:embed="rId3"/>
          <a:stretch>
            <a:fillRect/>
          </a:stretch>
        </p:blipFill>
        <p:spPr>
          <a:xfrm>
            <a:off x="0" y="1402594"/>
            <a:ext cx="9144000" cy="3290430"/>
          </a:xfrm>
          <a:prstGeom prst="rect">
            <a:avLst/>
          </a:prstGeom>
        </p:spPr>
      </p:pic>
      <p:pic>
        <p:nvPicPr>
          <p:cNvPr id="4" name="Picture 3" descr="A picture containing table, sitting, small, wooden&#10;&#10;Description automatically generated">
            <a:extLst>
              <a:ext uri="{FF2B5EF4-FFF2-40B4-BE49-F238E27FC236}">
                <a16:creationId xmlns:a16="http://schemas.microsoft.com/office/drawing/2014/main" id="{BA8BAD9F-458C-44D3-B37E-A302DA82EF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3681" y="1402593"/>
            <a:ext cx="3682817" cy="3275390"/>
          </a:xfrm>
          <a:prstGeom prst="rect">
            <a:avLst/>
          </a:prstGeom>
        </p:spPr>
      </p:pic>
    </p:spTree>
    <p:extLst>
      <p:ext uri="{BB962C8B-B14F-4D97-AF65-F5344CB8AC3E}">
        <p14:creationId xmlns:p14="http://schemas.microsoft.com/office/powerpoint/2010/main" val="226441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43175"/>
            <a:ext cx="9144000" cy="3273828"/>
          </a:xfrm>
          <a:prstGeom prst="rect">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Rectangle 6"/>
          <p:cNvSpPr/>
          <p:nvPr/>
        </p:nvSpPr>
        <p:spPr>
          <a:xfrm>
            <a:off x="1143000" y="0"/>
            <a:ext cx="6858000" cy="1869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6" name="Picture 5" descr="H:\Foundation\Centennial Anniversary Endowment Campaign\For Jackie\Remade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184" y="292608"/>
            <a:ext cx="3384236" cy="2066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2184" y="3203932"/>
            <a:ext cx="6172200" cy="1646960"/>
          </a:xfrm>
          <a:solidFill>
            <a:srgbClr val="005F71"/>
          </a:solidFill>
        </p:spPr>
        <p:txBody>
          <a:bodyPr>
            <a:noAutofit/>
          </a:bodyPr>
          <a:lstStyle/>
          <a:p>
            <a:r>
              <a:rPr lang="en-AU" sz="5400" b="1" dirty="0">
                <a:solidFill>
                  <a:schemeClr val="bg1"/>
                </a:solidFill>
                <a:cs typeface="Arial" panose="020B0604020202020204" pitchFamily="34" charset="0"/>
              </a:rPr>
              <a:t>2014</a:t>
            </a:r>
            <a:br>
              <a:rPr lang="en-AU" sz="5400" b="1" dirty="0">
                <a:solidFill>
                  <a:schemeClr val="bg1"/>
                </a:solidFill>
                <a:cs typeface="Arial" panose="020B0604020202020204" pitchFamily="34" charset="0"/>
              </a:rPr>
            </a:br>
            <a:r>
              <a:rPr lang="en-AU" sz="5400" b="1" dirty="0">
                <a:solidFill>
                  <a:schemeClr val="bg1"/>
                </a:solidFill>
                <a:cs typeface="Arial" panose="020B0604020202020204" pitchFamily="34" charset="0"/>
              </a:rPr>
              <a:t>CAEC launched</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9672" y="374904"/>
            <a:ext cx="1440049" cy="190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84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5553CA2-2F79-4D53-BF25-609FBC2C33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48" r="8" b="19249"/>
          <a:stretch/>
        </p:blipFill>
        <p:spPr>
          <a:xfrm>
            <a:off x="-1" y="-137217"/>
            <a:ext cx="9246973" cy="5280718"/>
          </a:xfrm>
          <a:prstGeom prst="rect">
            <a:avLst/>
          </a:prstGeom>
        </p:spPr>
      </p:pic>
      <p:sp>
        <p:nvSpPr>
          <p:cNvPr id="4" name="Rectangle 3">
            <a:extLst>
              <a:ext uri="{FF2B5EF4-FFF2-40B4-BE49-F238E27FC236}">
                <a16:creationId xmlns:a16="http://schemas.microsoft.com/office/drawing/2014/main" id="{BA9F5528-8529-4604-8185-BAA36F3832C7}"/>
              </a:ext>
            </a:extLst>
          </p:cNvPr>
          <p:cNvSpPr/>
          <p:nvPr/>
        </p:nvSpPr>
        <p:spPr>
          <a:xfrm>
            <a:off x="0" y="-61038"/>
            <a:ext cx="9246972" cy="1340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chemeClr val="bg1"/>
              </a:solidFill>
            </a:endParaRPr>
          </a:p>
        </p:txBody>
      </p:sp>
      <p:sp>
        <p:nvSpPr>
          <p:cNvPr id="2" name="Title 1"/>
          <p:cNvSpPr>
            <a:spLocks noGrp="1"/>
          </p:cNvSpPr>
          <p:nvPr>
            <p:ph type="title"/>
          </p:nvPr>
        </p:nvSpPr>
        <p:spPr>
          <a:xfrm>
            <a:off x="1485900" y="242955"/>
            <a:ext cx="6172200" cy="857250"/>
          </a:xfrm>
        </p:spPr>
        <p:txBody>
          <a:bodyPr>
            <a:normAutofit/>
          </a:bodyPr>
          <a:lstStyle/>
          <a:p>
            <a:r>
              <a:rPr lang="en-AU" sz="4050" b="1" dirty="0">
                <a:solidFill>
                  <a:srgbClr val="005F71"/>
                </a:solidFill>
                <a:cs typeface="Arial" panose="020B0604020202020204" pitchFamily="34" charset="0"/>
              </a:rPr>
              <a:t>Pathway to Success</a:t>
            </a:r>
          </a:p>
        </p:txBody>
      </p:sp>
      <p:sp>
        <p:nvSpPr>
          <p:cNvPr id="13" name="Teardrop 12">
            <a:extLst>
              <a:ext uri="{FF2B5EF4-FFF2-40B4-BE49-F238E27FC236}">
                <a16:creationId xmlns:a16="http://schemas.microsoft.com/office/drawing/2014/main" id="{D8B815EF-5437-4D03-B194-783F70C64171}"/>
              </a:ext>
            </a:extLst>
          </p:cNvPr>
          <p:cNvSpPr/>
          <p:nvPr/>
        </p:nvSpPr>
        <p:spPr>
          <a:xfrm>
            <a:off x="1377888" y="1392255"/>
            <a:ext cx="1411914" cy="1242138"/>
          </a:xfrm>
          <a:prstGeom prst="teardrop">
            <a:avLst/>
          </a:prstGeom>
          <a:solidFill>
            <a:srgbClr val="005F7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TextBox 4">
            <a:extLst>
              <a:ext uri="{FF2B5EF4-FFF2-40B4-BE49-F238E27FC236}">
                <a16:creationId xmlns:a16="http://schemas.microsoft.com/office/drawing/2014/main" id="{72C69C7E-E4E2-4843-854E-56B7D797F12C}"/>
              </a:ext>
            </a:extLst>
          </p:cNvPr>
          <p:cNvSpPr txBox="1"/>
          <p:nvPr/>
        </p:nvSpPr>
        <p:spPr>
          <a:xfrm>
            <a:off x="1323882" y="1747867"/>
            <a:ext cx="1519926" cy="553998"/>
          </a:xfrm>
          <a:prstGeom prst="rect">
            <a:avLst/>
          </a:prstGeom>
          <a:noFill/>
        </p:spPr>
        <p:txBody>
          <a:bodyPr wrap="square" rtlCol="0">
            <a:spAutoFit/>
          </a:bodyPr>
          <a:lstStyle/>
          <a:p>
            <a:pPr algn="ctr"/>
            <a:r>
              <a:rPr lang="en-AU" sz="1500" dirty="0">
                <a:solidFill>
                  <a:schemeClr val="bg1"/>
                </a:solidFill>
                <a:cs typeface="Arial" panose="020B0604020202020204" pitchFamily="34" charset="0"/>
              </a:rPr>
              <a:t>Financial Goal</a:t>
            </a:r>
          </a:p>
          <a:p>
            <a:pPr algn="ctr"/>
            <a:r>
              <a:rPr lang="en-AU" sz="1500" dirty="0">
                <a:solidFill>
                  <a:schemeClr val="bg1"/>
                </a:solidFill>
                <a:cs typeface="Arial" panose="020B0604020202020204" pitchFamily="34" charset="0"/>
              </a:rPr>
              <a:t>US$10 million</a:t>
            </a:r>
          </a:p>
        </p:txBody>
      </p:sp>
      <p:sp>
        <p:nvSpPr>
          <p:cNvPr id="16" name="Teardrop 15">
            <a:extLst>
              <a:ext uri="{FF2B5EF4-FFF2-40B4-BE49-F238E27FC236}">
                <a16:creationId xmlns:a16="http://schemas.microsoft.com/office/drawing/2014/main" id="{CD670267-34D7-49B4-9CD9-81659E4F428C}"/>
              </a:ext>
            </a:extLst>
          </p:cNvPr>
          <p:cNvSpPr/>
          <p:nvPr/>
        </p:nvSpPr>
        <p:spPr>
          <a:xfrm>
            <a:off x="1819605" y="2616449"/>
            <a:ext cx="1411914" cy="1242138"/>
          </a:xfrm>
          <a:prstGeom prst="teardrop">
            <a:avLst/>
          </a:prstGeom>
          <a:solidFill>
            <a:srgbClr val="005F7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TextBox 5">
            <a:extLst>
              <a:ext uri="{FF2B5EF4-FFF2-40B4-BE49-F238E27FC236}">
                <a16:creationId xmlns:a16="http://schemas.microsoft.com/office/drawing/2014/main" id="{2423076D-6116-41F7-8EB4-148426030CC6}"/>
              </a:ext>
            </a:extLst>
          </p:cNvPr>
          <p:cNvSpPr txBox="1"/>
          <p:nvPr/>
        </p:nvSpPr>
        <p:spPr>
          <a:xfrm>
            <a:off x="1796941" y="2995134"/>
            <a:ext cx="1411914" cy="553998"/>
          </a:xfrm>
          <a:prstGeom prst="rect">
            <a:avLst/>
          </a:prstGeom>
          <a:noFill/>
        </p:spPr>
        <p:txBody>
          <a:bodyPr wrap="square" rtlCol="0">
            <a:spAutoFit/>
          </a:bodyPr>
          <a:lstStyle/>
          <a:p>
            <a:pPr algn="ctr"/>
            <a:r>
              <a:rPr lang="en-AU" sz="1500" dirty="0">
                <a:solidFill>
                  <a:schemeClr val="bg1"/>
                </a:solidFill>
                <a:cs typeface="Arial" panose="020B0604020202020204" pitchFamily="34" charset="0"/>
              </a:rPr>
              <a:t>Global Leadership</a:t>
            </a:r>
          </a:p>
        </p:txBody>
      </p:sp>
      <p:sp>
        <p:nvSpPr>
          <p:cNvPr id="18" name="Teardrop 17">
            <a:extLst>
              <a:ext uri="{FF2B5EF4-FFF2-40B4-BE49-F238E27FC236}">
                <a16:creationId xmlns:a16="http://schemas.microsoft.com/office/drawing/2014/main" id="{44227413-92D5-4A9B-AC8C-50C0CED26D11}"/>
              </a:ext>
            </a:extLst>
          </p:cNvPr>
          <p:cNvSpPr/>
          <p:nvPr/>
        </p:nvSpPr>
        <p:spPr>
          <a:xfrm>
            <a:off x="2789802" y="3597864"/>
            <a:ext cx="1411914" cy="1242138"/>
          </a:xfrm>
          <a:prstGeom prst="teardrop">
            <a:avLst/>
          </a:prstGeom>
          <a:solidFill>
            <a:srgbClr val="005F7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TextBox 6">
            <a:extLst>
              <a:ext uri="{FF2B5EF4-FFF2-40B4-BE49-F238E27FC236}">
                <a16:creationId xmlns:a16="http://schemas.microsoft.com/office/drawing/2014/main" id="{8F8C9CF0-E894-4BE3-BE5D-52068C5F20D1}"/>
              </a:ext>
            </a:extLst>
          </p:cNvPr>
          <p:cNvSpPr txBox="1"/>
          <p:nvPr/>
        </p:nvSpPr>
        <p:spPr>
          <a:xfrm>
            <a:off x="2789802" y="3953476"/>
            <a:ext cx="1411914" cy="530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sz="1500" dirty="0">
                <a:cs typeface="Arial" panose="020B0604020202020204" pitchFamily="34" charset="0"/>
              </a:rPr>
              <a:t>Network Structure</a:t>
            </a:r>
          </a:p>
        </p:txBody>
      </p:sp>
      <p:sp>
        <p:nvSpPr>
          <p:cNvPr id="14" name="Teardrop 13">
            <a:extLst>
              <a:ext uri="{FF2B5EF4-FFF2-40B4-BE49-F238E27FC236}">
                <a16:creationId xmlns:a16="http://schemas.microsoft.com/office/drawing/2014/main" id="{37680C1F-16E2-4AC2-AB50-E9E6AF7D98A8}"/>
              </a:ext>
            </a:extLst>
          </p:cNvPr>
          <p:cNvSpPr/>
          <p:nvPr/>
        </p:nvSpPr>
        <p:spPr>
          <a:xfrm>
            <a:off x="4349223" y="3591038"/>
            <a:ext cx="1411914" cy="1242138"/>
          </a:xfrm>
          <a:prstGeom prst="teardrop">
            <a:avLst/>
          </a:prstGeom>
          <a:solidFill>
            <a:srgbClr val="005F7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TextBox 7">
            <a:extLst>
              <a:ext uri="{FF2B5EF4-FFF2-40B4-BE49-F238E27FC236}">
                <a16:creationId xmlns:a16="http://schemas.microsoft.com/office/drawing/2014/main" id="{F506C2A9-50ED-4E9E-A421-1288676DF337}"/>
              </a:ext>
            </a:extLst>
          </p:cNvPr>
          <p:cNvSpPr txBox="1"/>
          <p:nvPr/>
        </p:nvSpPr>
        <p:spPr>
          <a:xfrm>
            <a:off x="4355976" y="3651871"/>
            <a:ext cx="1411914" cy="1015663"/>
          </a:xfrm>
          <a:prstGeom prst="rect">
            <a:avLst/>
          </a:prstGeom>
          <a:noFill/>
        </p:spPr>
        <p:txBody>
          <a:bodyPr wrap="square" rtlCol="0">
            <a:spAutoFit/>
          </a:bodyPr>
          <a:lstStyle/>
          <a:p>
            <a:pPr algn="ctr"/>
            <a:r>
              <a:rPr lang="en-AU" sz="1500" dirty="0">
                <a:solidFill>
                  <a:schemeClr val="bg1"/>
                </a:solidFill>
                <a:cs typeface="Arial" panose="020B0604020202020204" pitchFamily="34" charset="0"/>
              </a:rPr>
              <a:t>Policies, Procedures</a:t>
            </a:r>
          </a:p>
          <a:p>
            <a:pPr algn="ctr"/>
            <a:r>
              <a:rPr lang="en-AU" sz="1500" dirty="0">
                <a:solidFill>
                  <a:schemeClr val="bg1"/>
                </a:solidFill>
                <a:cs typeface="Arial" panose="020B0604020202020204" pitchFamily="34" charset="0"/>
              </a:rPr>
              <a:t>and</a:t>
            </a:r>
          </a:p>
          <a:p>
            <a:pPr algn="ctr"/>
            <a:r>
              <a:rPr lang="en-AU" sz="1500" dirty="0">
                <a:solidFill>
                  <a:schemeClr val="bg1"/>
                </a:solidFill>
                <a:cs typeface="Arial" panose="020B0604020202020204" pitchFamily="34" charset="0"/>
              </a:rPr>
              <a:t>Recognition</a:t>
            </a:r>
          </a:p>
        </p:txBody>
      </p:sp>
      <p:sp>
        <p:nvSpPr>
          <p:cNvPr id="17" name="Teardrop 16">
            <a:extLst>
              <a:ext uri="{FF2B5EF4-FFF2-40B4-BE49-F238E27FC236}">
                <a16:creationId xmlns:a16="http://schemas.microsoft.com/office/drawing/2014/main" id="{C7082C37-01A2-442D-A883-0E55AE70AA28}"/>
              </a:ext>
            </a:extLst>
          </p:cNvPr>
          <p:cNvSpPr/>
          <p:nvPr/>
        </p:nvSpPr>
        <p:spPr>
          <a:xfrm>
            <a:off x="6512350" y="1382600"/>
            <a:ext cx="1411914" cy="1242138"/>
          </a:xfrm>
          <a:prstGeom prst="teardrop">
            <a:avLst/>
          </a:prstGeom>
          <a:solidFill>
            <a:srgbClr val="005F7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97E405C3-C722-4BA6-ACD6-AAE1F1ED489A}"/>
              </a:ext>
            </a:extLst>
          </p:cNvPr>
          <p:cNvSpPr txBox="1"/>
          <p:nvPr/>
        </p:nvSpPr>
        <p:spPr>
          <a:xfrm>
            <a:off x="6512350" y="1738211"/>
            <a:ext cx="1411914" cy="553998"/>
          </a:xfrm>
          <a:prstGeom prst="rect">
            <a:avLst/>
          </a:prstGeom>
          <a:noFill/>
        </p:spPr>
        <p:txBody>
          <a:bodyPr wrap="square" rtlCol="0">
            <a:spAutoFit/>
          </a:bodyPr>
          <a:lstStyle/>
          <a:p>
            <a:pPr algn="ctr"/>
            <a:r>
              <a:rPr lang="en-AU" sz="1500" dirty="0">
                <a:solidFill>
                  <a:schemeClr val="bg1"/>
                </a:solidFill>
                <a:cs typeface="Arial" panose="020B0604020202020204" pitchFamily="34" charset="0"/>
              </a:rPr>
              <a:t>Member Education</a:t>
            </a:r>
          </a:p>
        </p:txBody>
      </p:sp>
      <p:sp>
        <p:nvSpPr>
          <p:cNvPr id="15" name="Teardrop 14">
            <a:extLst>
              <a:ext uri="{FF2B5EF4-FFF2-40B4-BE49-F238E27FC236}">
                <a16:creationId xmlns:a16="http://schemas.microsoft.com/office/drawing/2014/main" id="{FC66F5B8-F1DC-449F-B9F2-BC9B05E456A3}"/>
              </a:ext>
            </a:extLst>
          </p:cNvPr>
          <p:cNvSpPr/>
          <p:nvPr/>
        </p:nvSpPr>
        <p:spPr>
          <a:xfrm>
            <a:off x="5761137" y="2662676"/>
            <a:ext cx="1411914" cy="1242138"/>
          </a:xfrm>
          <a:prstGeom prst="teardrop">
            <a:avLst/>
          </a:prstGeom>
          <a:solidFill>
            <a:srgbClr val="005F7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TextBox 9">
            <a:extLst>
              <a:ext uri="{FF2B5EF4-FFF2-40B4-BE49-F238E27FC236}">
                <a16:creationId xmlns:a16="http://schemas.microsoft.com/office/drawing/2014/main" id="{EEA74E95-F058-4067-B2ED-AD275F8956FC}"/>
              </a:ext>
            </a:extLst>
          </p:cNvPr>
          <p:cNvSpPr txBox="1"/>
          <p:nvPr/>
        </p:nvSpPr>
        <p:spPr>
          <a:xfrm>
            <a:off x="5775092" y="2991342"/>
            <a:ext cx="1411914" cy="553998"/>
          </a:xfrm>
          <a:prstGeom prst="rect">
            <a:avLst/>
          </a:prstGeom>
          <a:noFill/>
        </p:spPr>
        <p:txBody>
          <a:bodyPr wrap="square" rtlCol="0">
            <a:spAutoFit/>
          </a:bodyPr>
          <a:lstStyle/>
          <a:p>
            <a:pPr algn="ctr"/>
            <a:r>
              <a:rPr lang="en-AU" sz="1500" dirty="0">
                <a:solidFill>
                  <a:schemeClr val="bg1"/>
                </a:solidFill>
                <a:cs typeface="Arial" panose="020B0604020202020204" pitchFamily="34" charset="0"/>
              </a:rPr>
              <a:t>Promotional Materials</a:t>
            </a:r>
          </a:p>
        </p:txBody>
      </p:sp>
      <p:sp>
        <p:nvSpPr>
          <p:cNvPr id="25" name="Rectangle 24">
            <a:extLst>
              <a:ext uri="{FF2B5EF4-FFF2-40B4-BE49-F238E27FC236}">
                <a16:creationId xmlns:a16="http://schemas.microsoft.com/office/drawing/2014/main" id="{6B0CE079-91D3-47FE-B2D1-4C19DF8B9D31}"/>
              </a:ext>
            </a:extLst>
          </p:cNvPr>
          <p:cNvSpPr/>
          <p:nvPr/>
        </p:nvSpPr>
        <p:spPr>
          <a:xfrm>
            <a:off x="0" y="4928134"/>
            <a:ext cx="9220200" cy="245138"/>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2746731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666EF6-EB18-4AB8-B847-75D4F07F20C3}"/>
              </a:ext>
            </a:extLst>
          </p:cNvPr>
          <p:cNvSpPr>
            <a:spLocks noGrp="1"/>
          </p:cNvSpPr>
          <p:nvPr>
            <p:ph type="title"/>
          </p:nvPr>
        </p:nvSpPr>
        <p:spPr/>
        <p:txBody>
          <a:bodyPr anchor="ctr"/>
          <a:lstStyle/>
          <a:p>
            <a:pPr algn="ctr"/>
            <a:r>
              <a:rPr lang="en-AU" b="1" dirty="0">
                <a:cs typeface="Arial" panose="020B0604020202020204" pitchFamily="34" charset="0"/>
              </a:rPr>
              <a:t>Endowment Contributions</a:t>
            </a:r>
            <a:endParaRPr lang="en-US" dirty="0"/>
          </a:p>
        </p:txBody>
      </p:sp>
      <p:sp>
        <p:nvSpPr>
          <p:cNvPr id="14" name="Right Brace 13">
            <a:extLst>
              <a:ext uri="{FF2B5EF4-FFF2-40B4-BE49-F238E27FC236}">
                <a16:creationId xmlns:a16="http://schemas.microsoft.com/office/drawing/2014/main" id="{DEDD91E4-FE36-4194-A070-AF6789DD6B14}"/>
              </a:ext>
            </a:extLst>
          </p:cNvPr>
          <p:cNvSpPr/>
          <p:nvPr/>
        </p:nvSpPr>
        <p:spPr>
          <a:xfrm rot="5400000">
            <a:off x="6119020" y="3825996"/>
            <a:ext cx="93391" cy="1944217"/>
          </a:xfrm>
          <a:prstGeom prst="rightBrace">
            <a:avLst/>
          </a:prstGeom>
          <a:ln>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350">
              <a:solidFill>
                <a:srgbClr val="005F71"/>
              </a:solidFill>
            </a:endParaRPr>
          </a:p>
        </p:txBody>
      </p:sp>
      <p:pic>
        <p:nvPicPr>
          <p:cNvPr id="15" name="Picture 14">
            <a:extLst>
              <a:ext uri="{FF2B5EF4-FFF2-40B4-BE49-F238E27FC236}">
                <a16:creationId xmlns:a16="http://schemas.microsoft.com/office/drawing/2014/main" id="{FB0716B6-6CE4-46E0-AD8E-5F9C1ABA3919}"/>
              </a:ext>
            </a:extLst>
          </p:cNvPr>
          <p:cNvPicPr>
            <a:picLocks noChangeAspect="1"/>
          </p:cNvPicPr>
          <p:nvPr/>
        </p:nvPicPr>
        <p:blipFill>
          <a:blip r:embed="rId3"/>
          <a:stretch>
            <a:fillRect/>
          </a:stretch>
        </p:blipFill>
        <p:spPr>
          <a:xfrm>
            <a:off x="1094915" y="1331418"/>
            <a:ext cx="6954170" cy="3809999"/>
          </a:xfrm>
          <a:prstGeom prst="rect">
            <a:avLst/>
          </a:prstGeom>
        </p:spPr>
      </p:pic>
      <p:sp>
        <p:nvSpPr>
          <p:cNvPr id="16" name="Speech Bubble: Rectangle with Corners Rounded 15">
            <a:extLst>
              <a:ext uri="{FF2B5EF4-FFF2-40B4-BE49-F238E27FC236}">
                <a16:creationId xmlns:a16="http://schemas.microsoft.com/office/drawing/2014/main" id="{4119EB09-5428-4711-A3A8-C5A81D8966C3}"/>
              </a:ext>
            </a:extLst>
          </p:cNvPr>
          <p:cNvSpPr/>
          <p:nvPr/>
        </p:nvSpPr>
        <p:spPr>
          <a:xfrm>
            <a:off x="4419600" y="2952750"/>
            <a:ext cx="1295400" cy="845559"/>
          </a:xfrm>
          <a:prstGeom prst="wedgeRoundRectCallout">
            <a:avLst>
              <a:gd name="adj1" fmla="val -4013"/>
              <a:gd name="adj2" fmla="val 64895"/>
              <a:gd name="adj3" fmla="val 16667"/>
            </a:avLst>
          </a:prstGeom>
          <a:solidFill>
            <a:srgbClr val="005F71"/>
          </a:solidFill>
          <a:ln>
            <a:solidFill>
              <a:srgbClr val="005F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cs typeface="Arial" panose="020B0604020202020204" pitchFamily="34" charset="0"/>
              </a:rPr>
              <a:t>Average </a:t>
            </a:r>
          </a:p>
          <a:p>
            <a:pPr algn="ctr"/>
            <a:r>
              <a:rPr lang="en-AU" sz="1100" dirty="0">
                <a:cs typeface="Arial" panose="020B0604020202020204" pitchFamily="34" charset="0"/>
              </a:rPr>
              <a:t>$41,514 </a:t>
            </a:r>
          </a:p>
          <a:p>
            <a:pPr algn="ctr"/>
            <a:r>
              <a:rPr lang="en-AU" sz="1100" dirty="0">
                <a:cs typeface="Arial" panose="020B0604020202020204" pitchFamily="34" charset="0"/>
              </a:rPr>
              <a:t>per year</a:t>
            </a:r>
          </a:p>
          <a:p>
            <a:pPr algn="ctr"/>
            <a:r>
              <a:rPr lang="en-AU" sz="1100" dirty="0">
                <a:cs typeface="Arial" panose="020B0604020202020204" pitchFamily="34" charset="0"/>
              </a:rPr>
              <a:t>(27 years)</a:t>
            </a:r>
          </a:p>
        </p:txBody>
      </p:sp>
      <p:sp>
        <p:nvSpPr>
          <p:cNvPr id="17" name="Speech Bubble: Rectangle with Corners Rounded 16">
            <a:extLst>
              <a:ext uri="{FF2B5EF4-FFF2-40B4-BE49-F238E27FC236}">
                <a16:creationId xmlns:a16="http://schemas.microsoft.com/office/drawing/2014/main" id="{35CE1F3F-227B-4643-84E0-22A7B319C5F4}"/>
              </a:ext>
            </a:extLst>
          </p:cNvPr>
          <p:cNvSpPr/>
          <p:nvPr/>
        </p:nvSpPr>
        <p:spPr>
          <a:xfrm>
            <a:off x="6324599" y="1421056"/>
            <a:ext cx="1143001" cy="767611"/>
          </a:xfrm>
          <a:prstGeom prst="wedgeRoundRectCallout">
            <a:avLst>
              <a:gd name="adj1" fmla="val -3346"/>
              <a:gd name="adj2" fmla="val 58747"/>
              <a:gd name="adj3" fmla="val 16667"/>
            </a:avLst>
          </a:prstGeom>
          <a:solidFill>
            <a:srgbClr val="005F71"/>
          </a:solidFill>
          <a:ln>
            <a:solidFill>
              <a:srgbClr val="005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cs typeface="Arial" panose="020B0604020202020204" pitchFamily="34" charset="0"/>
              </a:rPr>
              <a:t>Average $731,150 </a:t>
            </a:r>
          </a:p>
          <a:p>
            <a:pPr algn="ctr"/>
            <a:r>
              <a:rPr lang="en-AU" sz="1100" dirty="0">
                <a:cs typeface="Arial" panose="020B0604020202020204" pitchFamily="34" charset="0"/>
              </a:rPr>
              <a:t>per year</a:t>
            </a:r>
          </a:p>
          <a:p>
            <a:pPr algn="ctr"/>
            <a:r>
              <a:rPr lang="en-AU" sz="1100" dirty="0">
                <a:cs typeface="Arial" panose="020B0604020202020204" pitchFamily="34" charset="0"/>
              </a:rPr>
              <a:t>(5 years)</a:t>
            </a:r>
          </a:p>
        </p:txBody>
      </p:sp>
      <p:sp>
        <p:nvSpPr>
          <p:cNvPr id="7" name="Speech Bubble: Rectangle with Corners Rounded 6">
            <a:extLst>
              <a:ext uri="{FF2B5EF4-FFF2-40B4-BE49-F238E27FC236}">
                <a16:creationId xmlns:a16="http://schemas.microsoft.com/office/drawing/2014/main" id="{B7A59684-D2FA-401E-A5C6-EC2B599C0B1A}"/>
              </a:ext>
            </a:extLst>
          </p:cNvPr>
          <p:cNvSpPr/>
          <p:nvPr/>
        </p:nvSpPr>
        <p:spPr>
          <a:xfrm>
            <a:off x="2667000" y="3562350"/>
            <a:ext cx="1143000" cy="845559"/>
          </a:xfrm>
          <a:prstGeom prst="wedgeRoundRectCallout">
            <a:avLst>
              <a:gd name="adj1" fmla="val -4013"/>
              <a:gd name="adj2" fmla="val 64895"/>
              <a:gd name="adj3" fmla="val 16667"/>
            </a:avLst>
          </a:prstGeom>
          <a:solidFill>
            <a:srgbClr val="005F71"/>
          </a:solidFill>
          <a:ln>
            <a:solidFill>
              <a:srgbClr val="005F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cs typeface="Arial" panose="020B0604020202020204" pitchFamily="34" charset="0"/>
              </a:rPr>
              <a:t>Initial contribution of US$97,123 </a:t>
            </a:r>
          </a:p>
        </p:txBody>
      </p:sp>
      <p:sp>
        <p:nvSpPr>
          <p:cNvPr id="8" name="Rectangle 7">
            <a:extLst>
              <a:ext uri="{FF2B5EF4-FFF2-40B4-BE49-F238E27FC236}">
                <a16:creationId xmlns:a16="http://schemas.microsoft.com/office/drawing/2014/main" id="{83F0BFF2-81D8-4F5D-AA79-AADF173D3C5B}"/>
              </a:ext>
            </a:extLst>
          </p:cNvPr>
          <p:cNvSpPr/>
          <p:nvPr/>
        </p:nvSpPr>
        <p:spPr>
          <a:xfrm>
            <a:off x="182880" y="101084"/>
            <a:ext cx="1633781" cy="369332"/>
          </a:xfrm>
          <a:prstGeom prst="rect">
            <a:avLst/>
          </a:prstGeom>
        </p:spPr>
        <p:txBody>
          <a:bodyPr wrap="none">
            <a:spAutoFit/>
          </a:bodyPr>
          <a:lstStyle/>
          <a:p>
            <a:pPr algn="ctr"/>
            <a:r>
              <a:rPr lang="en-AU" dirty="0">
                <a:solidFill>
                  <a:srgbClr val="005F71"/>
                </a:solidFill>
                <a:latin typeface="+mj-lt"/>
                <a:cs typeface="Arial" panose="020B0604020202020204" pitchFamily="34" charset="0"/>
              </a:rPr>
              <a:t>Achievements</a:t>
            </a:r>
          </a:p>
        </p:txBody>
      </p:sp>
    </p:spTree>
    <p:extLst>
      <p:ext uri="{BB962C8B-B14F-4D97-AF65-F5344CB8AC3E}">
        <p14:creationId xmlns:p14="http://schemas.microsoft.com/office/powerpoint/2010/main" val="306484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666EF6-EB18-4AB8-B847-75D4F07F20C3}"/>
              </a:ext>
            </a:extLst>
          </p:cNvPr>
          <p:cNvSpPr>
            <a:spLocks noGrp="1"/>
          </p:cNvSpPr>
          <p:nvPr>
            <p:ph type="title"/>
          </p:nvPr>
        </p:nvSpPr>
        <p:spPr/>
        <p:txBody>
          <a:bodyPr anchor="ctr"/>
          <a:lstStyle/>
          <a:p>
            <a:pPr algn="ctr"/>
            <a:r>
              <a:rPr lang="en-AU" b="1" dirty="0">
                <a:cs typeface="Arial" panose="020B0604020202020204" pitchFamily="34" charset="0"/>
              </a:rPr>
              <a:t>Endowment Growth </a:t>
            </a:r>
            <a:endParaRPr lang="en-US" dirty="0"/>
          </a:p>
        </p:txBody>
      </p:sp>
      <p:sp>
        <p:nvSpPr>
          <p:cNvPr id="8" name="TextBox 7">
            <a:extLst>
              <a:ext uri="{FF2B5EF4-FFF2-40B4-BE49-F238E27FC236}">
                <a16:creationId xmlns:a16="http://schemas.microsoft.com/office/drawing/2014/main" id="{BF653290-2F9F-4F67-ACB5-F7F10A1735E9}"/>
              </a:ext>
            </a:extLst>
          </p:cNvPr>
          <p:cNvSpPr txBox="1"/>
          <p:nvPr/>
        </p:nvSpPr>
        <p:spPr>
          <a:xfrm>
            <a:off x="5165032" y="4749586"/>
            <a:ext cx="2073968" cy="430887"/>
          </a:xfrm>
          <a:prstGeom prst="rect">
            <a:avLst/>
          </a:prstGeom>
          <a:noFill/>
        </p:spPr>
        <p:txBody>
          <a:bodyPr wrap="square" rtlCol="0">
            <a:spAutoFit/>
          </a:bodyPr>
          <a:lstStyle/>
          <a:p>
            <a:pPr algn="ctr"/>
            <a:r>
              <a:rPr lang="en-AU" sz="1100" dirty="0">
                <a:solidFill>
                  <a:srgbClr val="005F71"/>
                </a:solidFill>
                <a:cs typeface="Arial" panose="020B0604020202020204" pitchFamily="34" charset="0"/>
              </a:rPr>
              <a:t>Centennial Anniversary Endowment Campaign</a:t>
            </a:r>
          </a:p>
        </p:txBody>
      </p:sp>
      <p:pic>
        <p:nvPicPr>
          <p:cNvPr id="9" name="Picture 8">
            <a:extLst>
              <a:ext uri="{FF2B5EF4-FFF2-40B4-BE49-F238E27FC236}">
                <a16:creationId xmlns:a16="http://schemas.microsoft.com/office/drawing/2014/main" id="{CF9BF358-693F-446D-9F18-AC3186339FF3}"/>
              </a:ext>
            </a:extLst>
          </p:cNvPr>
          <p:cNvPicPr>
            <a:picLocks noChangeAspect="1"/>
          </p:cNvPicPr>
          <p:nvPr/>
        </p:nvPicPr>
        <p:blipFill>
          <a:blip r:embed="rId3"/>
          <a:stretch>
            <a:fillRect/>
          </a:stretch>
        </p:blipFill>
        <p:spPr>
          <a:xfrm>
            <a:off x="1816661" y="1327666"/>
            <a:ext cx="5656938" cy="3400181"/>
          </a:xfrm>
          <a:prstGeom prst="rect">
            <a:avLst/>
          </a:prstGeom>
        </p:spPr>
      </p:pic>
      <p:sp>
        <p:nvSpPr>
          <p:cNvPr id="10" name="Speech Bubble: Rectangle with Corners Rounded 9">
            <a:extLst>
              <a:ext uri="{FF2B5EF4-FFF2-40B4-BE49-F238E27FC236}">
                <a16:creationId xmlns:a16="http://schemas.microsoft.com/office/drawing/2014/main" id="{E1F9F763-61D6-4FA9-8446-D9DE6FCBF6D6}"/>
              </a:ext>
            </a:extLst>
          </p:cNvPr>
          <p:cNvSpPr/>
          <p:nvPr/>
        </p:nvSpPr>
        <p:spPr>
          <a:xfrm>
            <a:off x="2842775" y="3777891"/>
            <a:ext cx="918102" cy="419276"/>
          </a:xfrm>
          <a:prstGeom prst="wedgeRoundRectCallout">
            <a:avLst>
              <a:gd name="adj1" fmla="val -2389"/>
              <a:gd name="adj2" fmla="val 72597"/>
              <a:gd name="adj3" fmla="val 16667"/>
            </a:avLst>
          </a:prstGeom>
          <a:solidFill>
            <a:srgbClr val="005F71"/>
          </a:solidFill>
          <a:ln>
            <a:solidFill>
              <a:srgbClr val="005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cs typeface="Arial" panose="020B0604020202020204" pitchFamily="34" charset="0"/>
              </a:rPr>
              <a:t>$97 Thousand</a:t>
            </a:r>
          </a:p>
        </p:txBody>
      </p:sp>
      <p:sp>
        <p:nvSpPr>
          <p:cNvPr id="11" name="Speech Bubble: Rectangle with Corners Rounded 10">
            <a:extLst>
              <a:ext uri="{FF2B5EF4-FFF2-40B4-BE49-F238E27FC236}">
                <a16:creationId xmlns:a16="http://schemas.microsoft.com/office/drawing/2014/main" id="{ABAECD8C-B510-40DC-AF06-7A56AEDD66F1}"/>
              </a:ext>
            </a:extLst>
          </p:cNvPr>
          <p:cNvSpPr/>
          <p:nvPr/>
        </p:nvSpPr>
        <p:spPr>
          <a:xfrm>
            <a:off x="4084913" y="3129819"/>
            <a:ext cx="756084" cy="419276"/>
          </a:xfrm>
          <a:prstGeom prst="wedgeRoundRectCallout">
            <a:avLst>
              <a:gd name="adj1" fmla="val -2389"/>
              <a:gd name="adj2" fmla="val 72597"/>
              <a:gd name="adj3" fmla="val 16667"/>
            </a:avLst>
          </a:prstGeom>
          <a:solidFill>
            <a:srgbClr val="005F71"/>
          </a:solidFill>
          <a:ln>
            <a:solidFill>
              <a:srgbClr val="005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cs typeface="Arial" panose="020B0604020202020204" pitchFamily="34" charset="0"/>
              </a:rPr>
              <a:t>$1.9 Million</a:t>
            </a:r>
          </a:p>
        </p:txBody>
      </p:sp>
      <p:sp>
        <p:nvSpPr>
          <p:cNvPr id="12" name="Speech Bubble: Rectangle with Corners Rounded 11">
            <a:extLst>
              <a:ext uri="{FF2B5EF4-FFF2-40B4-BE49-F238E27FC236}">
                <a16:creationId xmlns:a16="http://schemas.microsoft.com/office/drawing/2014/main" id="{5074B3C3-9472-4296-AEDA-39E0D2AEF508}"/>
              </a:ext>
            </a:extLst>
          </p:cNvPr>
          <p:cNvSpPr/>
          <p:nvPr/>
        </p:nvSpPr>
        <p:spPr>
          <a:xfrm>
            <a:off x="5165032" y="2282305"/>
            <a:ext cx="756084" cy="419276"/>
          </a:xfrm>
          <a:prstGeom prst="wedgeRoundRectCallout">
            <a:avLst>
              <a:gd name="adj1" fmla="val -2389"/>
              <a:gd name="adj2" fmla="val 72597"/>
              <a:gd name="adj3" fmla="val 16667"/>
            </a:avLst>
          </a:prstGeom>
          <a:solidFill>
            <a:srgbClr val="005F71"/>
          </a:solidFill>
          <a:ln>
            <a:solidFill>
              <a:srgbClr val="005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cs typeface="Arial" panose="020B0604020202020204" pitchFamily="34" charset="0"/>
              </a:rPr>
              <a:t>$4.4 Million</a:t>
            </a:r>
          </a:p>
        </p:txBody>
      </p:sp>
      <p:sp>
        <p:nvSpPr>
          <p:cNvPr id="13" name="Speech Bubble: Rectangle with Corners Rounded 12">
            <a:extLst>
              <a:ext uri="{FF2B5EF4-FFF2-40B4-BE49-F238E27FC236}">
                <a16:creationId xmlns:a16="http://schemas.microsoft.com/office/drawing/2014/main" id="{34AD6AF7-99CB-4919-8052-6F26C38D186C}"/>
              </a:ext>
            </a:extLst>
          </p:cNvPr>
          <p:cNvSpPr/>
          <p:nvPr/>
        </p:nvSpPr>
        <p:spPr>
          <a:xfrm>
            <a:off x="6353165" y="1732365"/>
            <a:ext cx="756084" cy="419276"/>
          </a:xfrm>
          <a:prstGeom prst="wedgeRoundRectCallout">
            <a:avLst>
              <a:gd name="adj1" fmla="val -2389"/>
              <a:gd name="adj2" fmla="val 72597"/>
              <a:gd name="adj3" fmla="val 16667"/>
            </a:avLst>
          </a:prstGeom>
          <a:solidFill>
            <a:srgbClr val="005F71"/>
          </a:solidFill>
          <a:ln>
            <a:solidFill>
              <a:srgbClr val="005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cs typeface="Arial" panose="020B0604020202020204" pitchFamily="34" charset="0"/>
              </a:rPr>
              <a:t>$5.9 Million</a:t>
            </a:r>
          </a:p>
        </p:txBody>
      </p:sp>
      <p:sp>
        <p:nvSpPr>
          <p:cNvPr id="14" name="Right Brace 13">
            <a:extLst>
              <a:ext uri="{FF2B5EF4-FFF2-40B4-BE49-F238E27FC236}">
                <a16:creationId xmlns:a16="http://schemas.microsoft.com/office/drawing/2014/main" id="{DEDD91E4-FE36-4194-A070-AF6789DD6B14}"/>
              </a:ext>
            </a:extLst>
          </p:cNvPr>
          <p:cNvSpPr/>
          <p:nvPr/>
        </p:nvSpPr>
        <p:spPr>
          <a:xfrm rot="5400000">
            <a:off x="6119020" y="3825996"/>
            <a:ext cx="93391" cy="1944217"/>
          </a:xfrm>
          <a:prstGeom prst="rightBrace">
            <a:avLst/>
          </a:prstGeom>
          <a:ln>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350">
              <a:solidFill>
                <a:srgbClr val="005F71"/>
              </a:solidFill>
            </a:endParaRPr>
          </a:p>
        </p:txBody>
      </p:sp>
    </p:spTree>
    <p:extLst>
      <p:ext uri="{BB962C8B-B14F-4D97-AF65-F5344CB8AC3E}">
        <p14:creationId xmlns:p14="http://schemas.microsoft.com/office/powerpoint/2010/main" val="1311652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5B943A-92ED-4207-9506-5DE90F204C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 t="-11228" r="263" b="14056"/>
          <a:stretch/>
        </p:blipFill>
        <p:spPr>
          <a:xfrm>
            <a:off x="-24117" y="-672267"/>
            <a:ext cx="9166860" cy="5938336"/>
          </a:xfrm>
          <a:prstGeom prst="rect">
            <a:avLst/>
          </a:prstGeom>
        </p:spPr>
      </p:pic>
      <p:sp>
        <p:nvSpPr>
          <p:cNvPr id="17" name="Rectangle 16">
            <a:extLst>
              <a:ext uri="{FF2B5EF4-FFF2-40B4-BE49-F238E27FC236}">
                <a16:creationId xmlns:a16="http://schemas.microsoft.com/office/drawing/2014/main" id="{1114FD75-CFE5-4ECB-B542-C17D8BB0D2EA}"/>
              </a:ext>
            </a:extLst>
          </p:cNvPr>
          <p:cNvSpPr/>
          <p:nvPr/>
        </p:nvSpPr>
        <p:spPr>
          <a:xfrm>
            <a:off x="1" y="0"/>
            <a:ext cx="9142742" cy="82296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itle 1">
            <a:extLst>
              <a:ext uri="{FF2B5EF4-FFF2-40B4-BE49-F238E27FC236}">
                <a16:creationId xmlns:a16="http://schemas.microsoft.com/office/drawing/2014/main" id="{E6A1EE59-C257-46C1-BFF0-679EDA80213E}"/>
              </a:ext>
            </a:extLst>
          </p:cNvPr>
          <p:cNvSpPr>
            <a:spLocks noGrp="1"/>
          </p:cNvSpPr>
          <p:nvPr>
            <p:ph type="title"/>
          </p:nvPr>
        </p:nvSpPr>
        <p:spPr>
          <a:xfrm>
            <a:off x="1485271" y="-25233"/>
            <a:ext cx="6172200" cy="857250"/>
          </a:xfrm>
        </p:spPr>
        <p:txBody>
          <a:bodyPr>
            <a:normAutofit/>
          </a:bodyPr>
          <a:lstStyle/>
          <a:p>
            <a:r>
              <a:rPr lang="en-AU" sz="3200" b="1" dirty="0">
                <a:solidFill>
                  <a:schemeClr val="bg1"/>
                </a:solidFill>
                <a:cs typeface="Arial" panose="020B0604020202020204" pitchFamily="34" charset="0"/>
              </a:rPr>
              <a:t>Contributions</a:t>
            </a:r>
          </a:p>
        </p:txBody>
      </p:sp>
      <p:sp>
        <p:nvSpPr>
          <p:cNvPr id="10" name="Rectangle 9">
            <a:extLst>
              <a:ext uri="{FF2B5EF4-FFF2-40B4-BE49-F238E27FC236}">
                <a16:creationId xmlns:a16="http://schemas.microsoft.com/office/drawing/2014/main" id="{7C4E9C0B-F3BD-4D45-BB88-56AB6874DBDF}"/>
              </a:ext>
            </a:extLst>
          </p:cNvPr>
          <p:cNvSpPr/>
          <p:nvPr/>
        </p:nvSpPr>
        <p:spPr>
          <a:xfrm>
            <a:off x="-1" y="5020931"/>
            <a:ext cx="9166861" cy="245138"/>
          </a:xfrm>
          <a:prstGeom prst="rect">
            <a:avLst/>
          </a:prstGeom>
          <a:solidFill>
            <a:srgbClr val="F5BD4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1" name="Teardrop 10">
            <a:extLst>
              <a:ext uri="{FF2B5EF4-FFF2-40B4-BE49-F238E27FC236}">
                <a16:creationId xmlns:a16="http://schemas.microsoft.com/office/drawing/2014/main" id="{E74AF233-98F0-492B-AA73-9178A0CD032B}"/>
              </a:ext>
            </a:extLst>
          </p:cNvPr>
          <p:cNvSpPr/>
          <p:nvPr/>
        </p:nvSpPr>
        <p:spPr>
          <a:xfrm>
            <a:off x="1485271" y="995123"/>
            <a:ext cx="2004579" cy="1763538"/>
          </a:xfrm>
          <a:prstGeom prst="teardrop">
            <a:avLst/>
          </a:prstGeom>
          <a:solidFill>
            <a:srgbClr val="F5BD47">
              <a:alpha val="50196"/>
            </a:srgbClr>
          </a:solidFill>
          <a:ln>
            <a:no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TextBox 11">
            <a:extLst>
              <a:ext uri="{FF2B5EF4-FFF2-40B4-BE49-F238E27FC236}">
                <a16:creationId xmlns:a16="http://schemas.microsoft.com/office/drawing/2014/main" id="{32BE75EA-BC92-4252-BEA2-0DA9FBFC0FF9}"/>
              </a:ext>
            </a:extLst>
          </p:cNvPr>
          <p:cNvSpPr txBox="1"/>
          <p:nvPr/>
        </p:nvSpPr>
        <p:spPr>
          <a:xfrm>
            <a:off x="1461446" y="1287207"/>
            <a:ext cx="2052228" cy="1200329"/>
          </a:xfrm>
          <a:prstGeom prst="rect">
            <a:avLst/>
          </a:prstGeom>
          <a:noFill/>
        </p:spPr>
        <p:txBody>
          <a:bodyPr wrap="square" rtlCol="0">
            <a:spAutoFit/>
          </a:bodyPr>
          <a:lstStyle/>
          <a:p>
            <a:pPr algn="ctr"/>
            <a:r>
              <a:rPr lang="en-AU" sz="2400" dirty="0">
                <a:solidFill>
                  <a:schemeClr val="bg1"/>
                </a:solidFill>
                <a:cs typeface="Arial" panose="020B0604020202020204" pitchFamily="34" charset="0"/>
              </a:rPr>
              <a:t>Individual Members </a:t>
            </a:r>
          </a:p>
          <a:p>
            <a:pPr algn="ctr"/>
            <a:r>
              <a:rPr lang="en-AU" sz="2400" dirty="0">
                <a:solidFill>
                  <a:schemeClr val="bg1"/>
                </a:solidFill>
                <a:cs typeface="Arial" panose="020B0604020202020204" pitchFamily="34" charset="0"/>
              </a:rPr>
              <a:t>7%</a:t>
            </a:r>
          </a:p>
        </p:txBody>
      </p:sp>
      <p:sp>
        <p:nvSpPr>
          <p:cNvPr id="13" name="Teardrop 12">
            <a:extLst>
              <a:ext uri="{FF2B5EF4-FFF2-40B4-BE49-F238E27FC236}">
                <a16:creationId xmlns:a16="http://schemas.microsoft.com/office/drawing/2014/main" id="{CF195339-9901-4D9F-AB37-53FECD1F09C0}"/>
              </a:ext>
            </a:extLst>
          </p:cNvPr>
          <p:cNvSpPr/>
          <p:nvPr/>
        </p:nvSpPr>
        <p:spPr>
          <a:xfrm>
            <a:off x="6011551" y="995123"/>
            <a:ext cx="2004579" cy="1763538"/>
          </a:xfrm>
          <a:prstGeom prst="teardrop">
            <a:avLst/>
          </a:prstGeom>
          <a:solidFill>
            <a:srgbClr val="F5BD47">
              <a:alpha val="50196"/>
            </a:srgbClr>
          </a:solidFill>
          <a:ln>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EA5BE06-C2ED-4634-9BCB-C449612901D6}"/>
              </a:ext>
            </a:extLst>
          </p:cNvPr>
          <p:cNvSpPr txBox="1"/>
          <p:nvPr/>
        </p:nvSpPr>
        <p:spPr>
          <a:xfrm>
            <a:off x="6253877" y="1461393"/>
            <a:ext cx="1519926" cy="830997"/>
          </a:xfrm>
          <a:prstGeom prst="rect">
            <a:avLst/>
          </a:prstGeom>
          <a:noFill/>
        </p:spPr>
        <p:txBody>
          <a:bodyPr wrap="square" rtlCol="0">
            <a:spAutoFit/>
          </a:bodyPr>
          <a:lstStyle/>
          <a:p>
            <a:pPr algn="ctr"/>
            <a:r>
              <a:rPr lang="en-AU" sz="2400" dirty="0">
                <a:solidFill>
                  <a:schemeClr val="bg1"/>
                </a:solidFill>
                <a:cs typeface="Arial" panose="020B0604020202020204" pitchFamily="34" charset="0"/>
              </a:rPr>
              <a:t>Clubs</a:t>
            </a:r>
          </a:p>
          <a:p>
            <a:pPr algn="ctr"/>
            <a:r>
              <a:rPr lang="en-AU" sz="2400" dirty="0">
                <a:solidFill>
                  <a:schemeClr val="bg1"/>
                </a:solidFill>
                <a:cs typeface="Arial" panose="020B0604020202020204" pitchFamily="34" charset="0"/>
              </a:rPr>
              <a:t>28%</a:t>
            </a:r>
          </a:p>
        </p:txBody>
      </p:sp>
      <p:sp>
        <p:nvSpPr>
          <p:cNvPr id="15" name="Teardrop 14">
            <a:extLst>
              <a:ext uri="{FF2B5EF4-FFF2-40B4-BE49-F238E27FC236}">
                <a16:creationId xmlns:a16="http://schemas.microsoft.com/office/drawing/2014/main" id="{A4BCB915-57D6-46EA-A703-E1DB64340EF6}"/>
              </a:ext>
            </a:extLst>
          </p:cNvPr>
          <p:cNvSpPr/>
          <p:nvPr/>
        </p:nvSpPr>
        <p:spPr>
          <a:xfrm>
            <a:off x="3579247" y="3189683"/>
            <a:ext cx="1890210" cy="1662921"/>
          </a:xfrm>
          <a:prstGeom prst="teardrop">
            <a:avLst/>
          </a:prstGeom>
          <a:solidFill>
            <a:srgbClr val="F5BD47">
              <a:alpha val="50196"/>
            </a:srgbClr>
          </a:solidFill>
          <a:ln>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6" name="TextBox 15">
            <a:extLst>
              <a:ext uri="{FF2B5EF4-FFF2-40B4-BE49-F238E27FC236}">
                <a16:creationId xmlns:a16="http://schemas.microsoft.com/office/drawing/2014/main" id="{04D781A8-591D-440B-AF94-0C796D9408D5}"/>
              </a:ext>
            </a:extLst>
          </p:cNvPr>
          <p:cNvSpPr txBox="1"/>
          <p:nvPr/>
        </p:nvSpPr>
        <p:spPr>
          <a:xfrm>
            <a:off x="3203144" y="3727105"/>
            <a:ext cx="2642415" cy="830997"/>
          </a:xfrm>
          <a:prstGeom prst="rect">
            <a:avLst/>
          </a:prstGeom>
          <a:noFill/>
        </p:spPr>
        <p:txBody>
          <a:bodyPr wrap="square" rtlCol="0">
            <a:spAutoFit/>
          </a:bodyPr>
          <a:lstStyle/>
          <a:p>
            <a:pPr algn="ctr"/>
            <a:r>
              <a:rPr lang="en-AU" sz="2400" dirty="0">
                <a:solidFill>
                  <a:schemeClr val="bg1"/>
                </a:solidFill>
                <a:cs typeface="Arial" panose="020B0604020202020204" pitchFamily="34" charset="0"/>
              </a:rPr>
              <a:t>Districts </a:t>
            </a:r>
          </a:p>
          <a:p>
            <a:pPr algn="ctr"/>
            <a:r>
              <a:rPr lang="en-AU" sz="2400" dirty="0">
                <a:solidFill>
                  <a:schemeClr val="bg1"/>
                </a:solidFill>
                <a:cs typeface="Arial" panose="020B0604020202020204" pitchFamily="34" charset="0"/>
              </a:rPr>
              <a:t>56%</a:t>
            </a:r>
          </a:p>
        </p:txBody>
      </p:sp>
    </p:spTree>
    <p:extLst>
      <p:ext uri="{BB962C8B-B14F-4D97-AF65-F5344CB8AC3E}">
        <p14:creationId xmlns:p14="http://schemas.microsoft.com/office/powerpoint/2010/main" val="989028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310AB27C2DFD489841547AD5DA5CF6" ma:contentTypeVersion="20" ma:contentTypeDescription="Create a new document." ma:contentTypeScope="" ma:versionID="a99ceb5f8992ba5c07d9d470f78f9c68">
  <xsd:schema xmlns:xsd="http://www.w3.org/2001/XMLSchema" xmlns:xs="http://www.w3.org/2001/XMLSchema" xmlns:p="http://schemas.microsoft.com/office/2006/metadata/properties" xmlns:ns2="1648f2b9-7a6f-470c-ab6b-ef6897e5ddd7" xmlns:ns3="dfeb9015-71a4-494b-8681-bf0e88f79a28" targetNamespace="http://schemas.microsoft.com/office/2006/metadata/properties" ma:root="true" ma:fieldsID="f8301e19f1f8d2315c49910f7837ef26" ns2:_="" ns3:_="">
    <xsd:import namespace="1648f2b9-7a6f-470c-ab6b-ef6897e5ddd7"/>
    <xsd:import namespace="dfeb9015-71a4-494b-8681-bf0e88f79a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8f2b9-7a6f-470c-ab6b-ef6897e5ddd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eb9015-71a4-494b-8681-bf0e88f79a2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C40B7C-7CB6-4E1F-AC71-017B2808533E}">
  <ds:schemaRefs>
    <ds:schemaRef ds:uri="http://schemas.microsoft.com/sharepoint/v3/contenttype/forms"/>
  </ds:schemaRefs>
</ds:datastoreItem>
</file>

<file path=customXml/itemProps2.xml><?xml version="1.0" encoding="utf-8"?>
<ds:datastoreItem xmlns:ds="http://schemas.openxmlformats.org/officeDocument/2006/customXml" ds:itemID="{4B921CC7-540C-4225-B051-0A2F37DF2FD6}">
  <ds:schemaRefs>
    <ds:schemaRef ds:uri="dfeb9015-71a4-494b-8681-bf0e88f79a28"/>
    <ds:schemaRef ds:uri="http://purl.org/dc/term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http://purl.org/dc/dcmitype/"/>
    <ds:schemaRef ds:uri="1648f2b9-7a6f-470c-ab6b-ef6897e5ddd7"/>
    <ds:schemaRef ds:uri="http://schemas.microsoft.com/office/2006/metadata/properties"/>
  </ds:schemaRefs>
</ds:datastoreItem>
</file>

<file path=customXml/itemProps3.xml><?xml version="1.0" encoding="utf-8"?>
<ds:datastoreItem xmlns:ds="http://schemas.openxmlformats.org/officeDocument/2006/customXml" ds:itemID="{78554421-EA54-4CE2-8546-72D9F3B82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48f2b9-7a6f-470c-ab6b-ef6897e5ddd7"/>
    <ds:schemaRef ds:uri="dfeb9015-71a4-494b-8681-bf0e88f79a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1464</TotalTime>
  <Words>1368</Words>
  <Application>Microsoft Office PowerPoint</Application>
  <PresentationFormat>On-screen Show (16:9)</PresentationFormat>
  <Paragraphs>235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Lato</vt:lpstr>
      <vt:lpstr>Lato Semibold</vt:lpstr>
      <vt:lpstr>Office Theme</vt:lpstr>
      <vt:lpstr>Final Reflections </vt:lpstr>
      <vt:lpstr>Centennial Anniversary Endowment Campaign</vt:lpstr>
      <vt:lpstr>1988 Zonta International  Endowment Fund established</vt:lpstr>
      <vt:lpstr>1988 to 2014 Fund reaches USD$1.1 million </vt:lpstr>
      <vt:lpstr>2014 CAEC launched</vt:lpstr>
      <vt:lpstr>Pathway to Success</vt:lpstr>
      <vt:lpstr>Endowment Contributions</vt:lpstr>
      <vt:lpstr>Endowment Growth </vt:lpstr>
      <vt:lpstr>Contributions</vt:lpstr>
      <vt:lpstr> Individual Donors </vt:lpstr>
      <vt:lpstr> Individual Donors </vt:lpstr>
      <vt:lpstr>PowerPoint Presentation</vt:lpstr>
      <vt:lpstr>PowerPoint Presentation</vt:lpstr>
      <vt:lpstr>PowerPoint Presentation</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honor of your support</dc:title>
  <dc:creator>Eva Mikos</dc:creator>
  <cp:lastModifiedBy>Eva Mikos</cp:lastModifiedBy>
  <cp:revision>45</cp:revision>
  <dcterms:created xsi:type="dcterms:W3CDTF">2020-06-18T14:36:39Z</dcterms:created>
  <dcterms:modified xsi:type="dcterms:W3CDTF">2020-07-01T15:10:00Z</dcterms:modified>
</cp:coreProperties>
</file>