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62" r:id="rId4"/>
    <p:sldId id="267" r:id="rId5"/>
    <p:sldId id="291" r:id="rId6"/>
    <p:sldId id="289" r:id="rId7"/>
    <p:sldId id="263" r:id="rId8"/>
    <p:sldId id="283" r:id="rId9"/>
    <p:sldId id="271" r:id="rId10"/>
    <p:sldId id="272" r:id="rId11"/>
    <p:sldId id="293" r:id="rId12"/>
    <p:sldId id="290" r:id="rId13"/>
    <p:sldId id="284" r:id="rId14"/>
    <p:sldId id="266" r:id="rId15"/>
    <p:sldId id="273" r:id="rId16"/>
    <p:sldId id="286" r:id="rId17"/>
    <p:sldId id="281" r:id="rId18"/>
    <p:sldId id="270" r:id="rId19"/>
    <p:sldId id="269" r:id="rId20"/>
    <p:sldId id="274" r:id="rId21"/>
    <p:sldId id="276" r:id="rId22"/>
    <p:sldId id="275" r:id="rId23"/>
    <p:sldId id="287" r:id="rId24"/>
    <p:sldId id="260" r:id="rId25"/>
    <p:sldId id="264" r:id="rId2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528"/>
    <a:srgbClr val="F5BD47"/>
    <a:srgbClr val="FED692"/>
    <a:srgbClr val="509DA7"/>
    <a:srgbClr val="FACA6E"/>
    <a:srgbClr val="9D514D"/>
    <a:srgbClr val="A9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4232" autoAdjust="0"/>
  </p:normalViewPr>
  <p:slideViewPr>
    <p:cSldViewPr>
      <p:cViewPr varScale="1">
        <p:scale>
          <a:sx n="64" d="100"/>
          <a:sy n="64" d="100"/>
        </p:scale>
        <p:origin x="54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2"/>
    </p:cViewPr>
  </p:sorterViewPr>
  <p:notesViewPr>
    <p:cSldViewPr showGuides="1">
      <p:cViewPr>
        <p:scale>
          <a:sx n="100" d="100"/>
          <a:sy n="100" d="100"/>
        </p:scale>
        <p:origin x="-24" y="-37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3CCC-BF7D-4EE4-9E47-0A9C672B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83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27T21:04:38.7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4533-D451-4EFF-A61E-3F48E8AAE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21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3574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82841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11557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1117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07A8B93-7B6F-4797-B05A-A1B9C996F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7" y="1305719"/>
            <a:ext cx="1798638" cy="1798638"/>
          </a:xfrm>
          <a:prstGeom prst="rect">
            <a:avLst/>
          </a:prstGeom>
        </p:spPr>
      </p:pic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99413F-0714-4803-892B-2384875AE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2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312D1E-53EC-4A67-B49C-B149131D4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2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5731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767746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8124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49454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28222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553200" y="47676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2931414"/>
            <a:ext cx="6705600" cy="859536"/>
          </a:xfrm>
        </p:spPr>
        <p:txBody>
          <a:bodyPr>
            <a:noAutofit/>
          </a:bodyPr>
          <a:lstStyle>
            <a:lvl1pPr algn="l">
              <a:defRPr sz="3600" b="1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 Name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864358"/>
            <a:ext cx="73152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130"/>
            <a:ext cx="2914124" cy="22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553200" y="47676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66802" y="3714750"/>
            <a:ext cx="6830291" cy="971550"/>
          </a:xfrm>
        </p:spPr>
        <p:txBody>
          <a:bodyPr>
            <a:noAutofit/>
          </a:bodyPr>
          <a:lstStyle>
            <a:lvl1pPr algn="l">
              <a:defRPr sz="2600" b="0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Name, Name</a:t>
            </a:r>
            <a:br>
              <a:rPr lang="en-US" dirty="0"/>
            </a:br>
            <a:r>
              <a:rPr lang="en-US" dirty="0"/>
              <a:t>Zonta Club XX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2864358"/>
            <a:ext cx="73152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1066800" y="2864358"/>
            <a:ext cx="6705600" cy="964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130"/>
            <a:ext cx="2914124" cy="22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685800" y="1676579"/>
            <a:ext cx="8001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is a leading global organization of professionals empowering women through service and advocacy.</a:t>
            </a:r>
          </a:p>
        </p:txBody>
      </p:sp>
      <p:pic>
        <p:nvPicPr>
          <p:cNvPr id="9" name="Picture 2" descr="Zonta Leadership Academy2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82770" y="3733777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685800" y="209550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Zonta International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27907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700187" y="1050315"/>
            <a:ext cx="8001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envisions a world in which women's rights are recognized as human rights and every woman is able to achieve her full potential.</a:t>
            </a:r>
          </a:p>
          <a:p>
            <a:pPr algn="ctr">
              <a:defRPr/>
            </a:pPr>
            <a:endParaRPr lang="en-US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In such a world, women have access to all resources and are represented in decision-making positions on an equal basis with men.</a:t>
            </a:r>
          </a:p>
          <a:p>
            <a:pPr algn="ctr">
              <a:defRPr/>
            </a:pPr>
            <a:endParaRPr lang="en-US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In such a world, no woman lives in fear of violence</a:t>
            </a:r>
            <a:r>
              <a:rPr lang="en-US" altLang="en-US" sz="2600" dirty="0">
                <a:solidFill>
                  <a:srgbClr val="802528"/>
                </a:solidFill>
              </a:rPr>
              <a:t>.</a:t>
            </a:r>
          </a:p>
        </p:txBody>
      </p:sp>
      <p:pic>
        <p:nvPicPr>
          <p:cNvPr id="15" name="Picture 2" descr="Zonta Leadership Academy2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82770" y="3733777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700188" y="209550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Zonta International Vision</a:t>
            </a:r>
          </a:p>
        </p:txBody>
      </p:sp>
    </p:spTree>
    <p:extLst>
      <p:ext uri="{BB962C8B-B14F-4D97-AF65-F5344CB8AC3E}">
        <p14:creationId xmlns:p14="http://schemas.microsoft.com/office/powerpoint/2010/main" val="37809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5979"/>
            <a:ext cx="8000999" cy="85725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Zonta Leadership Academy2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82770" y="3733777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9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3962400" cy="33944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00151"/>
            <a:ext cx="3962400" cy="33944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205979"/>
            <a:ext cx="8000999" cy="85725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Zonta Leadership Academy2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82770" y="3733777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58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8001000" cy="859536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151335"/>
            <a:ext cx="396239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631156"/>
            <a:ext cx="3962398" cy="296346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51335"/>
            <a:ext cx="39624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31156"/>
            <a:ext cx="3962400" cy="296346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Zonta Leadership Academy2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82770" y="3733777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&amp; 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1150"/>
            <a:ext cx="8001000" cy="30134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85800" y="228602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Acknowledgements and  Contributions</a:t>
            </a:r>
          </a:p>
        </p:txBody>
      </p:sp>
      <p:pic>
        <p:nvPicPr>
          <p:cNvPr id="13" name="Picture 2" descr="Zonta Leadership Academy2b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82770" y="3733777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17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4895"/>
            <a:ext cx="2438400" cy="2273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 userDrawn="1"/>
        </p:nvSpPr>
        <p:spPr>
          <a:xfrm>
            <a:off x="3114675" y="4088833"/>
            <a:ext cx="2914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www.zonta.org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4759589"/>
            <a:ext cx="48006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="0" dirty="0">
                <a:solidFill>
                  <a:srgbClr val="802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copyright</a:t>
            </a:r>
            <a:r>
              <a:rPr lang="en-US" sz="1000" b="0" baseline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© 2016 Zonta International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96997"/>
            <a:ext cx="2304480" cy="17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Section #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65" r:id="rId4"/>
    <p:sldLayoutId id="2147483661" r:id="rId5"/>
    <p:sldLayoutId id="2147483652" r:id="rId6"/>
    <p:sldLayoutId id="2147483653" r:id="rId7"/>
    <p:sldLayoutId id="2147483662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readsheet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licewoman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nline_Survey_Icon_or_logo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Ambulance_and_Female_Doctor_Cartoon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Director Preparation</a:t>
            </a:r>
          </a:p>
        </p:txBody>
      </p:sp>
    </p:spTree>
    <p:extLst>
      <p:ext uri="{BB962C8B-B14F-4D97-AF65-F5344CB8AC3E}">
        <p14:creationId xmlns:p14="http://schemas.microsoft.com/office/powerpoint/2010/main" val="3069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03CDA-1AA6-4F8C-86C5-182A15EC6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998" y="1086629"/>
            <a:ext cx="4472801" cy="3684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Conduct Area Meetings or Workshops at least yearly.</a:t>
            </a:r>
          </a:p>
          <a:p>
            <a:r>
              <a:rPr lang="en-US" dirty="0"/>
              <a:t>Communicate with clubs regularly.</a:t>
            </a:r>
          </a:p>
          <a:p>
            <a:r>
              <a:rPr lang="en-US" dirty="0"/>
              <a:t>Look for future leaders and inform district nominating committee.</a:t>
            </a:r>
          </a:p>
          <a:p>
            <a:r>
              <a:rPr lang="en-US" dirty="0"/>
              <a:t>Visit each club in person, if possible.</a:t>
            </a:r>
          </a:p>
          <a:p>
            <a:r>
              <a:rPr lang="en-US" dirty="0"/>
              <a:t>Help struggling clubs.   </a:t>
            </a:r>
          </a:p>
          <a:p>
            <a:endParaRPr lang="en-US" dirty="0"/>
          </a:p>
        </p:txBody>
      </p:sp>
      <p:pic>
        <p:nvPicPr>
          <p:cNvPr id="7" name="Content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6F44610-816C-4562-8212-6FC824EC1F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962150"/>
            <a:ext cx="4039892" cy="26922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9C6-DF3B-4D33-B097-D7AA2288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077411-EE49-4E9D-A04D-5D36D0BE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Director Responsibilities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BBF05-3CCF-4739-8C62-9550645F0DF7}"/>
              </a:ext>
            </a:extLst>
          </p:cNvPr>
          <p:cNvSpPr txBox="1"/>
          <p:nvPr/>
        </p:nvSpPr>
        <p:spPr>
          <a:xfrm>
            <a:off x="5829945" y="132265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194211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7FB5A-C1C9-421A-BACD-D04780AC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E25D-EE2B-40F3-84E1-A30F5A5B3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</a:t>
            </a:r>
          </a:p>
          <a:p>
            <a:r>
              <a:rPr lang="en-US" dirty="0"/>
              <a:t>Club President</a:t>
            </a:r>
          </a:p>
          <a:p>
            <a:r>
              <a:rPr lang="en-US" dirty="0"/>
              <a:t>Area Director</a:t>
            </a:r>
          </a:p>
          <a:p>
            <a:r>
              <a:rPr lang="en-US" dirty="0"/>
              <a:t>Governor</a:t>
            </a:r>
          </a:p>
          <a:p>
            <a:r>
              <a:rPr lang="en-US"/>
              <a:t>International Board Liaison</a:t>
            </a:r>
            <a:endParaRPr lang="en-US" dirty="0"/>
          </a:p>
          <a:p>
            <a:r>
              <a:rPr lang="en-US" dirty="0"/>
              <a:t>International Board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942D-D58D-4C27-8179-2010C0F2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4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F90A-81C1-4B14-AE73-FA97FA64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 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E819-FE00-46F2-B3EB-A5B000234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closely with fellow board members</a:t>
            </a:r>
          </a:p>
          <a:p>
            <a:r>
              <a:rPr lang="en-US" dirty="0"/>
              <a:t>Getting to know other Zontians and club cultures</a:t>
            </a:r>
          </a:p>
          <a:p>
            <a:r>
              <a:rPr lang="en-US" dirty="0"/>
              <a:t>Growing in personal leadership skills</a:t>
            </a:r>
          </a:p>
          <a:p>
            <a:r>
              <a:rPr lang="en-US" dirty="0"/>
              <a:t>Broadening your Zonta experience</a:t>
            </a:r>
          </a:p>
          <a:p>
            <a:r>
              <a:rPr lang="en-US" dirty="0"/>
              <a:t>Empowering other members to grow</a:t>
            </a:r>
          </a:p>
          <a:p>
            <a:r>
              <a:rPr lang="en-US" dirty="0"/>
              <a:t>Making a difference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20762-45FA-4EB7-9009-612D694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AD3C8B-41B0-483F-854C-5AFCF7F51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69" y="2403873"/>
            <a:ext cx="2613331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ADE0-4FD9-4F96-970D-E5CE281B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Success</a:t>
            </a:r>
          </a:p>
        </p:txBody>
      </p:sp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692C897C-9F12-4D8B-9C9A-881A84C49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9376"/>
            <a:ext cx="2590800" cy="1295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6A9B8-7906-4802-95D9-6970B051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6FF7854-1492-4AAD-AD76-CC4D4B3D5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29" y="2038350"/>
            <a:ext cx="3901440" cy="2599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93D87-9FCF-4259-8677-0DBB6BFD2202}"/>
              </a:ext>
            </a:extLst>
          </p:cNvPr>
          <p:cNvSpPr txBox="1"/>
          <p:nvPr/>
        </p:nvSpPr>
        <p:spPr>
          <a:xfrm>
            <a:off x="3352800" y="1370771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All about relationships</a:t>
            </a:r>
          </a:p>
          <a:p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500F63-09DA-4D35-A37A-EEF7AEC69F08}"/>
              </a:ext>
            </a:extLst>
          </p:cNvPr>
          <p:cNvSpPr/>
          <p:nvPr/>
        </p:nvSpPr>
        <p:spPr>
          <a:xfrm rot="20083875">
            <a:off x="812594" y="3101121"/>
            <a:ext cx="4318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Get to know your club    	presidents</a:t>
            </a:r>
          </a:p>
        </p:txBody>
      </p:sp>
    </p:spTree>
    <p:extLst>
      <p:ext uri="{BB962C8B-B14F-4D97-AF65-F5344CB8AC3E}">
        <p14:creationId xmlns:p14="http://schemas.microsoft.com/office/powerpoint/2010/main" val="333938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6DB3-1B4E-42A1-B965-4222C06B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3758-42A2-4C79-8956-1FFEA9F1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how and when you will communicate</a:t>
            </a:r>
          </a:p>
          <a:p>
            <a:r>
              <a:rPr lang="en-US" dirty="0"/>
              <a:t>Let presidents know you want to attend a business meeting—in person or electronically</a:t>
            </a:r>
          </a:p>
          <a:p>
            <a:r>
              <a:rPr lang="en-US" dirty="0"/>
              <a:t>Give options when available</a:t>
            </a:r>
          </a:p>
          <a:p>
            <a:r>
              <a:rPr lang="en-US" dirty="0"/>
              <a:t>Offer to provide a program of interest</a:t>
            </a:r>
          </a:p>
          <a:p>
            <a:r>
              <a:rPr lang="en-US" dirty="0"/>
              <a:t>Research the club—read newsletters, Facebook pages, websites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410B5-CA5B-4784-9E2F-F6FE5F4D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3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6D92-54B8-4C9E-94F2-12BC4C4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Struggling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D084-0A86-4A69-AEB9-DEA1E12D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1"/>
            <a:ext cx="4495800" cy="3394472"/>
          </a:xfrm>
        </p:spPr>
        <p:txBody>
          <a:bodyPr/>
          <a:lstStyle/>
          <a:p>
            <a:r>
              <a:rPr lang="en-US" dirty="0"/>
              <a:t>Membership under 15</a:t>
            </a:r>
          </a:p>
          <a:p>
            <a:r>
              <a:rPr lang="en-US" dirty="0"/>
              <a:t>Lack of attendance at area and district events</a:t>
            </a:r>
          </a:p>
          <a:p>
            <a:r>
              <a:rPr lang="en-US" dirty="0"/>
              <a:t>Poor attendance at club meetings</a:t>
            </a:r>
          </a:p>
          <a:p>
            <a:r>
              <a:rPr lang="en-US" dirty="0"/>
              <a:t>Little or no communication with president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34F66-8345-4D45-8B2B-8AFEF5F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 descr="A person wearing a blue shirt&#10;&#10;Description automatically generated">
            <a:extLst>
              <a:ext uri="{FF2B5EF4-FFF2-40B4-BE49-F238E27FC236}">
                <a16:creationId xmlns:a16="http://schemas.microsoft.com/office/drawing/2014/main" id="{3C89CCEB-4D52-4894-BAB8-C546710FD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28750"/>
            <a:ext cx="375098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9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1CB8-AC88-4918-8C6A-B808D22A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Struggling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49ED-D7C5-4B2D-AF09-F5403F9D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Recognize that clubs seldom ask for help until it is too late</a:t>
            </a:r>
          </a:p>
          <a:p>
            <a:r>
              <a:rPr lang="en-US" sz="2800" dirty="0"/>
              <a:t>Ask clubs about their challenges and concerns</a:t>
            </a:r>
          </a:p>
          <a:p>
            <a:r>
              <a:rPr lang="en-US" sz="2800" dirty="0"/>
              <a:t>Track membership carefully</a:t>
            </a:r>
          </a:p>
          <a:p>
            <a:r>
              <a:rPr lang="en-US" sz="2800" dirty="0"/>
              <a:t>Check personally with your clubs ahead of time to ensure they are participating in area and district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B75E-69C3-4760-8E8C-F713A9C9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6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C987-800C-4BA1-BE1B-CB5C6357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Area Director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A67F-13F6-4E82-B433-F8B18B38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A0E6EB-E43E-4F04-A998-99C99655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Club, President contact info</a:t>
            </a:r>
          </a:p>
          <a:p>
            <a:r>
              <a:rPr lang="en-US" dirty="0"/>
              <a:t>Meetings times and place</a:t>
            </a:r>
          </a:p>
          <a:p>
            <a:r>
              <a:rPr lang="en-US" dirty="0"/>
              <a:t>Biggest Challenge</a:t>
            </a:r>
          </a:p>
          <a:p>
            <a:r>
              <a:rPr lang="en-US" dirty="0"/>
              <a:t>Number of members</a:t>
            </a:r>
          </a:p>
          <a:p>
            <a:r>
              <a:rPr lang="en-US" dirty="0"/>
              <a:t>Recruitment</a:t>
            </a:r>
          </a:p>
          <a:p>
            <a:r>
              <a:rPr lang="en-US" dirty="0"/>
              <a:t>Fundraising</a:t>
            </a:r>
          </a:p>
          <a:p>
            <a:r>
              <a:rPr lang="en-US" dirty="0"/>
              <a:t>Service/advocacy</a:t>
            </a:r>
          </a:p>
        </p:txBody>
      </p:sp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B02B2C14-81D8-460E-A1D0-C7756EB41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1868687"/>
            <a:ext cx="37033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2351-9457-4320-A684-789B8BBB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EF42-A2D7-48D7-9EC6-1CA385992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officers by name</a:t>
            </a:r>
          </a:p>
          <a:p>
            <a:r>
              <a:rPr lang="en-US" dirty="0"/>
              <a:t>Acknowledge their recent service or advocacy</a:t>
            </a:r>
          </a:p>
          <a:p>
            <a:r>
              <a:rPr lang="en-US" dirty="0"/>
              <a:t>Refer to their Zonta International Foundation support</a:t>
            </a:r>
          </a:p>
          <a:p>
            <a:r>
              <a:rPr lang="en-US" dirty="0"/>
              <a:t>Update latest International, District and Area news</a:t>
            </a:r>
          </a:p>
          <a:p>
            <a:r>
              <a:rPr lang="en-US" dirty="0"/>
              <a:t>Ask for their input on district issues</a:t>
            </a:r>
          </a:p>
          <a:p>
            <a:r>
              <a:rPr lang="en-US" dirty="0"/>
              <a:t>Share the program you have prepared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5348A-2835-47EF-8077-C74949EE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3C12-2A26-448D-B3F6-4E9C0ED0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205979"/>
            <a:ext cx="8000999" cy="857250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ADC92-DE03-48BE-AFE7-D5DF9822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63229"/>
            <a:ext cx="6210300" cy="38409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 clubs know you are NOT the “Zonta Police”</a:t>
            </a:r>
          </a:p>
          <a:p>
            <a:r>
              <a:rPr lang="en-US" dirty="0"/>
              <a:t>Closely monitor club membership information in order to offer help</a:t>
            </a:r>
          </a:p>
          <a:p>
            <a:r>
              <a:rPr lang="en-US" dirty="0"/>
              <a:t>Review recent club history of participation in area, district and international meetings </a:t>
            </a:r>
          </a:p>
          <a:p>
            <a:r>
              <a:rPr lang="en-US" dirty="0"/>
              <a:t>Know their service and advocacy projects and fundraisers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74030-CA42-44C9-9D0F-B555906A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49E6B7-A3D2-4FE8-85A6-43C998F3A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7386" y="452360"/>
            <a:ext cx="2781300" cy="4171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9A43DC-9A9B-4505-ADD5-2454FB08372E}"/>
              </a:ext>
            </a:extLst>
          </p:cNvPr>
          <p:cNvSpPr txBox="1"/>
          <p:nvPr/>
        </p:nvSpPr>
        <p:spPr>
          <a:xfrm>
            <a:off x="6400800" y="1962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386683-F334-4897-8C99-EDA2577497E2}"/>
                  </a:ext>
                </a:extLst>
              </p14:cNvPr>
              <p14:cNvContentPartPr/>
              <p14:nvPr/>
            </p14:nvContentPartPr>
            <p14:xfrm>
              <a:off x="6141891" y="4523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386683-F334-4897-8C99-EDA2577497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3251" y="4437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05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E25E-6D83-44D2-BC10-C35CF2C8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8350"/>
            <a:ext cx="6248399" cy="2420294"/>
          </a:xfrm>
        </p:spPr>
        <p:txBody>
          <a:bodyPr>
            <a:normAutofit/>
          </a:bodyPr>
          <a:lstStyle/>
          <a:p>
            <a:r>
              <a:rPr lang="en-US" sz="2800" b="0" dirty="0"/>
              <a:t>Developed by the Zonta International Leadership Committee to empower you to empower your clubs to be the best they can be! </a:t>
            </a:r>
            <a:br>
              <a:rPr lang="en-US" sz="2800" b="0" dirty="0"/>
            </a:br>
            <a:endParaRPr lang="en-US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4CB8A-3FDA-45A1-8EFD-8F668067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38E86-A5AD-4A7C-BDCA-DA805202A7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45" y="365761"/>
            <a:ext cx="1595755" cy="121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65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0FED-3A28-48F5-943B-2B98544B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FA40B-F17F-4A55-AABD-4F1FF883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 annually on area-wide or region-wide basis</a:t>
            </a:r>
          </a:p>
          <a:p>
            <a:r>
              <a:rPr lang="en-US" dirty="0"/>
              <a:t>Include info for all club board members</a:t>
            </a:r>
          </a:p>
          <a:p>
            <a:r>
              <a:rPr lang="en-US" dirty="0"/>
              <a:t>Make it interactive</a:t>
            </a:r>
          </a:p>
          <a:p>
            <a:r>
              <a:rPr lang="en-US" dirty="0"/>
              <a:t>Use tools available to you</a:t>
            </a:r>
          </a:p>
          <a:p>
            <a:r>
              <a:rPr lang="en-US" dirty="0"/>
              <a:t>Demonstrate online resources   </a:t>
            </a:r>
          </a:p>
          <a:p>
            <a:r>
              <a:rPr lang="en-US" dirty="0"/>
              <a:t>Use different district experts</a:t>
            </a:r>
          </a:p>
          <a:p>
            <a:r>
              <a:rPr lang="en-US" dirty="0"/>
              <a:t>Provide handouts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74C02-DC26-413B-995A-DC5657F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8F12D5D6-16FB-4F9F-8D4A-AAAD9B842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28194"/>
            <a:ext cx="1740892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5062-F30A-474F-BFE0-489A55CB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Officer Training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3CC2-7E3F-4928-A30F-EA62B67D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You</a:t>
            </a:r>
            <a:r>
              <a:rPr lang="en-US" dirty="0"/>
              <a:t> don’t’ have to be the </a:t>
            </a:r>
            <a:r>
              <a:rPr lang="en-US" b="1" dirty="0"/>
              <a:t>trainer</a:t>
            </a:r>
            <a:endParaRPr lang="en-US" dirty="0"/>
          </a:p>
          <a:p>
            <a:r>
              <a:rPr lang="en-US" b="1" dirty="0"/>
              <a:t>You </a:t>
            </a:r>
            <a:r>
              <a:rPr lang="en-US" dirty="0"/>
              <a:t>are the </a:t>
            </a:r>
            <a:r>
              <a:rPr lang="en-US" b="1" dirty="0"/>
              <a:t>organizer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Establish times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Choose format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Arrange for trainers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Invite club officers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Keep track of attendees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Follow up on non-attendees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E5321-E790-45FD-8BEE-509D9F62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DC16D9F4-5185-4624-A14A-9CFB323A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09750"/>
            <a:ext cx="3528836" cy="23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9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E131-585E-4088-A4B3-4060FCFD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Training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8156-5D28-45BC-884F-5C5BC01B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0151"/>
            <a:ext cx="48768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Survey newly elected officers in as early as possible</a:t>
            </a:r>
          </a:p>
          <a:p>
            <a:r>
              <a:rPr lang="en-US" dirty="0"/>
              <a:t>Ask 5-10 key questions to identify needs</a:t>
            </a:r>
          </a:p>
          <a:p>
            <a:r>
              <a:rPr lang="en-US" dirty="0"/>
              <a:t>Design around their needs and office responsibilities</a:t>
            </a:r>
          </a:p>
          <a:p>
            <a:r>
              <a:rPr lang="en-US" dirty="0"/>
              <a:t>Share PowerPoints and handouts with those who couldn’t make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38ACE-716B-494D-9A02-76C72D1E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97EC1-D76D-46A6-8E0A-68D806DEB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3600" y="1373213"/>
            <a:ext cx="3085234" cy="30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2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ABED-927B-4EF9-966C-40F0C209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Clubs and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21EC-B7BE-4044-839F-427C79C1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that you are often the Ambassador of Zonta International to Zontians in your area</a:t>
            </a:r>
          </a:p>
          <a:p>
            <a:r>
              <a:rPr lang="en-US" dirty="0"/>
              <a:t>Keep informed by regular visits to zonta.org</a:t>
            </a:r>
          </a:p>
          <a:p>
            <a:r>
              <a:rPr lang="en-US" dirty="0"/>
              <a:t>Check-in with clubs before area or district events</a:t>
            </a:r>
          </a:p>
          <a:p>
            <a:r>
              <a:rPr lang="en-US" dirty="0"/>
              <a:t>Monitor the need for proxies at Conference and Convention</a:t>
            </a:r>
          </a:p>
          <a:p>
            <a:r>
              <a:rPr lang="en-US" dirty="0"/>
              <a:t>Encourage all clubs to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BB4B8-3CDB-4DA4-86F4-9D6B9A7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6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Jacquie Gudmundsen, Zonta Club of Pontiac-N. </a:t>
            </a:r>
            <a:r>
              <a:rPr lang="en-US"/>
              <a:t>Oakland</a:t>
            </a:r>
            <a:endParaRPr lang="en-US" dirty="0"/>
          </a:p>
          <a:p>
            <a:r>
              <a:rPr lang="en-US" dirty="0"/>
              <a:t>Denise Keipert, Zonta Club of Fenton</a:t>
            </a:r>
          </a:p>
          <a:p>
            <a:r>
              <a:rPr lang="en-US" dirty="0"/>
              <a:t>Annette Binder, Zonta Club Hamburg-</a:t>
            </a:r>
            <a:r>
              <a:rPr lang="en-US" dirty="0" err="1"/>
              <a:t>Elbufer</a:t>
            </a:r>
            <a:endParaRPr lang="en-US" dirty="0"/>
          </a:p>
          <a:p>
            <a:r>
              <a:rPr lang="en-US" dirty="0"/>
              <a:t>Area Directors from Districts 4 and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5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42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duties of area director</a:t>
            </a:r>
          </a:p>
          <a:p>
            <a:r>
              <a:rPr lang="en-US" dirty="0"/>
              <a:t>Identify resources for support</a:t>
            </a:r>
          </a:p>
          <a:p>
            <a:r>
              <a:rPr lang="en-US" dirty="0"/>
              <a:t>Establish method of officer training</a:t>
            </a:r>
          </a:p>
          <a:p>
            <a:r>
              <a:rPr lang="en-US" dirty="0"/>
              <a:t>Fulfill form-signing requirements</a:t>
            </a:r>
          </a:p>
          <a:p>
            <a:r>
              <a:rPr lang="en-US" dirty="0"/>
              <a:t>Determine priority clubs for your area</a:t>
            </a:r>
          </a:p>
          <a:p>
            <a:r>
              <a:rPr lang="en-US" dirty="0"/>
              <a:t>Prepare for club visits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881CFC-A320-47DE-B5CF-11AF22505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57" y="1063228"/>
            <a:ext cx="2093548" cy="3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7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5D73E-0BEA-4EFA-AAC2-F149C05AA2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Voting member of district board</a:t>
            </a:r>
          </a:p>
          <a:p>
            <a:r>
              <a:rPr lang="en-US" dirty="0"/>
              <a:t>Helper</a:t>
            </a:r>
          </a:p>
          <a:p>
            <a:r>
              <a:rPr lang="en-US" dirty="0"/>
              <a:t>Liaison</a:t>
            </a:r>
          </a:p>
          <a:p>
            <a:r>
              <a:rPr lang="en-US" dirty="0"/>
              <a:t>Mentor</a:t>
            </a:r>
          </a:p>
          <a:p>
            <a:r>
              <a:rPr lang="en-US" b="1" dirty="0"/>
              <a:t>Problem solver</a:t>
            </a:r>
          </a:p>
          <a:p>
            <a:r>
              <a:rPr lang="en-US" dirty="0"/>
              <a:t>Trainer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460BD-26D5-40F1-ACE1-6F46ED8D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8B9924-007B-4193-A70E-8A2B161B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Directors Role</a:t>
            </a:r>
          </a:p>
        </p:txBody>
      </p:sp>
      <p:pic>
        <p:nvPicPr>
          <p:cNvPr id="6" name="Content Placeholder 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731E4EBF-E4C7-4D05-A8D7-FAF9E90FD8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57600" y="1362124"/>
            <a:ext cx="4993970" cy="28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38E2-EB8E-45A6-A2B8-6AC98742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Area Director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44D2-4743-4790-A8FD-2952EEA4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Bylaws—Article XIII Districts, Section 8 Vice Area Directors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FB4AA-D0FC-4A62-88FB-C5BCAD64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3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0270-257F-4CBF-8E06-483FEF19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599" y="205979"/>
            <a:ext cx="8915402" cy="857250"/>
          </a:xfrm>
        </p:spPr>
        <p:txBody>
          <a:bodyPr/>
          <a:lstStyle/>
          <a:p>
            <a:r>
              <a:rPr lang="en-US" dirty="0"/>
              <a:t>Area Director’s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9D51-3DB4-4B63-9E81-FF5E0D5A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00150"/>
            <a:ext cx="7996237" cy="3394473"/>
          </a:xfrm>
        </p:spPr>
        <p:txBody>
          <a:bodyPr/>
          <a:lstStyle/>
          <a:p>
            <a:r>
              <a:rPr lang="en-US" dirty="0"/>
              <a:t>District Manual</a:t>
            </a:r>
          </a:p>
          <a:p>
            <a:r>
              <a:rPr lang="en-US" dirty="0"/>
              <a:t>Club Manual</a:t>
            </a:r>
          </a:p>
          <a:p>
            <a:r>
              <a:rPr lang="en-US" dirty="0"/>
              <a:t>Zonta e-learning Sessions—especially Governance and Goal-Inspired Leadership  </a:t>
            </a:r>
          </a:p>
          <a:p>
            <a:pPr marL="0" indent="0">
              <a:buNone/>
            </a:pPr>
            <a:r>
              <a:rPr lang="en-US" dirty="0"/>
              <a:t>Empower yourself by reviewing these at beginning and midway point so you can use as a reference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A373D-831B-4F5F-9697-A6EAB3F5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987B4E-5169-4CDD-9E11-75C19E8B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438150"/>
            <a:ext cx="2362200" cy="17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5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4982" y="973455"/>
            <a:ext cx="4343400" cy="3775473"/>
          </a:xfrm>
        </p:spPr>
        <p:txBody>
          <a:bodyPr>
            <a:normAutofit fontScale="92500"/>
          </a:bodyPr>
          <a:lstStyle/>
          <a:p>
            <a:r>
              <a:rPr lang="en-US" dirty="0"/>
              <a:t>Serve as member of the District Board and support Governor’s goals for district.</a:t>
            </a:r>
          </a:p>
          <a:p>
            <a:r>
              <a:rPr lang="en-US" dirty="0"/>
              <a:t>Report to the governor.</a:t>
            </a:r>
          </a:p>
          <a:p>
            <a:r>
              <a:rPr lang="en-US" u="sng" dirty="0"/>
              <a:t>Share</a:t>
            </a:r>
            <a:r>
              <a:rPr lang="en-US" dirty="0"/>
              <a:t> district, area, and international information.</a:t>
            </a:r>
          </a:p>
          <a:p>
            <a:r>
              <a:rPr lang="en-US" dirty="0"/>
              <a:t>Arrange for officer training.</a:t>
            </a:r>
          </a:p>
          <a:p>
            <a:r>
              <a:rPr lang="en-US" dirty="0"/>
              <a:t>Ensure club leaders have signed the required forms.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Responsibilities (1)</a:t>
            </a:r>
          </a:p>
        </p:txBody>
      </p:sp>
      <p:pic>
        <p:nvPicPr>
          <p:cNvPr id="9" name="Picture 8" descr="A close up of a hand&#10;&#10;Description automatically generated">
            <a:extLst>
              <a:ext uri="{FF2B5EF4-FFF2-40B4-BE49-F238E27FC236}">
                <a16:creationId xmlns:a16="http://schemas.microsoft.com/office/drawing/2014/main" id="{C3E13FC7-19E6-4645-B2F8-A3934454C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06712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130C-4D86-45FF-9801-C1C1745E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D07BD-6AD7-48A7-BDB2-C98B7BA99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part of Area Director’s role</a:t>
            </a:r>
          </a:p>
          <a:p>
            <a:r>
              <a:rPr lang="en-US" dirty="0"/>
              <a:t>Critical link between clubs, district and international</a:t>
            </a:r>
          </a:p>
          <a:p>
            <a:r>
              <a:rPr lang="en-US" dirty="0"/>
              <a:t>Necessary to accomplish biennial goals</a:t>
            </a:r>
          </a:p>
          <a:p>
            <a:r>
              <a:rPr lang="en-US" dirty="0"/>
              <a:t>Key to helping clubs realize they are part of a bigger picture</a:t>
            </a:r>
          </a:p>
          <a:p>
            <a:r>
              <a:rPr lang="en-US" dirty="0"/>
              <a:t>Important for club and district success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896AE-13BF-45D5-AA6F-B643A72B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MP900387533[1]">
            <a:extLst>
              <a:ext uri="{FF2B5EF4-FFF2-40B4-BE49-F238E27FC236}">
                <a16:creationId xmlns:a16="http://schemas.microsoft.com/office/drawing/2014/main" id="{29959C1B-D5E5-4B73-985A-46F7058B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742950"/>
            <a:ext cx="1687488" cy="2364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55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E8EC-906E-4936-9196-3585D413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B38F-0FDC-4119-AC65-3CC298D3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Conflict of Interest Declaration Form</a:t>
            </a:r>
            <a:r>
              <a:rPr lang="en-US" dirty="0"/>
              <a:t>(s)” for</a:t>
            </a:r>
          </a:p>
          <a:p>
            <a:pPr marL="0" indent="0">
              <a:buNone/>
            </a:pPr>
            <a:r>
              <a:rPr lang="en-US" dirty="0"/>
              <a:t>         ZI and  ZIF</a:t>
            </a:r>
          </a:p>
          <a:p>
            <a:r>
              <a:rPr lang="en-US" dirty="0"/>
              <a:t>    “</a:t>
            </a:r>
            <a:r>
              <a:rPr lang="en-US" i="1" dirty="0"/>
              <a:t>Use of Member Information by Zonta Leaders Declaration Form”</a:t>
            </a:r>
          </a:p>
          <a:p>
            <a:r>
              <a:rPr lang="en-US" sz="2800" dirty="0"/>
              <a:t>(See  Conflict of Interest and Use of Member 	Information under FORMS on membership. 	zonta.org.)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7378E-D590-4FE4-BD70-F299E052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8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dership Program PPT template.16.9" id="{73DC5831-9CAA-4697-8DE8-A36B54B64FC1}" vid="{85A74C2D-190A-44D1-A524-27DBD5482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 Program PPT template.16.9</Template>
  <TotalTime>582</TotalTime>
  <Words>801</Words>
  <Application>Microsoft Office PowerPoint</Application>
  <PresentationFormat>On-screen Show (16:9)</PresentationFormat>
  <Paragraphs>169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Lato</vt:lpstr>
      <vt:lpstr>Wingdings</vt:lpstr>
      <vt:lpstr>Office Theme</vt:lpstr>
      <vt:lpstr>Area Director Preparation</vt:lpstr>
      <vt:lpstr>Developed by the Zonta International Leadership Committee to empower you to empower your clubs to be the best they can be!  </vt:lpstr>
      <vt:lpstr>Expected Outcomes</vt:lpstr>
      <vt:lpstr>Area Directors Role</vt:lpstr>
      <vt:lpstr>Vice Area Director</vt:lpstr>
      <vt:lpstr>Area Director’s Tools</vt:lpstr>
      <vt:lpstr>AD Responsibilities (1)</vt:lpstr>
      <vt:lpstr>Sharing Information</vt:lpstr>
      <vt:lpstr>Required Forms</vt:lpstr>
      <vt:lpstr>Area Director Responsibilities (2)</vt:lpstr>
      <vt:lpstr>Chain of Communication</vt:lpstr>
      <vt:lpstr>Celebrate the Benefits</vt:lpstr>
      <vt:lpstr>Key to Success</vt:lpstr>
      <vt:lpstr>Getting to Know Clubs</vt:lpstr>
      <vt:lpstr>Indicators of Struggling Clubs</vt:lpstr>
      <vt:lpstr>Struggling Clubs</vt:lpstr>
      <vt:lpstr>Sample Area Director Form</vt:lpstr>
      <vt:lpstr>Club Visits</vt:lpstr>
      <vt:lpstr>Tips for Success</vt:lpstr>
      <vt:lpstr>Officer Training</vt:lpstr>
      <vt:lpstr>Officer Training (2)</vt:lpstr>
      <vt:lpstr>Officer Training (3)</vt:lpstr>
      <vt:lpstr>Supporting Clubs and District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Director Training</dc:title>
  <dc:creator>Jacquie Gudmundsen</dc:creator>
  <cp:lastModifiedBy>Jacquie Gudmundsen</cp:lastModifiedBy>
  <cp:revision>49</cp:revision>
  <cp:lastPrinted>2017-07-03T03:22:17Z</cp:lastPrinted>
  <dcterms:created xsi:type="dcterms:W3CDTF">2018-07-25T14:39:28Z</dcterms:created>
  <dcterms:modified xsi:type="dcterms:W3CDTF">2020-05-13T14:30:00Z</dcterms:modified>
</cp:coreProperties>
</file>