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67" r:id="rId4"/>
    <p:sldId id="294" r:id="rId5"/>
    <p:sldId id="276" r:id="rId6"/>
    <p:sldId id="292" r:id="rId7"/>
    <p:sldId id="286" r:id="rId8"/>
    <p:sldId id="288" r:id="rId9"/>
    <p:sldId id="282" r:id="rId10"/>
    <p:sldId id="287" r:id="rId11"/>
    <p:sldId id="275" r:id="rId12"/>
    <p:sldId id="293" r:id="rId13"/>
    <p:sldId id="290" r:id="rId14"/>
    <p:sldId id="289" r:id="rId15"/>
    <p:sldId id="260" r:id="rId16"/>
    <p:sldId id="264" r:id="rId1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Edrinn" initials="KE" lastIdx="1" clrIdx="0"/>
  <p:cmAuthor id="1" name="Meike Rieken" initials="MR" lastIdx="1" clrIdx="1">
    <p:extLst>
      <p:ext uri="{19B8F6BF-5375-455C-9EA6-DF929625EA0E}">
        <p15:presenceInfo xmlns:p15="http://schemas.microsoft.com/office/powerpoint/2012/main" userId="Meike Riek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DA7"/>
    <a:srgbClr val="802528"/>
    <a:srgbClr val="F5BD47"/>
    <a:srgbClr val="A9A8A9"/>
    <a:srgbClr val="FED692"/>
    <a:srgbClr val="FACA6E"/>
    <a:srgbClr val="9D5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70078" autoAdjust="0"/>
  </p:normalViewPr>
  <p:slideViewPr>
    <p:cSldViewPr>
      <p:cViewPr varScale="1">
        <p:scale>
          <a:sx n="95" d="100"/>
          <a:sy n="95" d="100"/>
        </p:scale>
        <p:origin x="1792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6"/>
    </p:cViewPr>
  </p:sorterViewPr>
  <p:notesViewPr>
    <p:cSldViewPr showGuides="1">
      <p:cViewPr>
        <p:scale>
          <a:sx n="100" d="100"/>
          <a:sy n="100" d="100"/>
        </p:scale>
        <p:origin x="3624" y="-52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24T17:55:23.232" idx="1">
    <p:pos x="10" y="10"/>
    <p:text>Zonta International ist eine führende globale Organisation von Fachleuten, die Frauen auf der ganzen Welt durch ihre Arbeit und ihr Engagement stärken.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8CBC4-9F55-4145-BED9-CE3AEAF3FC1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92E08DC9-F9C0-40E8-BB51-4793F6CC4E21}">
      <dgm:prSet phldrT="[Text]" custT="1"/>
      <dgm:spPr/>
      <dgm:t>
        <a:bodyPr/>
        <a:lstStyle/>
        <a:p>
          <a:pPr algn="l">
            <a:tabLst>
              <a:tab pos="1616075" algn="l"/>
              <a:tab pos="2690813" algn="l"/>
            </a:tabLst>
          </a:pPr>
          <a:r>
            <a:rPr lang="en-NZ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Mission	</a:t>
          </a:r>
          <a:r>
            <a:rPr lang="de-DE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Was wir anstreben</a:t>
          </a:r>
          <a:endParaRPr lang="en-NZ" sz="24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A3D8D-CFAF-4E14-ACD8-191F4FCABE70}" type="parTrans" cxnId="{25806EFD-97B0-416C-AF63-5E0D774C106C}">
      <dgm:prSet/>
      <dgm:spPr/>
      <dgm:t>
        <a:bodyPr/>
        <a:lstStyle/>
        <a:p>
          <a:endParaRPr lang="en-NZ"/>
        </a:p>
      </dgm:t>
    </dgm:pt>
    <dgm:pt modelId="{9EB00491-7C30-4020-9750-31802F2FE64F}" type="sibTrans" cxnId="{25806EFD-97B0-416C-AF63-5E0D774C106C}">
      <dgm:prSet/>
      <dgm:spPr/>
      <dgm:t>
        <a:bodyPr/>
        <a:lstStyle/>
        <a:p>
          <a:endParaRPr lang="en-NZ"/>
        </a:p>
      </dgm:t>
    </dgm:pt>
    <dgm:pt modelId="{1FD8E189-CCCF-4552-BD62-40EE6011A4B1}">
      <dgm:prSet phldrT="[Text]" custT="1"/>
      <dgm:spPr/>
      <dgm:t>
        <a:bodyPr/>
        <a:lstStyle/>
        <a:p>
          <a:pPr algn="l">
            <a:tabLst>
              <a:tab pos="2690813" algn="l"/>
            </a:tabLst>
          </a:pPr>
          <a:r>
            <a:rPr lang="en-NZ" sz="24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Werte</a:t>
          </a:r>
          <a:r>
            <a:rPr lang="en-N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r>
            <a: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Wofür die Organisation steht </a:t>
          </a:r>
          <a:endParaRPr lang="en-NZ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06E14C-4155-4DEF-89FF-92FD9DF1CC4E}" type="parTrans" cxnId="{2931ECB9-AFFB-4971-9CA9-754993BB97EF}">
      <dgm:prSet/>
      <dgm:spPr/>
      <dgm:t>
        <a:bodyPr/>
        <a:lstStyle/>
        <a:p>
          <a:endParaRPr lang="en-NZ"/>
        </a:p>
      </dgm:t>
    </dgm:pt>
    <dgm:pt modelId="{973B6D15-BA9F-4D8D-BFB5-675CB9AE9D94}" type="sibTrans" cxnId="{2931ECB9-AFFB-4971-9CA9-754993BB97EF}">
      <dgm:prSet/>
      <dgm:spPr/>
      <dgm:t>
        <a:bodyPr/>
        <a:lstStyle/>
        <a:p>
          <a:endParaRPr lang="en-NZ"/>
        </a:p>
      </dgm:t>
    </dgm:pt>
    <dgm:pt modelId="{FDC5D621-4CC2-44FE-A8C7-02A6C320D83F}">
      <dgm:prSet phldrT="[Text]" custT="1"/>
      <dgm:spPr/>
      <dgm:t>
        <a:bodyPr/>
        <a:lstStyle/>
        <a:p>
          <a:pPr algn="l">
            <a:tabLst>
              <a:tab pos="2690813" algn="l"/>
            </a:tabLst>
          </a:pPr>
          <a:r>
            <a:rPr lang="en-NZ" sz="24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Ziele</a:t>
          </a:r>
          <a:r>
            <a:rPr lang="en-N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Schwerpunkte</a:t>
          </a:r>
          <a:endParaRPr lang="en-NZ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AE6F33-C181-4C52-B0F2-A190D1E77975}" type="parTrans" cxnId="{176486DF-759A-481A-B987-CB7027440F2E}">
      <dgm:prSet/>
      <dgm:spPr/>
      <dgm:t>
        <a:bodyPr/>
        <a:lstStyle/>
        <a:p>
          <a:endParaRPr lang="en-NZ"/>
        </a:p>
      </dgm:t>
    </dgm:pt>
    <dgm:pt modelId="{F3F9673C-D1C5-4967-BE70-B4653683033E}" type="sibTrans" cxnId="{176486DF-759A-481A-B987-CB7027440F2E}">
      <dgm:prSet/>
      <dgm:spPr/>
      <dgm:t>
        <a:bodyPr/>
        <a:lstStyle/>
        <a:p>
          <a:endParaRPr lang="en-NZ"/>
        </a:p>
      </dgm:t>
    </dgm:pt>
    <dgm:pt modelId="{B1F4BED4-F084-40D9-929C-7CE6CC5AA9B9}">
      <dgm:prSet phldrT="[Text]" custT="1"/>
      <dgm:spPr/>
      <dgm:t>
        <a:bodyPr/>
        <a:lstStyle/>
        <a:p>
          <a:pPr algn="l">
            <a:tabLst>
              <a:tab pos="2690813" algn="l"/>
            </a:tabLst>
          </a:pPr>
          <a:r>
            <a:rPr lang="en-NZ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Vision        </a:t>
          </a:r>
          <a:r>
            <a:rPr lang="de-DE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Wie wir unseren Auftrag erfüllen</a:t>
          </a:r>
          <a:endParaRPr lang="en-NZ" sz="24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9C65ED-9E60-45E4-87D5-8F7D3D7CB64B}" type="parTrans" cxnId="{524B5DDE-D0C1-45B8-9873-3318B80BC27E}">
      <dgm:prSet/>
      <dgm:spPr/>
      <dgm:t>
        <a:bodyPr/>
        <a:lstStyle/>
        <a:p>
          <a:endParaRPr lang="en-NZ"/>
        </a:p>
      </dgm:t>
    </dgm:pt>
    <dgm:pt modelId="{B8694DE3-7958-4078-96F8-5DE124D9A405}" type="sibTrans" cxnId="{524B5DDE-D0C1-45B8-9873-3318B80BC27E}">
      <dgm:prSet/>
      <dgm:spPr/>
      <dgm:t>
        <a:bodyPr/>
        <a:lstStyle/>
        <a:p>
          <a:endParaRPr lang="en-NZ"/>
        </a:p>
      </dgm:t>
    </dgm:pt>
    <dgm:pt modelId="{58DA223E-5A19-45D2-9718-65044D64E34E}" type="pres">
      <dgm:prSet presAssocID="{9308CBC4-9F55-4145-BED9-CE3AEAF3FC1F}" presName="compositeShape" presStyleCnt="0">
        <dgm:presLayoutVars>
          <dgm:dir/>
          <dgm:resizeHandles/>
        </dgm:presLayoutVars>
      </dgm:prSet>
      <dgm:spPr/>
    </dgm:pt>
    <dgm:pt modelId="{E32D45C1-D082-4EB0-B9DB-22ECCCC36196}" type="pres">
      <dgm:prSet presAssocID="{9308CBC4-9F55-4145-BED9-CE3AEAF3FC1F}" presName="pyramid" presStyleLbl="node1" presStyleIdx="0" presStyleCnt="1" custLinFactNeighborX="29747" custLinFactNeighborY="-4490"/>
      <dgm:spPr>
        <a:solidFill>
          <a:srgbClr val="9E0000"/>
        </a:solidFill>
      </dgm:spPr>
    </dgm:pt>
    <dgm:pt modelId="{4516FAF8-A505-45F1-8124-0BF0EAB6944D}" type="pres">
      <dgm:prSet presAssocID="{9308CBC4-9F55-4145-BED9-CE3AEAF3FC1F}" presName="theList" presStyleCnt="0"/>
      <dgm:spPr/>
    </dgm:pt>
    <dgm:pt modelId="{0233BA0D-13A1-4B65-A97B-BC834D514F7D}" type="pres">
      <dgm:prSet presAssocID="{92E08DC9-F9C0-40E8-BB51-4793F6CC4E21}" presName="aNode" presStyleLbl="fgAcc1" presStyleIdx="0" presStyleCnt="4" custScaleX="300461" custLinFactY="-43818" custLinFactNeighborX="-3454" custLinFactNeighborY="-100000">
        <dgm:presLayoutVars>
          <dgm:bulletEnabled val="1"/>
        </dgm:presLayoutVars>
      </dgm:prSet>
      <dgm:spPr/>
    </dgm:pt>
    <dgm:pt modelId="{154F0A69-2B16-4A01-8510-7AF2788E2914}" type="pres">
      <dgm:prSet presAssocID="{92E08DC9-F9C0-40E8-BB51-4793F6CC4E21}" presName="aSpace" presStyleCnt="0"/>
      <dgm:spPr/>
    </dgm:pt>
    <dgm:pt modelId="{189699FC-F090-46A0-B0C3-CFFE34A946BD}" type="pres">
      <dgm:prSet presAssocID="{1FD8E189-CCCF-4552-BD62-40EE6011A4B1}" presName="aNode" presStyleLbl="fgAcc1" presStyleIdx="1" presStyleCnt="4" custScaleX="300462" custLinFactY="113828" custLinFactNeighborX="-79" custLinFactNeighborY="200000">
        <dgm:presLayoutVars>
          <dgm:bulletEnabled val="1"/>
        </dgm:presLayoutVars>
      </dgm:prSet>
      <dgm:spPr/>
    </dgm:pt>
    <dgm:pt modelId="{BB4B7858-AA82-4032-B2F0-B58018DF695F}" type="pres">
      <dgm:prSet presAssocID="{1FD8E189-CCCF-4552-BD62-40EE6011A4B1}" presName="aSpace" presStyleCnt="0"/>
      <dgm:spPr/>
    </dgm:pt>
    <dgm:pt modelId="{C890840E-FAEA-478E-802F-977AF62524D4}" type="pres">
      <dgm:prSet presAssocID="{FDC5D621-4CC2-44FE-A8C7-02A6C320D83F}" presName="aNode" presStyleLbl="fgAcc1" presStyleIdx="2" presStyleCnt="4" custScaleX="300461" custLinFactY="150740" custLinFactNeighborX="6676" custLinFactNeighborY="200000">
        <dgm:presLayoutVars>
          <dgm:bulletEnabled val="1"/>
        </dgm:presLayoutVars>
      </dgm:prSet>
      <dgm:spPr/>
    </dgm:pt>
    <dgm:pt modelId="{65B77DC8-72AC-460D-BCD3-498EF318AB85}" type="pres">
      <dgm:prSet presAssocID="{FDC5D621-4CC2-44FE-A8C7-02A6C320D83F}" presName="aSpace" presStyleCnt="0"/>
      <dgm:spPr/>
    </dgm:pt>
    <dgm:pt modelId="{3F868FEF-72B1-4932-A76E-47FC60C5BD4A}" type="pres">
      <dgm:prSet presAssocID="{B1F4BED4-F084-40D9-929C-7CE6CC5AA9B9}" presName="aNode" presStyleLbl="fgAcc1" presStyleIdx="3" presStyleCnt="4" custScaleX="300461" custLinFactY="-200000" custLinFactNeighborX="-80" custLinFactNeighborY="-275255">
        <dgm:presLayoutVars>
          <dgm:bulletEnabled val="1"/>
        </dgm:presLayoutVars>
      </dgm:prSet>
      <dgm:spPr/>
    </dgm:pt>
    <dgm:pt modelId="{344C75DE-DA55-4FFE-847D-B14BB57F812F}" type="pres">
      <dgm:prSet presAssocID="{B1F4BED4-F084-40D9-929C-7CE6CC5AA9B9}" presName="aSpace" presStyleCnt="0"/>
      <dgm:spPr/>
    </dgm:pt>
  </dgm:ptLst>
  <dgm:cxnLst>
    <dgm:cxn modelId="{6B9B8428-A812-4B22-99E9-A88AAFBA6986}" type="presOf" srcId="{92E08DC9-F9C0-40E8-BB51-4793F6CC4E21}" destId="{0233BA0D-13A1-4B65-A97B-BC834D514F7D}" srcOrd="0" destOrd="0" presId="urn:microsoft.com/office/officeart/2005/8/layout/pyramid2"/>
    <dgm:cxn modelId="{B8E0AB46-69A9-4646-B05C-97C8AD020BBF}" type="presOf" srcId="{FDC5D621-4CC2-44FE-A8C7-02A6C320D83F}" destId="{C890840E-FAEA-478E-802F-977AF62524D4}" srcOrd="0" destOrd="0" presId="urn:microsoft.com/office/officeart/2005/8/layout/pyramid2"/>
    <dgm:cxn modelId="{58692184-5EE1-42FC-94D1-E97DB9262778}" type="presOf" srcId="{1FD8E189-CCCF-4552-BD62-40EE6011A4B1}" destId="{189699FC-F090-46A0-B0C3-CFFE34A946BD}" srcOrd="0" destOrd="0" presId="urn:microsoft.com/office/officeart/2005/8/layout/pyramid2"/>
    <dgm:cxn modelId="{D1CDD89B-C993-4AF9-8310-BF0CC594F746}" type="presOf" srcId="{B1F4BED4-F084-40D9-929C-7CE6CC5AA9B9}" destId="{3F868FEF-72B1-4932-A76E-47FC60C5BD4A}" srcOrd="0" destOrd="0" presId="urn:microsoft.com/office/officeart/2005/8/layout/pyramid2"/>
    <dgm:cxn modelId="{2931ECB9-AFFB-4971-9CA9-754993BB97EF}" srcId="{9308CBC4-9F55-4145-BED9-CE3AEAF3FC1F}" destId="{1FD8E189-CCCF-4552-BD62-40EE6011A4B1}" srcOrd="1" destOrd="0" parTransId="{E506E14C-4155-4DEF-89FF-92FD9DF1CC4E}" sibTransId="{973B6D15-BA9F-4D8D-BFB5-675CB9AE9D94}"/>
    <dgm:cxn modelId="{524B5DDE-D0C1-45B8-9873-3318B80BC27E}" srcId="{9308CBC4-9F55-4145-BED9-CE3AEAF3FC1F}" destId="{B1F4BED4-F084-40D9-929C-7CE6CC5AA9B9}" srcOrd="3" destOrd="0" parTransId="{3C9C65ED-9E60-45E4-87D5-8F7D3D7CB64B}" sibTransId="{B8694DE3-7958-4078-96F8-5DE124D9A405}"/>
    <dgm:cxn modelId="{176486DF-759A-481A-B987-CB7027440F2E}" srcId="{9308CBC4-9F55-4145-BED9-CE3AEAF3FC1F}" destId="{FDC5D621-4CC2-44FE-A8C7-02A6C320D83F}" srcOrd="2" destOrd="0" parTransId="{40AE6F33-C181-4C52-B0F2-A190D1E77975}" sibTransId="{F3F9673C-D1C5-4967-BE70-B4653683033E}"/>
    <dgm:cxn modelId="{37C198F1-AE1B-48B6-AC9D-1EF9D2CACA36}" type="presOf" srcId="{9308CBC4-9F55-4145-BED9-CE3AEAF3FC1F}" destId="{58DA223E-5A19-45D2-9718-65044D64E34E}" srcOrd="0" destOrd="0" presId="urn:microsoft.com/office/officeart/2005/8/layout/pyramid2"/>
    <dgm:cxn modelId="{25806EFD-97B0-416C-AF63-5E0D774C106C}" srcId="{9308CBC4-9F55-4145-BED9-CE3AEAF3FC1F}" destId="{92E08DC9-F9C0-40E8-BB51-4793F6CC4E21}" srcOrd="0" destOrd="0" parTransId="{137A3D8D-CFAF-4E14-ACD8-191F4FCABE70}" sibTransId="{9EB00491-7C30-4020-9750-31802F2FE64F}"/>
    <dgm:cxn modelId="{484F7C19-2CB7-4C8D-A0D2-288B07095B20}" type="presParOf" srcId="{58DA223E-5A19-45D2-9718-65044D64E34E}" destId="{E32D45C1-D082-4EB0-B9DB-22ECCCC36196}" srcOrd="0" destOrd="0" presId="urn:microsoft.com/office/officeart/2005/8/layout/pyramid2"/>
    <dgm:cxn modelId="{D4BDB38C-6F9C-4534-8CAB-FCDCB14EFACB}" type="presParOf" srcId="{58DA223E-5A19-45D2-9718-65044D64E34E}" destId="{4516FAF8-A505-45F1-8124-0BF0EAB6944D}" srcOrd="1" destOrd="0" presId="urn:microsoft.com/office/officeart/2005/8/layout/pyramid2"/>
    <dgm:cxn modelId="{EE703DA1-C7C8-4D7F-9FB3-7709A91CFE92}" type="presParOf" srcId="{4516FAF8-A505-45F1-8124-0BF0EAB6944D}" destId="{0233BA0D-13A1-4B65-A97B-BC834D514F7D}" srcOrd="0" destOrd="0" presId="urn:microsoft.com/office/officeart/2005/8/layout/pyramid2"/>
    <dgm:cxn modelId="{F38F5713-C330-4D0F-994D-139B5F0E4279}" type="presParOf" srcId="{4516FAF8-A505-45F1-8124-0BF0EAB6944D}" destId="{154F0A69-2B16-4A01-8510-7AF2788E2914}" srcOrd="1" destOrd="0" presId="urn:microsoft.com/office/officeart/2005/8/layout/pyramid2"/>
    <dgm:cxn modelId="{E8738136-A52D-4F41-8A18-2EF584082E46}" type="presParOf" srcId="{4516FAF8-A505-45F1-8124-0BF0EAB6944D}" destId="{189699FC-F090-46A0-B0C3-CFFE34A946BD}" srcOrd="2" destOrd="0" presId="urn:microsoft.com/office/officeart/2005/8/layout/pyramid2"/>
    <dgm:cxn modelId="{3E05359B-781C-42F3-A308-B2F71E220662}" type="presParOf" srcId="{4516FAF8-A505-45F1-8124-0BF0EAB6944D}" destId="{BB4B7858-AA82-4032-B2F0-B58018DF695F}" srcOrd="3" destOrd="0" presId="urn:microsoft.com/office/officeart/2005/8/layout/pyramid2"/>
    <dgm:cxn modelId="{EBD56849-2A9D-400E-ABAD-1FE2C8D7271E}" type="presParOf" srcId="{4516FAF8-A505-45F1-8124-0BF0EAB6944D}" destId="{C890840E-FAEA-478E-802F-977AF62524D4}" srcOrd="4" destOrd="0" presId="urn:microsoft.com/office/officeart/2005/8/layout/pyramid2"/>
    <dgm:cxn modelId="{93B8E25B-0BB0-43B3-BAB9-E313C27B2349}" type="presParOf" srcId="{4516FAF8-A505-45F1-8124-0BF0EAB6944D}" destId="{65B77DC8-72AC-460D-BCD3-498EF318AB85}" srcOrd="5" destOrd="0" presId="urn:microsoft.com/office/officeart/2005/8/layout/pyramid2"/>
    <dgm:cxn modelId="{0261C06C-D3C9-41FE-8FFC-5259FF9AD68A}" type="presParOf" srcId="{4516FAF8-A505-45F1-8124-0BF0EAB6944D}" destId="{3F868FEF-72B1-4932-A76E-47FC60C5BD4A}" srcOrd="6" destOrd="0" presId="urn:microsoft.com/office/officeart/2005/8/layout/pyramid2"/>
    <dgm:cxn modelId="{F323BF17-575A-43B6-A489-9146999D6EBD}" type="presParOf" srcId="{4516FAF8-A505-45F1-8124-0BF0EAB6944D}" destId="{344C75DE-DA55-4FFE-847D-B14BB57F812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D45C1-D082-4EB0-B9DB-22ECCCC36196}">
      <dsp:nvSpPr>
        <dsp:cNvPr id="0" name=""/>
        <dsp:cNvSpPr/>
      </dsp:nvSpPr>
      <dsp:spPr>
        <a:xfrm>
          <a:off x="1560016" y="0"/>
          <a:ext cx="3470672" cy="3470672"/>
        </a:xfrm>
        <a:prstGeom prst="triangle">
          <a:avLst/>
        </a:prstGeom>
        <a:solidFill>
          <a:srgbClr val="9E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3BA0D-13A1-4B65-A97B-BC834D514F7D}">
      <dsp:nvSpPr>
        <dsp:cNvPr id="0" name=""/>
        <dsp:cNvSpPr/>
      </dsp:nvSpPr>
      <dsp:spPr>
        <a:xfrm>
          <a:off x="0" y="4"/>
          <a:ext cx="6778210" cy="6168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1616075" algn="l"/>
              <a:tab pos="2690813" algn="l"/>
            </a:tabLst>
          </a:pPr>
          <a:r>
            <a:rPr lang="en-NZ" sz="24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Mission	</a:t>
          </a:r>
          <a:r>
            <a:rPr lang="de-DE" sz="24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Was wir anstreben</a:t>
          </a:r>
          <a:endParaRPr lang="en-NZ" sz="2400" b="1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12" y="30116"/>
        <a:ext cx="6717986" cy="556633"/>
      </dsp:txXfrm>
    </dsp:sp>
    <dsp:sp modelId="{189699FC-F090-46A0-B0C3-CFFE34A946BD}">
      <dsp:nvSpPr>
        <dsp:cNvPr id="0" name=""/>
        <dsp:cNvSpPr/>
      </dsp:nvSpPr>
      <dsp:spPr>
        <a:xfrm>
          <a:off x="1" y="1897742"/>
          <a:ext cx="6778232" cy="6168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2690813" algn="l"/>
            </a:tabLst>
          </a:pPr>
          <a:r>
            <a:rPr lang="en-NZ" sz="24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Werte</a:t>
          </a:r>
          <a:r>
            <a:rPr lang="en-NZ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r>
            <a:rPr lang="de-DE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Wofür die Organisation steht </a:t>
          </a:r>
          <a:endParaRPr lang="en-NZ" sz="2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13" y="1927854"/>
        <a:ext cx="6718008" cy="556633"/>
      </dsp:txXfrm>
    </dsp:sp>
    <dsp:sp modelId="{C890840E-FAEA-478E-802F-977AF62524D4}">
      <dsp:nvSpPr>
        <dsp:cNvPr id="0" name=""/>
        <dsp:cNvSpPr/>
      </dsp:nvSpPr>
      <dsp:spPr>
        <a:xfrm>
          <a:off x="3589" y="2819401"/>
          <a:ext cx="6778210" cy="6168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2690813" algn="l"/>
            </a:tabLst>
          </a:pPr>
          <a:r>
            <a:rPr lang="en-NZ" sz="24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Ziele</a:t>
          </a:r>
          <a:r>
            <a:rPr lang="en-NZ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de-DE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Schwerpunkte</a:t>
          </a:r>
          <a:endParaRPr lang="en-NZ" sz="2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701" y="2849513"/>
        <a:ext cx="6717986" cy="556633"/>
      </dsp:txXfrm>
    </dsp:sp>
    <dsp:sp modelId="{3F868FEF-72B1-4932-A76E-47FC60C5BD4A}">
      <dsp:nvSpPr>
        <dsp:cNvPr id="0" name=""/>
        <dsp:cNvSpPr/>
      </dsp:nvSpPr>
      <dsp:spPr>
        <a:xfrm>
          <a:off x="0" y="983344"/>
          <a:ext cx="6778210" cy="6168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2690813" algn="l"/>
            </a:tabLst>
          </a:pPr>
          <a:r>
            <a:rPr lang="en-NZ" sz="24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Vision        </a:t>
          </a:r>
          <a:r>
            <a:rPr lang="de-DE" sz="24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Wie wir unseren Auftrag erfüllen</a:t>
          </a:r>
          <a:endParaRPr lang="en-NZ" sz="2400" b="1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12" y="1013456"/>
        <a:ext cx="6717986" cy="556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8563CCC-BF7D-4EE4-9E47-0A9C672B1C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357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2016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3114533-D451-4EFF-A61E-3F48E8AAE7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2166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262158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lIns="91430" tIns="45715" rIns="91430" bIns="45715"/>
          <a:lstStyle/>
          <a:p>
            <a:pPr defTabSz="914306">
              <a:defRPr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19307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05521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14735"/>
              </p:ext>
            </p:extLst>
          </p:nvPr>
        </p:nvGraphicFramePr>
        <p:xfrm>
          <a:off x="350837" y="5420519"/>
          <a:ext cx="5867400" cy="318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8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8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Goal being addressed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Recruit and retain committed and skilled members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Indicators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91465" algn="l"/>
                        </a:tabLst>
                      </a:pPr>
                      <a:r>
                        <a:rPr lang="en-NZ" sz="1100">
                          <a:effectLst/>
                        </a:rPr>
                        <a:t>Net increase of membership during the biennium by 5%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91465" algn="l"/>
                        </a:tabLst>
                      </a:pPr>
                      <a:r>
                        <a:rPr lang="en-NZ" sz="1100">
                          <a:effectLst/>
                        </a:rPr>
                        <a:t>Number of candidates for club board positions increases during the biennium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Actions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Hold series of special ‘new member events’ throughout the year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Scope/expected outcome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Thriving Zonta club with committed members skilled to take on leadership roles and participate actively in club events. 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Budget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Budget for the new member evenings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Venue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Food/drinks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Time-plan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Dates to hold these events – best day of week etc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Core competencies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Members who have the interpersonal, and personal skills to host and  the events are successful 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Core team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Who is responsible – Membership Committee – Core committee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Resources needed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Zonta banners, hand outs, presentation, AV equipment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Success criteria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Thriving Zonta club with committed &amp; skilled members 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Stop criteria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Stop events if they do not recruit new members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Communication plan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External - Advertising event – posters – advertisements local papers Internal club bulletin to members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6679183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</a:pPr>
            <a:r>
              <a:rPr kumimoji="0" lang="en-NZ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NZ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</a:pPr>
            <a:endParaRPr kumimoji="0" lang="en-NZ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37" y="8773319"/>
            <a:ext cx="586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200">
                <a:solidFill>
                  <a:schemeClr val="tx1"/>
                </a:solidFill>
              </a:rPr>
              <a:t>This can be revisited during the biennium</a:t>
            </a:r>
          </a:p>
          <a:p>
            <a:r>
              <a:rPr lang="en-NZ" sz="1200">
                <a:solidFill>
                  <a:schemeClr val="tx1"/>
                </a:solidFill>
              </a:rPr>
              <a:t>Are we meeting this goal – if not what can be done to address it 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837" y="4716463"/>
            <a:ext cx="5867400" cy="551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200">
                <a:solidFill>
                  <a:schemeClr val="tx1"/>
                </a:solidFill>
              </a:rPr>
              <a:t>The action plan is an effective template to use for each of your goals.</a:t>
            </a:r>
          </a:p>
          <a:p>
            <a:r>
              <a:rPr lang="en-NZ" sz="1200">
                <a:solidFill>
                  <a:schemeClr val="tx1"/>
                </a:solidFill>
              </a:rPr>
              <a:t>Working through this – with the goal example relating to membership</a:t>
            </a:r>
          </a:p>
        </p:txBody>
      </p:sp>
    </p:spTree>
    <p:extLst>
      <p:ext uri="{BB962C8B-B14F-4D97-AF65-F5344CB8AC3E}">
        <p14:creationId xmlns:p14="http://schemas.microsoft.com/office/powerpoint/2010/main" val="791370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/>
          <a:lstStyle/>
          <a:p>
            <a:r>
              <a:rPr lang="en-NZ"/>
              <a:t>The techniques and tools covered in this presentation provide an effective way for your club’s planning session.</a:t>
            </a:r>
          </a:p>
          <a:p>
            <a:r>
              <a:rPr lang="en-NZ"/>
              <a:t> </a:t>
            </a:r>
          </a:p>
          <a:p>
            <a:r>
              <a:rPr lang="en-NZ"/>
              <a:t>The process of developing THE CLUB’S STRATEGIC PLAN will help the Club’s Board and members step back and examine:</a:t>
            </a:r>
          </a:p>
          <a:p>
            <a:r>
              <a:rPr lang="en-NZ"/>
              <a:t> </a:t>
            </a:r>
          </a:p>
          <a:p>
            <a:r>
              <a:rPr lang="en-NZ" b="1"/>
              <a:t>Where is the club now?  -  Where do members want it to go?   - How to get there?</a:t>
            </a:r>
            <a:endParaRPr lang="en-NZ"/>
          </a:p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415719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86985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lIns="91430" tIns="45715" rIns="91430" bIns="45715"/>
          <a:lstStyle/>
          <a:p>
            <a:pPr defTabSz="914306">
              <a:defRPr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576923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NZ" b="1"/>
              <a:t>Closing</a:t>
            </a:r>
            <a:endParaRPr lang="en-NZ"/>
          </a:p>
          <a:p>
            <a:r>
              <a:rPr lang="en-NZ"/>
              <a:t>Thank you for taking part in this session; we wish you every success in moving forward  in your leadership development.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5326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NZ"/>
              <a:t>It is expected at the end of this session that you will be able to :</a:t>
            </a:r>
          </a:p>
          <a:p>
            <a:r>
              <a:rPr lang="en-NZ"/>
              <a:t> </a:t>
            </a:r>
          </a:p>
          <a:p>
            <a:pPr lvl="0"/>
            <a:r>
              <a:rPr lang="en-NZ"/>
              <a:t>Understand the importance of strategic planning </a:t>
            </a:r>
          </a:p>
          <a:p>
            <a:pPr lvl="0"/>
            <a:r>
              <a:rPr lang="en-NZ"/>
              <a:t>Develop an action plan to achieve the desired results</a:t>
            </a:r>
          </a:p>
          <a:p>
            <a:pPr lvl="0"/>
            <a:r>
              <a:rPr lang="en-NZ"/>
              <a:t>Set goals to achieve outcomes</a:t>
            </a:r>
          </a:p>
          <a:p>
            <a:r>
              <a:rPr lang="en-NZ"/>
              <a:t> </a:t>
            </a:r>
          </a:p>
          <a:p>
            <a:r>
              <a:rPr lang="en-NZ"/>
              <a:t>It is anticipated you will have a clear understanding as to why strategic planning is so important for your club</a:t>
            </a:r>
          </a:p>
          <a:p>
            <a:endParaRPr lang="en-NZ" b="0" baseline="0"/>
          </a:p>
          <a:p>
            <a:endParaRPr lang="en-NZ"/>
          </a:p>
          <a:p>
            <a:r>
              <a:rPr lang="en-NZ"/>
              <a:t>.</a:t>
            </a:r>
          </a:p>
          <a:p>
            <a:endParaRPr lang="en-NZ"/>
          </a:p>
          <a:p>
            <a:endParaRPr lang="en-NZ"/>
          </a:p>
          <a:p>
            <a:endParaRPr lang="en-US"/>
          </a:p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5270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en-NZ" dirty="0"/>
          </a:p>
          <a:p>
            <a:endParaRPr lang="en-NZ" dirty="0"/>
          </a:p>
          <a:p>
            <a:pPr fontAlgn="base"/>
            <a:endParaRPr lang="en-NZ" b="1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65E0A-834F-4BD6-9412-B8B16CD66030}" type="slidenum">
              <a:rPr lang="fi-FI" altLang="en-US" smtClean="0"/>
              <a:pPr/>
              <a:t>3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638429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NZ" dirty="0"/>
              <a:t> 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41439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en-NZ" dirty="0"/>
          </a:p>
          <a:p>
            <a:endParaRPr lang="en-NZ" dirty="0"/>
          </a:p>
          <a:p>
            <a:endParaRPr lang="en-GB" baseline="0" dirty="0">
              <a:solidFill>
                <a:srgbClr val="FFFF00"/>
              </a:solidFill>
            </a:endParaRPr>
          </a:p>
          <a:p>
            <a:endParaRPr lang="en-GB" baseline="0" dirty="0">
              <a:solidFill>
                <a:srgbClr val="FFFF00"/>
              </a:solidFill>
            </a:endParaRPr>
          </a:p>
          <a:p>
            <a:endParaRPr lang="en-GB" baseline="0" dirty="0">
              <a:solidFill>
                <a:srgbClr val="FFFF00"/>
              </a:solidFill>
            </a:endParaRPr>
          </a:p>
          <a:p>
            <a:endParaRPr lang="en-GB" baseline="0" dirty="0">
              <a:solidFill>
                <a:srgbClr val="FFFF00"/>
              </a:solidFill>
            </a:endParaRPr>
          </a:p>
          <a:p>
            <a:endParaRPr lang="en-GB" baseline="0" dirty="0">
              <a:solidFill>
                <a:srgbClr val="FFFF00"/>
              </a:solidFill>
            </a:endParaRPr>
          </a:p>
          <a:p>
            <a:endParaRPr lang="en-GB" baseline="0" dirty="0">
              <a:solidFill>
                <a:srgbClr val="FFFF00"/>
              </a:solidFill>
            </a:endParaRPr>
          </a:p>
          <a:p>
            <a:endParaRPr lang="en-NZ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414396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NZ"/>
              <a:t>Zonta International’s  biennial goals are divided into focus areas e.g. Service, Advocacy, Membership and Resources </a:t>
            </a:r>
          </a:p>
          <a:p>
            <a:r>
              <a:rPr lang="en-NZ"/>
              <a:t>Your club’s goals will need to address these focus areas of Zonta International</a:t>
            </a:r>
            <a:endParaRPr lang="en-GB" baseline="0">
              <a:solidFill>
                <a:srgbClr val="FFFF00"/>
              </a:solidFill>
            </a:endParaRPr>
          </a:p>
          <a:p>
            <a:endParaRPr lang="en-GB" baseline="0">
              <a:solidFill>
                <a:srgbClr val="FFFF00"/>
              </a:solidFill>
            </a:endParaRPr>
          </a:p>
          <a:p>
            <a:endParaRPr lang="en-GB" baseline="0">
              <a:solidFill>
                <a:srgbClr val="FFFF00"/>
              </a:solidFill>
            </a:endParaRPr>
          </a:p>
          <a:p>
            <a:endParaRPr lang="en-GB" baseline="0">
              <a:solidFill>
                <a:srgbClr val="FFFF00"/>
              </a:solidFill>
            </a:endParaRPr>
          </a:p>
          <a:p>
            <a:r>
              <a:rPr lang="en-GB" b="1"/>
              <a:t>SO JUST TO RECAP on this:</a:t>
            </a:r>
            <a:endParaRPr lang="en-NZ"/>
          </a:p>
          <a:p>
            <a:r>
              <a:rPr lang="en-GB"/>
              <a:t>Zonta International’s BIENNIAL strategic plan and goals, formulated  after each convention -</a:t>
            </a:r>
          </a:p>
          <a:p>
            <a:endParaRPr lang="en-GB"/>
          </a:p>
          <a:p>
            <a:r>
              <a:rPr lang="en-GB"/>
              <a:t>Guide Zonta Districts, Regions  and Clubs in preparing their strategic plans and setting their goals.</a:t>
            </a:r>
            <a:endParaRPr lang="en-NZ"/>
          </a:p>
          <a:p>
            <a:endParaRPr lang="en-GB" baseline="0">
              <a:solidFill>
                <a:srgbClr val="FFFF00"/>
              </a:solidFill>
            </a:endParaRPr>
          </a:p>
          <a:p>
            <a:endParaRPr lang="en-GB" baseline="0">
              <a:solidFill>
                <a:srgbClr val="FFFF00"/>
              </a:solidFill>
            </a:endParaRPr>
          </a:p>
          <a:p>
            <a:endParaRPr lang="en-NZ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414396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19307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544090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7403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6553200" y="476765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2931414"/>
            <a:ext cx="6705600" cy="859536"/>
          </a:xfrm>
        </p:spPr>
        <p:txBody>
          <a:bodyPr>
            <a:noAutofit/>
          </a:bodyPr>
          <a:lstStyle>
            <a:lvl1pPr algn="l">
              <a:defRPr sz="3600" b="1" baseline="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Course Title Name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2864358"/>
            <a:ext cx="7315200" cy="0"/>
          </a:xfrm>
          <a:prstGeom prst="line">
            <a:avLst/>
          </a:prstGeom>
          <a:ln w="5715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8130"/>
            <a:ext cx="2914124" cy="22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4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6553200" y="476765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066802" y="3714750"/>
            <a:ext cx="6830291" cy="971550"/>
          </a:xfrm>
        </p:spPr>
        <p:txBody>
          <a:bodyPr>
            <a:noAutofit/>
          </a:bodyPr>
          <a:lstStyle>
            <a:lvl1pPr algn="l">
              <a:defRPr sz="2600" b="0" baseline="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Name, Name</a:t>
            </a:r>
            <a:br>
              <a:rPr lang="en-US" dirty="0"/>
            </a:br>
            <a:r>
              <a:rPr lang="en-US" dirty="0"/>
              <a:t>Zonta Club XX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2864358"/>
            <a:ext cx="7315200" cy="0"/>
          </a:xfrm>
          <a:prstGeom prst="line">
            <a:avLst/>
          </a:prstGeom>
          <a:ln w="5715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>
          <a:xfrm>
            <a:off x="1066800" y="2864358"/>
            <a:ext cx="6705600" cy="964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Lato" pitchFamily="34" charset="0"/>
                <a:ea typeface="Lato" pitchFamily="34" charset="0"/>
                <a:cs typeface="Lato" pitchFamily="34" charset="0"/>
              </a:defRPr>
            </a:lvl1pPr>
          </a:lstStyle>
          <a:p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8130"/>
            <a:ext cx="2914124" cy="22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3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>
            <a:lvl1pPr>
              <a:defRPr sz="1000"/>
            </a:lvl1pPr>
          </a:lstStyle>
          <a:p>
            <a:fld id="{8CB1BAED-8C20-4E4D-BEE8-99B6A2736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AC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685800" y="1676579"/>
            <a:ext cx="80010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600">
                <a:solidFill>
                  <a:prstClr val="black"/>
                </a:solidFill>
              </a:rPr>
              <a:t>Zonta International is a leading global organization of professionals empowering women through service and advocacy.</a:t>
            </a:r>
          </a:p>
        </p:txBody>
      </p:sp>
      <p:pic>
        <p:nvPicPr>
          <p:cNvPr id="9" name="Picture 2" descr="Zonta Leadership Academy2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8"/>
          <a:stretch/>
        </p:blipFill>
        <p:spPr bwMode="auto">
          <a:xfrm>
            <a:off x="82770" y="3733777"/>
            <a:ext cx="507789" cy="14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" y="4997169"/>
            <a:ext cx="144353" cy="1454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85800" y="209550"/>
            <a:ext cx="8001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Arial" panose="020B0604020202020204" pitchFamily="34" charset="0"/>
                <a:ea typeface="Lato" pitchFamily="34" charset="0"/>
                <a:cs typeface="Lato" pitchFamily="34" charset="0"/>
              </a:defRPr>
            </a:lvl1pPr>
          </a:lstStyle>
          <a:p>
            <a:r>
              <a:rPr lang="en-US"/>
              <a:t>Zonta International Mission</a:t>
            </a:r>
          </a:p>
        </p:txBody>
      </p:sp>
    </p:spTree>
    <p:extLst>
      <p:ext uri="{BB962C8B-B14F-4D97-AF65-F5344CB8AC3E}">
        <p14:creationId xmlns:p14="http://schemas.microsoft.com/office/powerpoint/2010/main" val="279079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>
            <a:lvl1pPr>
              <a:defRPr sz="1000"/>
            </a:lvl1pPr>
          </a:lstStyle>
          <a:p>
            <a:fld id="{8CB1BAED-8C20-4E4D-BEE8-99B6A2736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AC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 userDrawn="1"/>
        </p:nvSpPr>
        <p:spPr bwMode="auto">
          <a:xfrm>
            <a:off x="700187" y="1050315"/>
            <a:ext cx="80010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600">
                <a:solidFill>
                  <a:prstClr val="black"/>
                </a:solidFill>
              </a:rPr>
              <a:t>Zonta International envisions a world in which women's rights are recognized as human rights and every woman is able to achieve her full potential.</a:t>
            </a:r>
          </a:p>
          <a:p>
            <a:pPr algn="ctr">
              <a:defRPr/>
            </a:pPr>
            <a:endParaRPr lang="en-US" altLang="en-US" sz="260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en-US" sz="2600">
                <a:solidFill>
                  <a:prstClr val="black"/>
                </a:solidFill>
              </a:rPr>
              <a:t>In such a world, women have access to all resources and are represented in decision-making positions on an equal basis with men.</a:t>
            </a:r>
          </a:p>
          <a:p>
            <a:pPr algn="ctr">
              <a:defRPr/>
            </a:pPr>
            <a:endParaRPr lang="en-US" altLang="en-US" sz="260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en-US" sz="2600">
                <a:solidFill>
                  <a:prstClr val="black"/>
                </a:solidFill>
              </a:rPr>
              <a:t>In such a world, no woman lives in fear of violence</a:t>
            </a:r>
            <a:r>
              <a:rPr lang="en-US" altLang="en-US" sz="2600">
                <a:solidFill>
                  <a:srgbClr val="802528"/>
                </a:solidFill>
              </a:rPr>
              <a:t>.</a:t>
            </a:r>
          </a:p>
        </p:txBody>
      </p:sp>
      <p:pic>
        <p:nvPicPr>
          <p:cNvPr id="15" name="Picture 2" descr="Zonta Leadership Academy2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8"/>
          <a:stretch/>
        </p:blipFill>
        <p:spPr bwMode="auto">
          <a:xfrm>
            <a:off x="82770" y="3733777"/>
            <a:ext cx="507789" cy="14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" y="4997169"/>
            <a:ext cx="144353" cy="14547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700188" y="209550"/>
            <a:ext cx="8001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Arial" panose="020B0604020202020204" pitchFamily="34" charset="0"/>
                <a:ea typeface="Lato" pitchFamily="34" charset="0"/>
                <a:cs typeface="Lato" pitchFamily="34" charset="0"/>
              </a:defRPr>
            </a:lvl1pPr>
          </a:lstStyle>
          <a:p>
            <a:r>
              <a:rPr lang="en-US"/>
              <a:t>Zonta International Vision</a:t>
            </a:r>
          </a:p>
        </p:txBody>
      </p:sp>
    </p:spTree>
    <p:extLst>
      <p:ext uri="{BB962C8B-B14F-4D97-AF65-F5344CB8AC3E}">
        <p14:creationId xmlns:p14="http://schemas.microsoft.com/office/powerpoint/2010/main" val="378093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5979"/>
            <a:ext cx="8000999" cy="85725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8001000" cy="339447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>
            <a:lvl1pPr>
              <a:defRPr sz="1000"/>
            </a:lvl1pPr>
          </a:lstStyle>
          <a:p>
            <a:fld id="{8CB1BAED-8C20-4E4D-BEE8-99B6A27365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AC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Zonta Leadership Academy2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8"/>
          <a:stretch/>
        </p:blipFill>
        <p:spPr bwMode="auto">
          <a:xfrm>
            <a:off x="82770" y="3733777"/>
            <a:ext cx="507789" cy="14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" y="4997169"/>
            <a:ext cx="144353" cy="145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91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0151"/>
            <a:ext cx="3962400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00151"/>
            <a:ext cx="3962400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0999" cy="85725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AC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Zonta Leadership Academy2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8"/>
          <a:stretch/>
        </p:blipFill>
        <p:spPr bwMode="auto">
          <a:xfrm>
            <a:off x="82770" y="3733777"/>
            <a:ext cx="507789" cy="14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" y="4997169"/>
            <a:ext cx="144353" cy="145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58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8"/>
            <a:ext cx="8001000" cy="859536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1151335"/>
            <a:ext cx="3962398" cy="47982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2" y="1631156"/>
            <a:ext cx="3962398" cy="296346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latin typeface="Lato" pitchFamily="34" charset="0"/>
                <a:ea typeface="Lato" pitchFamily="34" charset="0"/>
                <a:cs typeface="Lato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151335"/>
            <a:ext cx="39624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200" b="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631156"/>
            <a:ext cx="3962400" cy="296346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latin typeface="Lato" pitchFamily="34" charset="0"/>
                <a:ea typeface="Lato" pitchFamily="34" charset="0"/>
                <a:cs typeface="Lato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AC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Zonta Leadership Academy2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8"/>
          <a:stretch/>
        </p:blipFill>
        <p:spPr bwMode="auto">
          <a:xfrm>
            <a:off x="82770" y="3733777"/>
            <a:ext cx="507789" cy="14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" y="4997169"/>
            <a:ext cx="144353" cy="145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83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&amp; Contrib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AC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1150"/>
            <a:ext cx="8001000" cy="3013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>
            <a:lvl1pPr>
              <a:defRPr sz="1000"/>
            </a:lvl1pPr>
          </a:lstStyle>
          <a:p>
            <a:fld id="{8CB1BAED-8C20-4E4D-BEE8-99B6A27365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85800" y="228602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err="1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rPr>
              <a:t>Danksagungen</a:t>
            </a:r>
            <a:r>
              <a:rPr lang="en-US" sz="3600" b="1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rPr>
              <a:t> und </a:t>
            </a:r>
            <a:r>
              <a:rPr lang="en-US" sz="3600" b="1" err="1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rPr>
              <a:t>Beiträge</a:t>
            </a:r>
            <a:endParaRPr lang="en-US" sz="3600" b="1">
              <a:latin typeface="Arial" panose="020B0604020202020204" pitchFamily="34" charset="0"/>
              <a:ea typeface="Lato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Zonta Leadership Academy2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8"/>
          <a:stretch/>
        </p:blipFill>
        <p:spPr bwMode="auto">
          <a:xfrm>
            <a:off x="82770" y="3733777"/>
            <a:ext cx="507789" cy="14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" y="4997169"/>
            <a:ext cx="144353" cy="145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17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34895"/>
            <a:ext cx="2438400" cy="22739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 userDrawn="1"/>
        </p:nvSpPr>
        <p:spPr>
          <a:xfrm>
            <a:off x="3114675" y="4088833"/>
            <a:ext cx="29146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0">
                <a:solidFill>
                  <a:srgbClr val="80252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www.zonta.org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85800" y="4759589"/>
            <a:ext cx="48006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000" b="0">
                <a:solidFill>
                  <a:srgbClr val="8025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000" b="0">
                <a:solidFill>
                  <a:srgbClr val="80252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copyright</a:t>
            </a:r>
            <a:r>
              <a:rPr lang="en-US" sz="1000" b="0" baseline="0">
                <a:solidFill>
                  <a:srgbClr val="80252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1000" b="0">
                <a:solidFill>
                  <a:srgbClr val="80252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© 2021 Zonta International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596997"/>
            <a:ext cx="2304480" cy="174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24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BAED-8C20-4E4D-BEE8-99B6A27365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0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6" r:id="rId3"/>
    <p:sldLayoutId id="2147483665" r:id="rId4"/>
    <p:sldLayoutId id="2147483661" r:id="rId5"/>
    <p:sldLayoutId id="2147483652" r:id="rId6"/>
    <p:sldLayoutId id="2147483653" r:id="rId7"/>
    <p:sldLayoutId id="2147483662" r:id="rId8"/>
    <p:sldLayoutId id="214748365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160014"/>
            <a:ext cx="6705600" cy="1697736"/>
          </a:xfrm>
        </p:spPr>
        <p:txBody>
          <a:bodyPr/>
          <a:lstStyle/>
          <a:p>
            <a:r>
              <a:rPr lang="de-DE" dirty="0"/>
              <a:t>Strategische Planung, Langfristige Vision und Ziele</a:t>
            </a:r>
          </a:p>
        </p:txBody>
      </p:sp>
    </p:spTree>
    <p:extLst>
      <p:ext uri="{BB962C8B-B14F-4D97-AF65-F5344CB8AC3E}">
        <p14:creationId xmlns:p14="http://schemas.microsoft.com/office/powerpoint/2010/main" val="30696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70"/>
    </mc:Choice>
    <mc:Fallback xmlns="">
      <p:transition spd="slow" advTm="1327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Zweijahresziele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6350"/>
            <a:ext cx="80010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/>
          </a:p>
          <a:p>
            <a:pPr marL="0" indent="0">
              <a:buNone/>
            </a:pPr>
            <a:endParaRPr lang="en-NZ"/>
          </a:p>
          <a:p>
            <a:pPr marL="0" indent="0">
              <a:buNone/>
            </a:pP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68969"/>
              </p:ext>
            </p:extLst>
          </p:nvPr>
        </p:nvGraphicFramePr>
        <p:xfrm>
          <a:off x="762000" y="1322071"/>
          <a:ext cx="79248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NZ" sz="2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NZ" sz="28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 A R T E R</a:t>
                      </a:r>
                      <a:endParaRPr lang="en-NZ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Spezifisch</a:t>
                      </a:r>
                      <a:endParaRPr lang="en-N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NZ" sz="1600" b="0" kern="120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Zielvorgaben</a:t>
                      </a:r>
                      <a:r>
                        <a:rPr lang="en-NZ" sz="1600" b="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der Organisation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NZ" sz="1600" b="1" kern="120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Messbar</a:t>
                      </a:r>
                      <a:endParaRPr lang="en-NZ" sz="1600" b="1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Damit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auf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bleiben</a:t>
                      </a:r>
                      <a:endParaRPr lang="en-NZ" sz="16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600" b="1" kern="120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Erreichbar</a:t>
                      </a:r>
                      <a:endParaRPr lang="en-NZ" sz="1600" b="1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Freiwillige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Zonta-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Erwägung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ziehen</a:t>
                      </a:r>
                      <a:endParaRPr lang="en-NZ" sz="16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600" b="1" kern="120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Zeitgebunden</a:t>
                      </a:r>
                      <a:endParaRPr lang="en-NZ" sz="1600" b="1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Zum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iennium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600" b="1" kern="120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Bewertbar</a:t>
                      </a:r>
                      <a:endParaRPr lang="en-NZ" sz="1600" b="1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Fortschritte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nachweisen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Erfolge</a:t>
                      </a:r>
                      <a:r>
                        <a:rPr lang="en-NZ" sz="16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erkennen</a:t>
                      </a:r>
                      <a:endParaRPr lang="en-NZ" sz="16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NZ" sz="1600" b="1" kern="120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Reflektierend</a:t>
                      </a:r>
                      <a:endParaRPr lang="en-NZ" sz="1600" b="1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Zur</a:t>
                      </a:r>
                      <a:r>
                        <a:rPr lang="en-N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analytischen</a:t>
                      </a:r>
                      <a:r>
                        <a:rPr lang="en-N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Arbeit </a:t>
                      </a:r>
                      <a:r>
                        <a:rPr lang="en-NZ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lang="en-N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Planungsprozess</a:t>
                      </a:r>
                      <a:endParaRPr lang="en-N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3469758" y="1888165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ight Arrow 7"/>
          <p:cNvSpPr/>
          <p:nvPr/>
        </p:nvSpPr>
        <p:spPr>
          <a:xfrm>
            <a:off x="3469758" y="2302835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ight Arrow 8"/>
          <p:cNvSpPr/>
          <p:nvPr/>
        </p:nvSpPr>
        <p:spPr>
          <a:xfrm>
            <a:off x="3469758" y="2686050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ight Arrow 9"/>
          <p:cNvSpPr/>
          <p:nvPr/>
        </p:nvSpPr>
        <p:spPr>
          <a:xfrm>
            <a:off x="3469758" y="3069264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ight Arrow 10"/>
          <p:cNvSpPr/>
          <p:nvPr/>
        </p:nvSpPr>
        <p:spPr>
          <a:xfrm>
            <a:off x="3459125" y="3410393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ight Arrow 11"/>
          <p:cNvSpPr/>
          <p:nvPr/>
        </p:nvSpPr>
        <p:spPr>
          <a:xfrm>
            <a:off x="3459126" y="3752850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387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80"/>
    </mc:Choice>
    <mc:Fallback xmlns="">
      <p:transition spd="slow" advTm="5058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Zweijahresziele</a:t>
            </a:r>
            <a:r>
              <a:rPr lang="en-NZ" dirty="0"/>
              <a:t> </a:t>
            </a:r>
            <a:r>
              <a:rPr lang="en-NZ" dirty="0" err="1"/>
              <a:t>für</a:t>
            </a:r>
            <a:r>
              <a:rPr lang="en-NZ" dirty="0"/>
              <a:t> den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tabLst>
                <a:tab pos="1254125" algn="l"/>
              </a:tabLst>
            </a:pPr>
            <a:r>
              <a:rPr lang="en-NZ" sz="2800" b="1" dirty="0"/>
              <a:t>BEISPIEL:</a:t>
            </a:r>
          </a:p>
          <a:p>
            <a:pPr marL="0" indent="0">
              <a:buNone/>
              <a:tabLst>
                <a:tab pos="1254125" algn="l"/>
              </a:tabLst>
            </a:pPr>
            <a:endParaRPr lang="en-NZ" dirty="0"/>
          </a:p>
          <a:p>
            <a:pPr marL="0" indent="0">
              <a:buNone/>
            </a:pPr>
            <a:endParaRPr lang="en-NZ" sz="1600" dirty="0"/>
          </a:p>
          <a:p>
            <a:pPr marL="0" indent="0">
              <a:buNone/>
            </a:pPr>
            <a:endParaRPr lang="en-NZ" sz="2000" b="1" dirty="0"/>
          </a:p>
          <a:p>
            <a:pPr marL="0" indent="0">
              <a:buNone/>
            </a:pPr>
            <a:r>
              <a:rPr lang="en-NZ" sz="2000" b="1" dirty="0" err="1"/>
              <a:t>Indikator</a:t>
            </a:r>
            <a:r>
              <a:rPr lang="en-NZ" sz="2000" b="1" dirty="0"/>
              <a:t>:</a:t>
            </a:r>
          </a:p>
          <a:p>
            <a:r>
              <a:rPr lang="en-NZ" sz="2000" dirty="0" err="1"/>
              <a:t>Erhöhung</a:t>
            </a:r>
            <a:r>
              <a:rPr lang="en-NZ" sz="2000" dirty="0"/>
              <a:t> der </a:t>
            </a:r>
            <a:r>
              <a:rPr lang="en-NZ" sz="2000" dirty="0" err="1"/>
              <a:t>Mitgliederzahl</a:t>
            </a:r>
            <a:r>
              <a:rPr lang="en-NZ" sz="2000" dirty="0"/>
              <a:t> in der </a:t>
            </a:r>
            <a:r>
              <a:rPr lang="en-NZ" sz="2000" dirty="0" err="1"/>
              <a:t>Zweijahresperiode</a:t>
            </a:r>
            <a:r>
              <a:rPr lang="en-NZ" sz="2000" dirty="0"/>
              <a:t> um             5 </a:t>
            </a:r>
            <a:r>
              <a:rPr lang="en-NZ" sz="2000" dirty="0" err="1"/>
              <a:t>Prozent</a:t>
            </a:r>
            <a:endParaRPr lang="en-NZ" sz="2000" dirty="0"/>
          </a:p>
          <a:p>
            <a:pPr lvl="1"/>
            <a:r>
              <a:rPr lang="en-NZ" sz="1800" dirty="0" err="1"/>
              <a:t>Siehe</a:t>
            </a:r>
            <a:r>
              <a:rPr lang="en-NZ" sz="1800" dirty="0"/>
              <a:t> </a:t>
            </a:r>
            <a:r>
              <a:rPr lang="en-NZ" sz="1800" dirty="0" err="1"/>
              <a:t>Aktionsplan</a:t>
            </a:r>
            <a:r>
              <a:rPr lang="en-NZ" sz="1800" dirty="0"/>
              <a:t> auf der </a:t>
            </a:r>
            <a:r>
              <a:rPr lang="en-NZ" sz="1800" dirty="0" err="1"/>
              <a:t>nächsten</a:t>
            </a:r>
            <a:r>
              <a:rPr lang="en-NZ" sz="1800" dirty="0"/>
              <a:t> Folie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38200" y="1815236"/>
            <a:ext cx="7518991" cy="495300"/>
          </a:xfrm>
          <a:prstGeom prst="roundRect">
            <a:avLst/>
          </a:prstGeom>
          <a:solidFill>
            <a:srgbClr val="F5BD47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defRPr/>
            </a:pPr>
            <a:r>
              <a:rPr lang="en-NZ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1: </a:t>
            </a:r>
            <a:r>
              <a:rPr lang="en-NZ" sz="20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Anwerbung</a:t>
            </a:r>
            <a:r>
              <a:rPr lang="en-NZ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0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qualifizierter</a:t>
            </a:r>
            <a:r>
              <a:rPr lang="en-NZ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0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Mitglieder</a:t>
            </a:r>
            <a:endParaRPr lang="en-NZ" sz="2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2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41"/>
    </mc:Choice>
    <mc:Fallback xmlns="">
      <p:transition spd="slow" advTm="2024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133350"/>
            <a:ext cx="8000999" cy="701279"/>
          </a:xfrm>
        </p:spPr>
        <p:txBody>
          <a:bodyPr>
            <a:normAutofit/>
          </a:bodyPr>
          <a:lstStyle/>
          <a:p>
            <a:r>
              <a:rPr lang="en-NZ" sz="3200" dirty="0" err="1"/>
              <a:t>Aktionsplan</a:t>
            </a:r>
            <a:r>
              <a:rPr lang="en-NZ" sz="3200" dirty="0"/>
              <a:t>: </a:t>
            </a:r>
            <a:r>
              <a:rPr lang="en-NZ" sz="3200" dirty="0" err="1"/>
              <a:t>Ziel</a:t>
            </a:r>
            <a:r>
              <a:rPr lang="en-NZ" sz="3200" dirty="0"/>
              <a:t> 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11993"/>
              </p:ext>
            </p:extLst>
          </p:nvPr>
        </p:nvGraphicFramePr>
        <p:xfrm>
          <a:off x="685802" y="742950"/>
          <a:ext cx="8153397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r>
                        <a:rPr lang="en-NZ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Angestrebtes</a:t>
                      </a:r>
                      <a:r>
                        <a:rPr lang="en-NZ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</a:t>
                      </a:r>
                      <a:endParaRPr lang="en-NZ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Indikatoren</a:t>
                      </a:r>
                      <a:endParaRPr lang="en-NZ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Aktionen</a:t>
                      </a:r>
                      <a:endParaRPr lang="en-NZ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Anwerbung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qualifizierter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endParaRPr lang="en-N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Erhöhung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Mitgliederzahl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der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Rechnungsperiode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um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Spezielle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Events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endParaRPr lang="en-N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</a:t>
                      </a:r>
                      <a:r>
                        <a:rPr lang="en-NZ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NZ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erwartetes</a:t>
                      </a:r>
                      <a:r>
                        <a:rPr lang="en-NZ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Ergebnis</a:t>
                      </a:r>
                      <a:endParaRPr lang="en-NZ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Zeitplan</a:t>
                      </a:r>
                      <a:endParaRPr lang="en-NZ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Blühender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Club -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kompetente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endParaRPr lang="en-N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/ Essen /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Getränke</a:t>
                      </a:r>
                      <a:endParaRPr lang="en-N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Daten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der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Tag der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Woche</a:t>
                      </a:r>
                      <a:endParaRPr lang="en-N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Kernkompetenzen</a:t>
                      </a:r>
                      <a:endParaRPr lang="en-NZ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Kernteam</a:t>
                      </a:r>
                      <a:endParaRPr lang="en-NZ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Benötigte </a:t>
                      </a:r>
                      <a:r>
                        <a:rPr lang="en-NZ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Ressourcen</a:t>
                      </a:r>
                      <a:endParaRPr lang="en-NZ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zwischenmenschlichen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Fähigkeiten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zur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Durchführung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von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Veranstaltungen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neue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endParaRPr lang="en-N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Mitgliedschaft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Kernkomitee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Banner, Handouts, AV-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Ausrüstung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Präsentationen</a:t>
                      </a:r>
                      <a:endParaRPr lang="en-N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Erfolgskriterien</a:t>
                      </a:r>
                      <a:endParaRPr lang="en-NZ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Stopp-Kriterien</a:t>
                      </a:r>
                      <a:endParaRPr lang="en-NZ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BD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Kommunikations</a:t>
                      </a:r>
                      <a:r>
                        <a:rPr lang="en-N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Plan</a:t>
                      </a:r>
                    </a:p>
                  </a:txBody>
                  <a:tcPr>
                    <a:solidFill>
                      <a:srgbClr val="F5B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Engagierte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qualifizierte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endParaRPr lang="en-N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Ereignisse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</a:t>
                      </a:r>
                      <a:r>
                        <a:rPr lang="en-N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Nichterfolg</a:t>
                      </a:r>
                      <a:endParaRPr lang="en-N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Werbung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Veranstaltungen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Plakate</a:t>
                      </a:r>
                      <a:r>
                        <a:rPr lang="en-N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NZ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Clubbulletin</a:t>
                      </a:r>
                      <a:endParaRPr lang="en-N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00800" y="4705350"/>
            <a:ext cx="2133600" cy="273844"/>
          </a:xfrm>
        </p:spPr>
        <p:txBody>
          <a:bodyPr/>
          <a:lstStyle/>
          <a:p>
            <a:fld id="{8CB1BAED-8C20-4E4D-BEE8-99B6A27365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1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31"/>
    </mc:Choice>
    <mc:Fallback xmlns="">
      <p:transition spd="slow" advTm="5673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err="1"/>
              <a:t>Strategische</a:t>
            </a:r>
            <a:r>
              <a:rPr lang="en-NZ"/>
              <a:t>  </a:t>
            </a:r>
            <a:r>
              <a:rPr lang="en-NZ" err="1"/>
              <a:t>Planung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0" indent="0">
              <a:buNone/>
            </a:pPr>
            <a:r>
              <a:rPr lang="en-NZ" dirty="0" err="1"/>
              <a:t>Planungstechniken</a:t>
            </a:r>
            <a:r>
              <a:rPr lang="en-NZ" dirty="0"/>
              <a:t> und -</a:t>
            </a:r>
            <a:r>
              <a:rPr lang="en-NZ" dirty="0" err="1"/>
              <a:t>werkzeuge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sz="2400" dirty="0"/>
              <a:t>SWOT-Analyse</a:t>
            </a:r>
          </a:p>
          <a:p>
            <a:r>
              <a:rPr lang="en-NZ" sz="2400" dirty="0" err="1"/>
              <a:t>Prioritäten</a:t>
            </a:r>
            <a:r>
              <a:rPr lang="en-NZ" sz="2400" dirty="0"/>
              <a:t>-Raster</a:t>
            </a:r>
          </a:p>
          <a:p>
            <a:r>
              <a:rPr lang="en-NZ" sz="2400" dirty="0"/>
              <a:t>SMARTER-</a:t>
            </a:r>
            <a:r>
              <a:rPr lang="en-NZ" sz="2400" dirty="0" err="1"/>
              <a:t>Ziele</a:t>
            </a:r>
            <a:endParaRPr lang="en-NZ" sz="2400" dirty="0"/>
          </a:p>
          <a:p>
            <a:r>
              <a:rPr lang="en-NZ" sz="2400" dirty="0" err="1"/>
              <a:t>Aktionsplan</a:t>
            </a:r>
            <a:endParaRPr lang="en-NZ" sz="2400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 descr="C:\Users\maureen\AppData\Local\Microsoft\Windows\Temporary Internet Files\Content.IE5\QUWZ7N25\GoalsSign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7" r="5557"/>
          <a:stretch/>
        </p:blipFill>
        <p:spPr bwMode="auto">
          <a:xfrm>
            <a:off x="6324600" y="1235870"/>
            <a:ext cx="2006968" cy="149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ureen\AppData\Local\Microsoft\Windows\Temporary Internet Files\Content.IE5\3GCAPM5D\Isn-t-it-time-to-take-action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8"/>
          <a:stretch/>
        </p:blipFill>
        <p:spPr bwMode="auto">
          <a:xfrm>
            <a:off x="6310422" y="2897387"/>
            <a:ext cx="2006969" cy="139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4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66"/>
    </mc:Choice>
    <mc:Fallback xmlns="">
      <p:transition spd="slow" advTm="2126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Kurs</a:t>
            </a:r>
            <a:r>
              <a:rPr lang="en-NZ" dirty="0"/>
              <a:t> </a:t>
            </a:r>
            <a:r>
              <a:rPr lang="en-NZ" dirty="0" err="1"/>
              <a:t>für</a:t>
            </a:r>
            <a:r>
              <a:rPr lang="en-NZ" dirty="0"/>
              <a:t> die Zukunft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5800" y="971550"/>
            <a:ext cx="7924800" cy="3581400"/>
          </a:xfrm>
          <a:prstGeom prst="rightArrow">
            <a:avLst>
              <a:gd name="adj1" fmla="val 60638"/>
              <a:gd name="adj2" fmla="val 50000"/>
            </a:avLst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ight Arrow 6"/>
          <p:cNvSpPr/>
          <p:nvPr/>
        </p:nvSpPr>
        <p:spPr>
          <a:xfrm>
            <a:off x="1066800" y="2073345"/>
            <a:ext cx="1635202" cy="1371600"/>
          </a:xfrm>
          <a:prstGeom prst="rightArrow">
            <a:avLst/>
          </a:prstGeom>
          <a:solidFill>
            <a:srgbClr val="80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err="1"/>
              <a:t>Strategischer</a:t>
            </a:r>
            <a:r>
              <a:rPr lang="en-NZ" sz="1600"/>
              <a:t> Plan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867400" y="1883054"/>
            <a:ext cx="1981200" cy="1752599"/>
          </a:xfrm>
          <a:prstGeom prst="rightArrow">
            <a:avLst/>
          </a:prstGeom>
          <a:solidFill>
            <a:srgbClr val="80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/>
              <a:t>Zukunft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657599" y="2013762"/>
            <a:ext cx="1814181" cy="1496975"/>
          </a:xfrm>
          <a:prstGeom prst="rightArrow">
            <a:avLst/>
          </a:prstGeom>
          <a:solidFill>
            <a:srgbClr val="8025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err="1"/>
              <a:t>Zweijährliche</a:t>
            </a:r>
            <a:r>
              <a:rPr lang="en-NZ"/>
              <a:t> </a:t>
            </a:r>
            <a:r>
              <a:rPr lang="en-NZ" err="1"/>
              <a:t>Ziele</a:t>
            </a:r>
            <a:endParaRPr lang="en-NZ"/>
          </a:p>
        </p:txBody>
      </p:sp>
      <p:sp>
        <p:nvSpPr>
          <p:cNvPr id="14" name="Right Arrow 13"/>
          <p:cNvSpPr/>
          <p:nvPr/>
        </p:nvSpPr>
        <p:spPr>
          <a:xfrm rot="5400000">
            <a:off x="3215021" y="1147433"/>
            <a:ext cx="1066796" cy="79123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err="1"/>
              <a:t>Werte</a:t>
            </a:r>
            <a:endParaRPr lang="en-NZ" sz="1600"/>
          </a:p>
        </p:txBody>
      </p:sp>
      <p:sp>
        <p:nvSpPr>
          <p:cNvPr id="19" name="Right Arrow 18"/>
          <p:cNvSpPr/>
          <p:nvPr/>
        </p:nvSpPr>
        <p:spPr>
          <a:xfrm rot="5400000">
            <a:off x="2332960" y="1144327"/>
            <a:ext cx="1066796" cy="79123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err="1"/>
              <a:t>Thema</a:t>
            </a:r>
            <a:endParaRPr lang="en-NZ" sz="1600"/>
          </a:p>
        </p:txBody>
      </p:sp>
      <p:sp>
        <p:nvSpPr>
          <p:cNvPr id="20" name="Right Arrow 19"/>
          <p:cNvSpPr/>
          <p:nvPr/>
        </p:nvSpPr>
        <p:spPr>
          <a:xfrm rot="5400000">
            <a:off x="700421" y="1144327"/>
            <a:ext cx="1066796" cy="79123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/>
              <a:t>Mission</a:t>
            </a:r>
            <a:endParaRPr lang="en-NZ" sz="1600" b="1"/>
          </a:p>
        </p:txBody>
      </p:sp>
      <p:sp>
        <p:nvSpPr>
          <p:cNvPr id="21" name="Right Arrow 20"/>
          <p:cNvSpPr/>
          <p:nvPr/>
        </p:nvSpPr>
        <p:spPr>
          <a:xfrm rot="5400000">
            <a:off x="1524000" y="1147431"/>
            <a:ext cx="1066796" cy="79123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/>
              <a:t>Vision</a:t>
            </a:r>
            <a:endParaRPr lang="en-NZ" sz="1600" b="1"/>
          </a:p>
        </p:txBody>
      </p:sp>
      <p:sp>
        <p:nvSpPr>
          <p:cNvPr id="22" name="Right Arrow 21"/>
          <p:cNvSpPr/>
          <p:nvPr/>
        </p:nvSpPr>
        <p:spPr>
          <a:xfrm rot="16200000">
            <a:off x="1128382" y="3589042"/>
            <a:ext cx="1066796" cy="791239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/>
              <a:t>SWOT</a:t>
            </a:r>
          </a:p>
        </p:txBody>
      </p:sp>
      <p:sp>
        <p:nvSpPr>
          <p:cNvPr id="25" name="Right Arrow 24"/>
          <p:cNvSpPr/>
          <p:nvPr/>
        </p:nvSpPr>
        <p:spPr>
          <a:xfrm rot="16200000">
            <a:off x="1919620" y="3589042"/>
            <a:ext cx="1066796" cy="791239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err="1"/>
              <a:t>Prioritäten</a:t>
            </a:r>
            <a:r>
              <a:rPr lang="en-NZ" sz="1200"/>
              <a:t>-Raster</a:t>
            </a:r>
          </a:p>
        </p:txBody>
      </p:sp>
      <p:sp>
        <p:nvSpPr>
          <p:cNvPr id="27" name="Right Arrow 26"/>
          <p:cNvSpPr/>
          <p:nvPr/>
        </p:nvSpPr>
        <p:spPr>
          <a:xfrm rot="16200000">
            <a:off x="5805823" y="3589042"/>
            <a:ext cx="1066796" cy="791239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err="1"/>
              <a:t>Aktions</a:t>
            </a:r>
            <a:r>
              <a:rPr lang="en-NZ" sz="1200"/>
              <a:t> Plan</a:t>
            </a:r>
          </a:p>
        </p:txBody>
      </p:sp>
      <p:sp>
        <p:nvSpPr>
          <p:cNvPr id="28" name="Right Arrow 27"/>
          <p:cNvSpPr/>
          <p:nvPr/>
        </p:nvSpPr>
        <p:spPr>
          <a:xfrm rot="16200000">
            <a:off x="3677983" y="3589042"/>
            <a:ext cx="1066796" cy="791239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 err="1"/>
              <a:t>Ziele</a:t>
            </a:r>
            <a:r>
              <a:rPr lang="en-NZ" sz="1200" b="1"/>
              <a:t> </a:t>
            </a:r>
            <a:r>
              <a:rPr lang="en-NZ" sz="1200" b="1" err="1"/>
              <a:t>Erklärung</a:t>
            </a:r>
            <a:endParaRPr lang="en-NZ" sz="1200" b="1"/>
          </a:p>
        </p:txBody>
      </p:sp>
      <p:sp>
        <p:nvSpPr>
          <p:cNvPr id="29" name="Right Arrow 28"/>
          <p:cNvSpPr/>
          <p:nvPr/>
        </p:nvSpPr>
        <p:spPr>
          <a:xfrm rot="16200000">
            <a:off x="4469223" y="3589042"/>
            <a:ext cx="1066796" cy="791239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b="1"/>
              <a:t>SMARTER</a:t>
            </a:r>
            <a:r>
              <a:rPr lang="en-NZ" sz="1200"/>
              <a:t> </a:t>
            </a:r>
            <a:endParaRPr lang="en-NZ" sz="1200" b="1"/>
          </a:p>
        </p:txBody>
      </p:sp>
    </p:spTree>
    <p:extLst>
      <p:ext uri="{BB962C8B-B14F-4D97-AF65-F5344CB8AC3E}">
        <p14:creationId xmlns:p14="http://schemas.microsoft.com/office/powerpoint/2010/main" val="6566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44"/>
    </mc:Choice>
    <mc:Fallback xmlns="">
      <p:transition spd="slow" advTm="60844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2870200" algn="l"/>
              </a:tabLst>
            </a:pPr>
            <a:r>
              <a:rPr lang="en-US" b="1"/>
              <a:t>Maureen Heine</a:t>
            </a:r>
          </a:p>
          <a:p>
            <a:pPr marL="0" indent="0">
              <a:buNone/>
              <a:tabLst>
                <a:tab pos="2870200" algn="l"/>
              </a:tabLst>
            </a:pPr>
            <a:r>
              <a:rPr lang="en-US"/>
              <a:t>Chairman, Zonta International Leadership Development Committee</a:t>
            </a:r>
          </a:p>
          <a:p>
            <a:pPr marL="0" indent="0">
              <a:buNone/>
              <a:tabLst>
                <a:tab pos="2870200" algn="l"/>
              </a:tabLst>
            </a:pPr>
            <a:endParaRPr lang="en-US"/>
          </a:p>
          <a:p>
            <a:pPr marL="0" indent="0">
              <a:buNone/>
            </a:pPr>
            <a:r>
              <a:rPr lang="en-US" b="1"/>
              <a:t>Zonta International Club Manual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/>
              <a:t>Zonta International’s Strategic Plan &amp; Biennial Goals</a:t>
            </a:r>
            <a:r>
              <a:rPr lang="en-US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5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52"/>
    </mc:Choice>
    <mc:Fallback xmlns="">
      <p:transition spd="slow" advTm="1495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4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7"/>
    </mc:Choice>
    <mc:Fallback xmlns="">
      <p:transition spd="slow" advTm="914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Information </a:t>
            </a:r>
            <a:r>
              <a:rPr lang="en-US" altLang="de-DE" err="1"/>
              <a:t>zum</a:t>
            </a:r>
            <a:r>
              <a:rPr lang="en-US" altLang="de-DE"/>
              <a:t> </a:t>
            </a:r>
            <a:r>
              <a:rPr lang="en-US" altLang="de-DE" dirty="0"/>
              <a:t>M</a:t>
            </a:r>
            <a:r>
              <a:rPr lang="en-US" altLang="de-DE"/>
              <a:t>itnehmen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895350"/>
            <a:ext cx="5333998" cy="3699273"/>
          </a:xfrm>
        </p:spPr>
        <p:txBody>
          <a:bodyPr>
            <a:normAutofit fontScale="77500" lnSpcReduction="20000"/>
          </a:bodyPr>
          <a:lstStyle/>
          <a:p>
            <a:endParaRPr lang="en-NZ" dirty="0"/>
          </a:p>
          <a:p>
            <a:r>
              <a:rPr lang="de-DE" dirty="0"/>
              <a:t>Verstehen der Bedeutung von  strategischen Planung </a:t>
            </a:r>
          </a:p>
          <a:p>
            <a:endParaRPr lang="de-DE" dirty="0"/>
          </a:p>
          <a:p>
            <a:r>
              <a:rPr lang="de-DE" dirty="0"/>
              <a:t>Entwicklung eines Aktionsplans zur Erreichung der gewünschten Ergebnisse</a:t>
            </a:r>
          </a:p>
          <a:p>
            <a:endParaRPr lang="de-DE" dirty="0"/>
          </a:p>
          <a:p>
            <a:r>
              <a:rPr lang="de-DE" dirty="0"/>
              <a:t>Setzen von Zielen zur Erreichung von Ergebnissen</a:t>
            </a:r>
          </a:p>
          <a:p>
            <a:endParaRPr lang="de-DE" dirty="0"/>
          </a:p>
          <a:p>
            <a:r>
              <a:rPr lang="de-DE" dirty="0"/>
              <a:t>Festlegung eines Kurses für die Zukunft Ihres Clubs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kedrinn\AppData\Local\Microsoft\Windows\Temporary Internet Files\Content.IE5\LEMWX04M\142214-cognitive-checklis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42828"/>
            <a:ext cx="33337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36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05"/>
    </mc:Choice>
    <mc:Fallback xmlns="">
      <p:transition spd="slow" advTm="2720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8000999" cy="857250"/>
          </a:xfrm>
        </p:spPr>
        <p:txBody>
          <a:bodyPr>
            <a:normAutofit/>
          </a:bodyPr>
          <a:lstStyle/>
          <a:p>
            <a:r>
              <a:rPr lang="en-GB" dirty="0" err="1"/>
              <a:t>Strategischer</a:t>
            </a:r>
            <a:r>
              <a:rPr lang="en-GB" dirty="0"/>
              <a:t> Plan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542158"/>
              </p:ext>
            </p:extLst>
          </p:nvPr>
        </p:nvGraphicFramePr>
        <p:xfrm>
          <a:off x="1371600" y="1123950"/>
          <a:ext cx="6781800" cy="347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80"/>
    </mc:Choice>
    <mc:Fallback xmlns="">
      <p:transition spd="slow" advTm="6508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Zonta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874514"/>
            <a:ext cx="8534400" cy="3699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800" b="1"/>
              <a:t>Mission</a:t>
            </a:r>
          </a:p>
          <a:p>
            <a:pPr marL="0" indent="0">
              <a:buNone/>
            </a:pPr>
            <a:endParaRPr lang="en-NZ" b="1"/>
          </a:p>
          <a:p>
            <a:pPr marL="0" indent="0">
              <a:buNone/>
            </a:pPr>
            <a:endParaRPr lang="en-NZ" sz="1800" b="1"/>
          </a:p>
          <a:p>
            <a:pPr marL="0" indent="0">
              <a:buNone/>
            </a:pPr>
            <a:endParaRPr lang="en-NZ" b="1"/>
          </a:p>
          <a:p>
            <a:pPr marL="0" indent="0">
              <a:buNone/>
            </a:pPr>
            <a:r>
              <a:rPr lang="en-NZ" sz="2000" b="1"/>
              <a:t>Vision</a:t>
            </a:r>
          </a:p>
          <a:p>
            <a:pPr marL="0" indent="0">
              <a:buNone/>
            </a:pPr>
            <a:endParaRPr lang="en-NZ" b="1"/>
          </a:p>
          <a:p>
            <a:pPr marL="0" indent="0">
              <a:buNone/>
            </a:pPr>
            <a:endParaRPr lang="en-NZ" b="1"/>
          </a:p>
          <a:p>
            <a:pPr marL="0" indent="0">
              <a:buNone/>
            </a:pPr>
            <a:endParaRPr lang="en-NZ" sz="2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97221" y="2767671"/>
            <a:ext cx="7550165" cy="1962150"/>
          </a:xfrm>
          <a:prstGeom prst="roundRect">
            <a:avLst/>
          </a:prstGeom>
          <a:solidFill>
            <a:srgbClr val="F5BD47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Zonta International hat die Vision einer Welt, in welcher Frauenrechte als Menschenrechte anerkannt w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rden und jede Frau ihr volles Potential ausschöpfen kann.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 solchen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Welt haben Frauen alle Möglichkeiten und sind ebenso Entscheidungsträger wie Männer.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In dieser Welt lebt keine Frau mehr mit der Angst vor Gewalt. </a:t>
            </a:r>
          </a:p>
          <a:p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97220" y="1272807"/>
            <a:ext cx="7550165" cy="1005275"/>
          </a:xfrm>
          <a:prstGeom prst="roundRect">
            <a:avLst/>
          </a:prstGeom>
          <a:solidFill>
            <a:srgbClr val="F5BD47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Zonta International ist eine führende weltweit agierende Service-Organis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ion berufstätiger Frauen, welche benachteiligte Frauen unterstützt, begabte Frauen fördert und für die Rechte von Frauen in aller Welt eintritt. </a:t>
            </a:r>
          </a:p>
        </p:txBody>
      </p:sp>
    </p:spTree>
    <p:extLst>
      <p:ext uri="{BB962C8B-B14F-4D97-AF65-F5344CB8AC3E}">
        <p14:creationId xmlns:p14="http://schemas.microsoft.com/office/powerpoint/2010/main" val="153953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11"/>
    </mc:Choice>
    <mc:Fallback xmlns="">
      <p:transition spd="slow" advTm="183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Zonta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Zweijährige Ziele</a:t>
            </a:r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43613" y="1716800"/>
            <a:ext cx="5856769" cy="1154167"/>
          </a:xfrm>
          <a:prstGeom prst="roundRect">
            <a:avLst/>
          </a:prstGeom>
          <a:solidFill>
            <a:srgbClr val="F5BD47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N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Zweijahresziele</a:t>
            </a: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von Zonta International stellen die Schwerpunktbereiche für das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Biennium dar. </a:t>
            </a:r>
          </a:p>
          <a:p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43613" y="3562350"/>
            <a:ext cx="5856769" cy="762000"/>
          </a:xfrm>
          <a:prstGeom prst="roundRect">
            <a:avLst/>
          </a:prstGeom>
          <a:solidFill>
            <a:srgbClr val="F5BD47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NZ" sz="2000">
                <a:latin typeface="Arial" panose="020B0604020202020204" pitchFamily="34" charset="0"/>
                <a:cs typeface="Arial" panose="020B0604020202020204" pitchFamily="34" charset="0"/>
              </a:rPr>
              <a:t>zweijährigen Ziele</a:t>
            </a: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Zonta International spiegeln sich auf Distrikt- und Clubebene wider.</a:t>
            </a:r>
          </a:p>
        </p:txBody>
      </p:sp>
      <p:sp>
        <p:nvSpPr>
          <p:cNvPr id="8" name="Down Arrow 7"/>
          <p:cNvSpPr/>
          <p:nvPr/>
        </p:nvSpPr>
        <p:spPr>
          <a:xfrm>
            <a:off x="4242240" y="2955870"/>
            <a:ext cx="457200" cy="4572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897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07"/>
    </mc:Choice>
    <mc:Fallback xmlns="">
      <p:transition spd="slow" advTm="1990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Schwerpunktthemen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/>
              <a:t>Zonta International Zweijährige Ziele</a:t>
            </a: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endParaRPr lang="en-NZ" b="1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90600" y="1854165"/>
            <a:ext cx="7488865" cy="1936785"/>
          </a:xfrm>
          <a:prstGeom prst="roundRect">
            <a:avLst/>
          </a:prstGeom>
          <a:solidFill>
            <a:srgbClr val="F5BD47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 err="1"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Mitgliedschaft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Ressourcen</a:t>
            </a:r>
          </a:p>
        </p:txBody>
      </p:sp>
    </p:spTree>
    <p:extLst>
      <p:ext uri="{BB962C8B-B14F-4D97-AF65-F5344CB8AC3E}">
        <p14:creationId xmlns:p14="http://schemas.microsoft.com/office/powerpoint/2010/main" val="421928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89"/>
    </mc:Choice>
    <mc:Fallback xmlns="">
      <p:transition spd="slow" advTm="3798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err="1"/>
              <a:t>Strategische</a:t>
            </a:r>
            <a:r>
              <a:rPr lang="en-NZ"/>
              <a:t> </a:t>
            </a:r>
            <a:r>
              <a:rPr lang="en-NZ" err="1"/>
              <a:t>Ziele</a:t>
            </a:r>
            <a:r>
              <a:rPr lang="en-NZ"/>
              <a:t> - SWOT Analyse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3950"/>
            <a:ext cx="8001000" cy="35814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de-DE" sz="2200" b="1"/>
              <a:t>Brainstorm</a:t>
            </a:r>
          </a:p>
          <a:p>
            <a:pPr marL="514350" indent="-514350">
              <a:buFont typeface="Arial" pitchFamily="34" charset="0"/>
              <a:buAutoNum type="alphaUcPeriod"/>
            </a:pPr>
            <a:endParaRPr lang="de-DE" sz="1400"/>
          </a:p>
          <a:p>
            <a:pPr marL="514350" indent="-514350">
              <a:buFont typeface="Arial" pitchFamily="34" charset="0"/>
              <a:buAutoNum type="alphaUcPeriod"/>
            </a:pPr>
            <a:endParaRPr lang="de-DE"/>
          </a:p>
          <a:p>
            <a:pPr marL="514350" indent="-514350">
              <a:buFont typeface="Arial" pitchFamily="34" charset="0"/>
              <a:buAutoNum type="alphaUcPeriod"/>
            </a:pPr>
            <a:endParaRPr lang="de-DE" sz="1400"/>
          </a:p>
          <a:p>
            <a:pPr marL="0" indent="0">
              <a:buNone/>
            </a:pPr>
            <a:endParaRPr lang="de-DE" sz="800"/>
          </a:p>
          <a:p>
            <a:pPr marL="0" indent="0">
              <a:buNone/>
              <a:tabLst>
                <a:tab pos="542925" algn="l"/>
              </a:tabLst>
            </a:pPr>
            <a:r>
              <a:rPr lang="de-DE" sz="2200" b="1"/>
              <a:t>B.	 Zusammenstellen von Informationen über den Club</a:t>
            </a:r>
            <a:endParaRPr lang="de-DE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06741"/>
              </p:ext>
            </p:extLst>
          </p:nvPr>
        </p:nvGraphicFramePr>
        <p:xfrm>
          <a:off x="1219200" y="3181350"/>
          <a:ext cx="632459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744"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Starke </a:t>
                      </a:r>
                      <a:r>
                        <a:rPr lang="en-NZ" sz="16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Führung</a:t>
                      </a:r>
                      <a:endParaRPr lang="en-NZ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NZ" sz="16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Finanzielle</a:t>
                      </a:r>
                      <a:r>
                        <a:rPr lang="en-NZ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Stabilität</a:t>
                      </a:r>
                      <a:endParaRPr lang="en-NZ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Zeitmangel</a:t>
                      </a:r>
                      <a:r>
                        <a:rPr lang="en-NZ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</a:t>
                      </a:r>
                      <a:r>
                        <a:rPr lang="en-NZ" sz="16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</a:t>
                      </a:r>
                      <a:endParaRPr lang="en-NZ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056">
                <a:tc>
                  <a:txBody>
                    <a:bodyPr/>
                    <a:lstStyle/>
                    <a:p>
                      <a:pPr algn="ctr"/>
                      <a:r>
                        <a:rPr lang="en-NZ" sz="1600" b="1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Advocacy-</a:t>
                      </a:r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Initiativen</a:t>
                      </a:r>
                      <a:endParaRPr lang="en-NZ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NZ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Website/ und </a:t>
                      </a:r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soziale</a:t>
                      </a:r>
                      <a:r>
                        <a:rPr lang="en-NZ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Medien</a:t>
                      </a:r>
                      <a:endParaRPr lang="en-NZ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Andere</a:t>
                      </a:r>
                      <a:r>
                        <a:rPr lang="en-NZ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Organisationen</a:t>
                      </a:r>
                      <a:endParaRPr lang="en-NZ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Rückläufige</a:t>
                      </a:r>
                      <a:r>
                        <a:rPr lang="en-NZ"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Mitgliederzahl</a:t>
                      </a:r>
                      <a:endParaRPr lang="en-NZ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1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90835"/>
              </p:ext>
            </p:extLst>
          </p:nvPr>
        </p:nvGraphicFramePr>
        <p:xfrm>
          <a:off x="1219200" y="1504950"/>
          <a:ext cx="6324599" cy="72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444"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Stärke</a:t>
                      </a:r>
                      <a:endParaRPr lang="en-N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Schwächen</a:t>
                      </a:r>
                      <a:endParaRPr lang="en-NZ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44">
                <a:tc>
                  <a:txBody>
                    <a:bodyPr/>
                    <a:lstStyle/>
                    <a:p>
                      <a:pPr algn="ctr"/>
                      <a:r>
                        <a:rPr lang="en-NZ" sz="1600" b="1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Chancen</a:t>
                      </a:r>
                      <a:endParaRPr lang="en-NZ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Bedrohungen</a:t>
                      </a:r>
                      <a:endParaRPr lang="en-NZ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b="1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N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34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70"/>
    </mc:Choice>
    <mc:Fallback xmlns="">
      <p:transition spd="slow" advTm="7757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SWOT Analyse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b="1" dirty="0"/>
              <a:t>C. </a:t>
            </a:r>
            <a:r>
              <a:rPr lang="de-DE" b="1" dirty="0"/>
              <a:t>Priorisieren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82608"/>
              </p:ext>
            </p:extLst>
          </p:nvPr>
        </p:nvGraphicFramePr>
        <p:xfrm>
          <a:off x="838200" y="1733550"/>
          <a:ext cx="7391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>
                        <a:tabLst>
                          <a:tab pos="712788" algn="l"/>
                        </a:tabLst>
                      </a:pPr>
                      <a:r>
                        <a:rPr lang="en-NZ" sz="2400">
                          <a:solidFill>
                            <a:srgbClr val="FFC000"/>
                          </a:solidFill>
                        </a:rPr>
                        <a:t>S</a:t>
                      </a:r>
                      <a:r>
                        <a:rPr lang="en-NZ" sz="2400"/>
                        <a:t> 	</a:t>
                      </a:r>
                      <a:r>
                        <a:rPr lang="en-NZ" sz="2400" err="1"/>
                        <a:t>Stärke</a:t>
                      </a:r>
                      <a:endParaRPr lang="en-NZ" sz="2400"/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893763" algn="l"/>
                          <a:tab pos="1073150" algn="l"/>
                        </a:tabLst>
                      </a:pPr>
                      <a:r>
                        <a:rPr lang="en-NZ" sz="2400" err="1">
                          <a:solidFill>
                            <a:srgbClr val="FFC000"/>
                          </a:solidFill>
                        </a:rPr>
                        <a:t>Verwenden</a:t>
                      </a:r>
                      <a:endParaRPr lang="en-NZ" sz="2400"/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>
                        <a:tabLst>
                          <a:tab pos="712788" algn="l"/>
                        </a:tabLst>
                      </a:pPr>
                      <a:r>
                        <a:rPr lang="en-NZ" sz="2400" b="1">
                          <a:solidFill>
                            <a:srgbClr val="FFC000"/>
                          </a:solidFill>
                        </a:rPr>
                        <a:t>W</a:t>
                      </a:r>
                      <a:r>
                        <a:rPr lang="en-NZ" sz="24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r>
                        <a:rPr lang="en-NZ" sz="2400" b="1" kern="120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Schwäche</a:t>
                      </a:r>
                      <a:endParaRPr lang="en-NZ" sz="24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NZ" sz="2400" b="1" err="1">
                          <a:solidFill>
                            <a:srgbClr val="FFC000"/>
                          </a:solidFill>
                        </a:rPr>
                        <a:t>Vermeiden</a:t>
                      </a:r>
                      <a:endParaRPr lang="en-NZ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2788" algn="l"/>
                        </a:tabLst>
                        <a:defRPr/>
                      </a:pPr>
                      <a:r>
                        <a:rPr lang="en-NZ" sz="2400" b="1">
                          <a:solidFill>
                            <a:srgbClr val="FFC000"/>
                          </a:solidFill>
                        </a:rPr>
                        <a:t>O</a:t>
                      </a:r>
                      <a:r>
                        <a:rPr lang="en-NZ" sz="24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NZ" sz="2400" b="1" kern="120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Chancen</a:t>
                      </a:r>
                      <a:endParaRPr lang="en-NZ" sz="24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/>
                      </a:pPr>
                      <a:r>
                        <a:rPr lang="en-NZ" sz="2400" b="1" kern="1200" err="1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Vorteile</a:t>
                      </a:r>
                      <a:r>
                        <a:rPr lang="en-NZ" sz="2400" b="1" kern="120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NZ" sz="2400" b="1" kern="1200" err="1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nutzen</a:t>
                      </a:r>
                      <a:endParaRPr lang="en-NZ" sz="2400" b="1" kern="120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2788" algn="l"/>
                        </a:tabLst>
                        <a:defRPr/>
                      </a:pPr>
                      <a:r>
                        <a:rPr lang="en-NZ" sz="2400" b="1">
                          <a:solidFill>
                            <a:srgbClr val="FFC000"/>
                          </a:solidFill>
                        </a:rPr>
                        <a:t>T</a:t>
                      </a:r>
                      <a:r>
                        <a:rPr lang="en-NZ" sz="24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NZ" sz="2400" b="1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Bedrohungen</a:t>
                      </a:r>
                      <a:endParaRPr lang="en-NZ" sz="24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NZ" sz="2400" b="1" kern="1200" dirty="0" err="1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Vermeiden</a:t>
                      </a:r>
                      <a:endParaRPr lang="en-NZ" sz="2400" b="1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73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21"/>
    </mc:Choice>
    <mc:Fallback xmlns="">
      <p:transition spd="slow" advTm="3502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err="1"/>
              <a:t>Prioritäre</a:t>
            </a:r>
            <a:r>
              <a:rPr lang="en-NZ"/>
              <a:t> </a:t>
            </a:r>
            <a:r>
              <a:rPr lang="en-NZ" err="1"/>
              <a:t>Ziele</a:t>
            </a:r>
            <a:r>
              <a:rPr lang="en-NZ"/>
              <a:t> Raster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721191"/>
              </p:ext>
            </p:extLst>
          </p:nvPr>
        </p:nvGraphicFramePr>
        <p:xfrm>
          <a:off x="685800" y="1123950"/>
          <a:ext cx="8001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290">
                <a:tc>
                  <a:txBody>
                    <a:bodyPr/>
                    <a:lstStyle/>
                    <a:p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 </a:t>
                      </a:r>
                      <a:r>
                        <a:rPr lang="en-NZ" sz="1600" b="1" kern="120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wollen</a:t>
                      </a:r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kern="120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was </a:t>
                      </a:r>
                      <a:r>
                        <a:rPr lang="en-NZ" sz="1600" b="1" kern="120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kern="120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schon</a:t>
                      </a:r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kern="120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haben</a:t>
                      </a:r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b="0" kern="120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Bewahren</a:t>
                      </a:r>
                      <a:endParaRPr lang="en-NZ" sz="16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was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haben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rgbClr val="509DA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Erreichen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haben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was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haben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rgbClr val="509DA7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Vermeiden</a:t>
                      </a:r>
                    </a:p>
                  </a:txBody>
                  <a:tcPr>
                    <a:solidFill>
                      <a:srgbClr val="509DA7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haben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jetzt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was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b="1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r>
                        <a:rPr lang="en-NZ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rgbClr val="509DA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Eliminieren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509DA7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76851"/>
              </p:ext>
            </p:extLst>
          </p:nvPr>
        </p:nvGraphicFramePr>
        <p:xfrm>
          <a:off x="685800" y="2800350"/>
          <a:ext cx="8001000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 rowSpan="3">
                  <a:txBody>
                    <a:bodyPr/>
                    <a:lstStyle/>
                    <a:p>
                      <a:r>
                        <a:rPr lang="en-NZ" sz="16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Haben</a:t>
                      </a:r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16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es?</a:t>
                      </a:r>
                    </a:p>
                  </a:txBody>
                  <a:tcPr anchor="ctr" anchorCtr="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600" b="1" kern="1200" err="1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Erreichen</a:t>
                      </a:r>
                      <a:endParaRPr lang="en-NZ" sz="1600" b="1" kern="120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9D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Vermeiden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09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DA7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Erreichen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DA7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Eliminieren</a:t>
                      </a:r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DA7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9DA7">
                        <a:alpha val="6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9DA7">
                        <a:alpha val="6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9DA7">
                        <a:alpha val="6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24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124"/>
    </mc:Choice>
    <mc:Fallback xmlns="">
      <p:transition spd="slow" advTm="6312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Macintosh PowerPoint</Application>
  <PresentationFormat>Bildschirmpräsentation (16:9)</PresentationFormat>
  <Paragraphs>291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Lato</vt:lpstr>
      <vt:lpstr>Office Theme</vt:lpstr>
      <vt:lpstr>Strategische Planung, Langfristige Vision und Ziele</vt:lpstr>
      <vt:lpstr>Information zum Mitnehmen</vt:lpstr>
      <vt:lpstr>Strategischer Plan</vt:lpstr>
      <vt:lpstr>Zonta International</vt:lpstr>
      <vt:lpstr>Zonta International</vt:lpstr>
      <vt:lpstr>Schwerpunktthemen</vt:lpstr>
      <vt:lpstr>Strategische Ziele - SWOT Analyse</vt:lpstr>
      <vt:lpstr>SWOT Analyse</vt:lpstr>
      <vt:lpstr>Prioritäre Ziele Raster</vt:lpstr>
      <vt:lpstr>Zweijahresziele</vt:lpstr>
      <vt:lpstr>Zweijahresziele für den Club</vt:lpstr>
      <vt:lpstr>Aktionsplan: Ziel 1</vt:lpstr>
      <vt:lpstr>Strategische  Planung</vt:lpstr>
      <vt:lpstr>Kurs für die Zukunft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Meeks</dc:creator>
  <cp:lastModifiedBy>kathrin laubacher</cp:lastModifiedBy>
  <cp:revision>277</cp:revision>
  <cp:lastPrinted>2018-01-12T23:12:32Z</cp:lastPrinted>
  <dcterms:created xsi:type="dcterms:W3CDTF">2016-03-14T20:31:18Z</dcterms:created>
  <dcterms:modified xsi:type="dcterms:W3CDTF">2022-02-27T15:12:30Z</dcterms:modified>
</cp:coreProperties>
</file>