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3" r:id="rId2"/>
    <p:sldId id="263" r:id="rId3"/>
    <p:sldId id="739" r:id="rId4"/>
    <p:sldId id="740" r:id="rId5"/>
    <p:sldId id="277" r:id="rId6"/>
    <p:sldId id="730" r:id="rId7"/>
    <p:sldId id="732" r:id="rId8"/>
    <p:sldId id="731" r:id="rId9"/>
    <p:sldId id="741" r:id="rId10"/>
    <p:sldId id="267" r:id="rId11"/>
    <p:sldId id="264" r:id="rId12"/>
    <p:sldId id="733" r:id="rId13"/>
    <p:sldId id="742" r:id="rId14"/>
    <p:sldId id="734" r:id="rId15"/>
    <p:sldId id="743" r:id="rId16"/>
    <p:sldId id="744" r:id="rId17"/>
    <p:sldId id="745" r:id="rId18"/>
    <p:sldId id="746" r:id="rId19"/>
    <p:sldId id="747" r:id="rId20"/>
    <p:sldId id="748" r:id="rId21"/>
    <p:sldId id="258" r:id="rId22"/>
    <p:sldId id="749" r:id="rId23"/>
    <p:sldId id="260" r:id="rId24"/>
    <p:sldId id="750" r:id="rId25"/>
    <p:sldId id="751" r:id="rId26"/>
    <p:sldId id="752" r:id="rId27"/>
    <p:sldId id="753" r:id="rId28"/>
    <p:sldId id="3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0CEFFE-7161-4213-9EC1-30D7FB3F6E74}" v="43" dt="2026-05-19T19:44:48.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107" d="100"/>
          <a:sy n="107" d="100"/>
        </p:scale>
        <p:origin x="666" y="126"/>
      </p:cViewPr>
      <p:guideLst/>
    </p:cSldViewPr>
  </p:slideViewPr>
  <p:notesTextViewPr>
    <p:cViewPr>
      <p:scale>
        <a:sx n="1" d="1"/>
        <a:sy n="1" d="1"/>
      </p:scale>
      <p:origin x="0" y="0"/>
    </p:cViewPr>
  </p:notesTextViewPr>
  <p:sorterViewPr>
    <p:cViewPr>
      <p:scale>
        <a:sx n="100" d="100"/>
        <a:sy n="100" d="100"/>
      </p:scale>
      <p:origin x="0" y="-5692"/>
    </p:cViewPr>
  </p:sorterViewPr>
  <p:notesViewPr>
    <p:cSldViewPr snapToGrid="0">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4F4DA-61BF-41EF-B2E5-258A4D715EA1}"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A7F8B-F34B-4002-AA3C-192D92F608AD}" type="slidenum">
              <a:rPr lang="en-US" smtClean="0"/>
              <a:t>‹#›</a:t>
            </a:fld>
            <a:endParaRPr lang="en-US"/>
          </a:p>
        </p:txBody>
      </p:sp>
    </p:spTree>
    <p:extLst>
      <p:ext uri="{BB962C8B-B14F-4D97-AF65-F5344CB8AC3E}">
        <p14:creationId xmlns:p14="http://schemas.microsoft.com/office/powerpoint/2010/main" val="2606871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E3AAF-3ED4-4F29-903A-A18393CA6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B71E2-D79D-43D0-0957-34123DB02D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9D0F5-5D89-6679-BD62-893C2F6D34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24E5D9-2B12-719A-8C51-CAD70E69481E}"/>
              </a:ext>
            </a:extLst>
          </p:cNvPr>
          <p:cNvSpPr>
            <a:spLocks noGrp="1"/>
          </p:cNvSpPr>
          <p:nvPr>
            <p:ph type="sldNum" sz="quarter" idx="5"/>
          </p:nvPr>
        </p:nvSpPr>
        <p:spPr/>
        <p:txBody>
          <a:bodyPr/>
          <a:lstStyle/>
          <a:p>
            <a:fld id="{E32A7F8B-F34B-4002-AA3C-192D92F608AD}" type="slidenum">
              <a:rPr lang="en-US" smtClean="0"/>
              <a:t>6</a:t>
            </a:fld>
            <a:endParaRPr lang="en-US"/>
          </a:p>
        </p:txBody>
      </p:sp>
    </p:spTree>
    <p:extLst>
      <p:ext uri="{BB962C8B-B14F-4D97-AF65-F5344CB8AC3E}">
        <p14:creationId xmlns:p14="http://schemas.microsoft.com/office/powerpoint/2010/main" val="2005783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A9427-3A0D-1C26-F194-FC5B70C34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C0A98-92AD-4FA8-752B-A986C7700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BD71E-7241-1039-DDBA-48E170921F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D80CA4-9A85-BB31-8F54-60E298AC9716}"/>
              </a:ext>
            </a:extLst>
          </p:cNvPr>
          <p:cNvSpPr>
            <a:spLocks noGrp="1"/>
          </p:cNvSpPr>
          <p:nvPr>
            <p:ph type="sldNum" sz="quarter" idx="5"/>
          </p:nvPr>
        </p:nvSpPr>
        <p:spPr/>
        <p:txBody>
          <a:bodyPr/>
          <a:lstStyle/>
          <a:p>
            <a:fld id="{E32A7F8B-F34B-4002-AA3C-192D92F608AD}" type="slidenum">
              <a:rPr lang="en-US" smtClean="0"/>
              <a:t>7</a:t>
            </a:fld>
            <a:endParaRPr lang="en-US"/>
          </a:p>
        </p:txBody>
      </p:sp>
    </p:spTree>
    <p:extLst>
      <p:ext uri="{BB962C8B-B14F-4D97-AF65-F5344CB8AC3E}">
        <p14:creationId xmlns:p14="http://schemas.microsoft.com/office/powerpoint/2010/main" val="3276633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A7F8B-F34B-4002-AA3C-192D92F608AD}" type="slidenum">
              <a:rPr lang="en-US" smtClean="0"/>
              <a:t>8</a:t>
            </a:fld>
            <a:endParaRPr lang="en-US"/>
          </a:p>
        </p:txBody>
      </p:sp>
    </p:spTree>
    <p:extLst>
      <p:ext uri="{BB962C8B-B14F-4D97-AF65-F5344CB8AC3E}">
        <p14:creationId xmlns:p14="http://schemas.microsoft.com/office/powerpoint/2010/main" val="2397681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5"/>
          </p:nvPr>
        </p:nvSpPr>
        <p:spPr/>
        <p:txBody>
          <a:bodyPr/>
          <a:lstStyle/>
          <a:p>
            <a:fld id="{E32A7F8B-F34B-4002-AA3C-192D92F608AD}" type="slidenum">
              <a:rPr lang="en-US" smtClean="0"/>
              <a:t>10</a:t>
            </a:fld>
            <a:endParaRPr lang="en-US"/>
          </a:p>
        </p:txBody>
      </p:sp>
    </p:spTree>
    <p:extLst>
      <p:ext uri="{BB962C8B-B14F-4D97-AF65-F5344CB8AC3E}">
        <p14:creationId xmlns:p14="http://schemas.microsoft.com/office/powerpoint/2010/main" val="2736737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C0D7-8CD1-3273-6EF0-1CB8FAE052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73741E-7110-6BB0-BAA2-5C5241BF7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7D5114-AE72-2409-0D3F-03B4C7D3656C}"/>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5" name="Footer Placeholder 4">
            <a:extLst>
              <a:ext uri="{FF2B5EF4-FFF2-40B4-BE49-F238E27FC236}">
                <a16:creationId xmlns:a16="http://schemas.microsoft.com/office/drawing/2014/main" id="{3B6F5031-EAF3-B3BA-2779-9B4AFEEE2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AEF45-2D6A-F192-6F94-CCAEF4ACF674}"/>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1110449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7176-636F-8851-3D38-057351D73E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5E4C19-79F3-C194-1E62-8C1776C9AA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559AE-11B6-430F-CE03-8C12BFDE6049}"/>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5" name="Footer Placeholder 4">
            <a:extLst>
              <a:ext uri="{FF2B5EF4-FFF2-40B4-BE49-F238E27FC236}">
                <a16:creationId xmlns:a16="http://schemas.microsoft.com/office/drawing/2014/main" id="{D7062F10-C9D3-889C-1329-7299D75BE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CF4AB-17F1-C6EB-22DA-5879D4EC574B}"/>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150643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3D0FDB-DDDA-76BC-1466-E99AB96C56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0FC64-5432-4791-78C6-486462827A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0D5F9-5F05-0E9D-4C52-DA319782985E}"/>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5" name="Footer Placeholder 4">
            <a:extLst>
              <a:ext uri="{FF2B5EF4-FFF2-40B4-BE49-F238E27FC236}">
                <a16:creationId xmlns:a16="http://schemas.microsoft.com/office/drawing/2014/main" id="{965F61A5-0663-A165-F5D1-581C9688D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BD806-CE24-E24E-9B58-B245A6184B37}"/>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3458636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a:extLst>
              <a:ext uri="{96DAC541-7B7A-43D3-8B79-37D633B846F1}">
                <asvg:svgBlip xmlns:asvg="http://schemas.microsoft.com/office/drawing/2016/SVG/main" r:embed="rId2"/>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165130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965B116-F996-4147-96C7-D2B6ADF76A46}"/>
              </a:ext>
            </a:extLst>
          </p:cNvPr>
          <p:cNvPicPr>
            <a:picLocks noChangeAspect="1"/>
          </p:cNvPicPr>
          <p:nvPr userDrawn="1"/>
        </p:nvPicPr>
        <p:blipFill>
          <a:blip>
            <a:extLst>
              <a:ext uri="{96DAC541-7B7A-43D3-8B79-37D633B846F1}">
                <asvg:svgBlip xmlns:asvg="http://schemas.microsoft.com/office/drawing/2016/SVG/main" r:embed="rId2"/>
              </a:ext>
            </a:extLst>
          </a:blip>
          <a:srcRect l="49855" t="49374" r="9157" b="21949"/>
          <a:stretch>
            <a:fillRect/>
          </a:stretch>
        </p:blipFill>
        <p:spPr>
          <a:xfrm>
            <a:off x="0" y="1"/>
            <a:ext cx="9802368" cy="6858000"/>
          </a:xfrm>
          <a:custGeom>
            <a:avLst/>
            <a:gdLst>
              <a:gd name="connsiteX0" fmla="*/ 0 w 9802368"/>
              <a:gd name="connsiteY0" fmla="*/ 0 h 6858000"/>
              <a:gd name="connsiteX1" fmla="*/ 9802368 w 9802368"/>
              <a:gd name="connsiteY1" fmla="*/ 0 h 6858000"/>
              <a:gd name="connsiteX2" fmla="*/ 9802368 w 9802368"/>
              <a:gd name="connsiteY2" fmla="*/ 6858000 h 6858000"/>
              <a:gd name="connsiteX3" fmla="*/ 0 w 9802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802368" h="6858000">
                <a:moveTo>
                  <a:pt x="0" y="0"/>
                </a:moveTo>
                <a:lnTo>
                  <a:pt x="9802368" y="0"/>
                </a:lnTo>
                <a:lnTo>
                  <a:pt x="9802368" y="6858000"/>
                </a:lnTo>
                <a:lnTo>
                  <a:pt x="0" y="6858000"/>
                </a:lnTo>
                <a:close/>
              </a:path>
            </a:pathLst>
          </a:custGeom>
        </p:spPr>
      </p:pic>
      <p:sp>
        <p:nvSpPr>
          <p:cNvPr id="23" name="Picture Placeholder 22">
            <a:extLst>
              <a:ext uri="{FF2B5EF4-FFF2-40B4-BE49-F238E27FC236}">
                <a16:creationId xmlns:a16="http://schemas.microsoft.com/office/drawing/2014/main" id="{34456F23-BC94-7F47-9FD2-651A1B426E27}"/>
              </a:ext>
            </a:extLst>
          </p:cNvPr>
          <p:cNvSpPr>
            <a:spLocks noGrp="1"/>
          </p:cNvSpPr>
          <p:nvPr>
            <p:ph type="pic" sz="quarter" idx="31"/>
          </p:nvPr>
        </p:nvSpPr>
        <p:spPr>
          <a:xfrm>
            <a:off x="0" y="1"/>
            <a:ext cx="5672667" cy="5809114"/>
          </a:xfrm>
          <a:custGeom>
            <a:avLst/>
            <a:gdLst>
              <a:gd name="connsiteX0" fmla="*/ 0 w 6696917"/>
              <a:gd name="connsiteY0" fmla="*/ 0 h 6858001"/>
              <a:gd name="connsiteX1" fmla="*/ 6692901 w 6696917"/>
              <a:gd name="connsiteY1" fmla="*/ 0 h 6858001"/>
              <a:gd name="connsiteX2" fmla="*/ 6696917 w 6696917"/>
              <a:gd name="connsiteY2" fmla="*/ 158865 h 6858001"/>
              <a:gd name="connsiteX3" fmla="*/ 0 w 669691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696917" h="6858001">
                <a:moveTo>
                  <a:pt x="0" y="0"/>
                </a:moveTo>
                <a:lnTo>
                  <a:pt x="6692901" y="0"/>
                </a:lnTo>
                <a:lnTo>
                  <a:pt x="6696917" y="158865"/>
                </a:lnTo>
                <a:cubicBezTo>
                  <a:pt x="6696917" y="3858696"/>
                  <a:pt x="3698605" y="6858001"/>
                  <a:pt x="0" y="6858001"/>
                </a:cubicBezTo>
                <a:close/>
              </a:path>
            </a:pathLst>
          </a:custGeom>
          <a:solidFill>
            <a:schemeClr val="bg2"/>
          </a:solidFill>
        </p:spPr>
        <p:txBody>
          <a:bodyPr wrap="square">
            <a:noAutofit/>
          </a:bodyPr>
          <a:lstStyle>
            <a:lvl1pPr>
              <a:defRPr b="1" i="0">
                <a:latin typeface="Lato" panose="020F0502020204030203" pitchFamily="34" charset="77"/>
              </a:defRPr>
            </a:lvl1pPr>
          </a:lstStyle>
          <a:p>
            <a:endParaRPr lang="en-US" dirty="0"/>
          </a:p>
        </p:txBody>
      </p:sp>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a:xfrm>
            <a:off x="5674844" y="3473201"/>
            <a:ext cx="5791200" cy="1442562"/>
          </a:xfrm>
        </p:spPr>
        <p:txBody>
          <a:bodyPr anchor="b"/>
          <a:lstStyle>
            <a:lvl1pPr algn="ct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pic>
        <p:nvPicPr>
          <p:cNvPr id="14" name="Picture 2">
            <a:extLst>
              <a:ext uri="{FF2B5EF4-FFF2-40B4-BE49-F238E27FC236}">
                <a16:creationId xmlns:a16="http://schemas.microsoft.com/office/drawing/2014/main" id="{498CC97D-C1E9-FE4C-9C31-F052B683F7C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729969" y="1721302"/>
            <a:ext cx="3680950" cy="92886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6598435-F4C7-3242-B4A1-B22106A651A6}"/>
              </a:ext>
            </a:extLst>
          </p:cNvPr>
          <p:cNvSpPr>
            <a:spLocks noGrp="1"/>
          </p:cNvSpPr>
          <p:nvPr>
            <p:ph type="body" sz="quarter" idx="32" hasCustomPrompt="1"/>
          </p:nvPr>
        </p:nvSpPr>
        <p:spPr>
          <a:xfrm>
            <a:off x="5672667" y="4916488"/>
            <a:ext cx="5792788" cy="882650"/>
          </a:xfrm>
        </p:spPr>
        <p:txBody>
          <a:bodyPr anchor="t">
            <a:normAutofit/>
          </a:bodyPr>
          <a:lstStyle>
            <a:lvl1pPr marL="0" indent="0" algn="ctr">
              <a:buNone/>
              <a:defRPr sz="2800"/>
            </a:lvl1pPr>
          </a:lstStyle>
          <a:p>
            <a:pPr lvl="0"/>
            <a:r>
              <a:rPr lang="en-US" dirty="0"/>
              <a:t>Presenter | Date</a:t>
            </a:r>
          </a:p>
        </p:txBody>
      </p:sp>
    </p:spTree>
    <p:extLst>
      <p:ext uri="{BB962C8B-B14F-4D97-AF65-F5344CB8AC3E}">
        <p14:creationId xmlns:p14="http://schemas.microsoft.com/office/powerpoint/2010/main" val="3824434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a:extLst>
              <a:ext uri="{96DAC541-7B7A-43D3-8B79-37D633B846F1}">
                <asvg:svgBlip xmlns:asvg="http://schemas.microsoft.com/office/drawing/2016/SVG/main" r:embed="rId2"/>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D3CB6C67-3259-4C46-DACA-0BF72421F0B1}"/>
              </a:ext>
            </a:extLst>
          </p:cNvPr>
          <p:cNvSpPr>
            <a:spLocks noGrp="1"/>
          </p:cNvSpPr>
          <p:nvPr>
            <p:ph sz="quarter" idx="13"/>
          </p:nvPr>
        </p:nvSpPr>
        <p:spPr>
          <a:xfrm>
            <a:off x="6559534"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2189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8" name="Picture Placeholder 7">
            <a:extLst>
              <a:ext uri="{FF2B5EF4-FFF2-40B4-BE49-F238E27FC236}">
                <a16:creationId xmlns:a16="http://schemas.microsoft.com/office/drawing/2014/main" id="{4FA4DD3F-46C4-2013-236C-5742DA872CE8}"/>
              </a:ext>
            </a:extLst>
          </p:cNvPr>
          <p:cNvSpPr>
            <a:spLocks noGrp="1"/>
          </p:cNvSpPr>
          <p:nvPr>
            <p:ph type="pic" sz="quarter" idx="14"/>
          </p:nvPr>
        </p:nvSpPr>
        <p:spPr>
          <a:xfrm>
            <a:off x="6559550" y="1313249"/>
            <a:ext cx="5327650" cy="4932362"/>
          </a:xfrm>
        </p:spPr>
        <p:txBody>
          <a:bodyPr/>
          <a:lstStyle/>
          <a:p>
            <a:endParaRPr lang="en-US"/>
          </a:p>
        </p:txBody>
      </p:sp>
    </p:spTree>
    <p:extLst>
      <p:ext uri="{BB962C8B-B14F-4D97-AF65-F5344CB8AC3E}">
        <p14:creationId xmlns:p14="http://schemas.microsoft.com/office/powerpoint/2010/main" val="50704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AA7318-4B95-1642-B042-3FF97C1F1D0E}"/>
              </a:ext>
            </a:extLst>
          </p:cNvPr>
          <p:cNvSpPr/>
          <p:nvPr userDrawn="1"/>
        </p:nvSpPr>
        <p:spPr>
          <a:xfrm>
            <a:off x="0" y="2184400"/>
            <a:ext cx="12192000" cy="3251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Lato" panose="020F0502020204030203" pitchFamily="34" charset="77"/>
            </a:endParaRPr>
          </a:p>
        </p:txBody>
      </p:sp>
      <p:sp>
        <p:nvSpPr>
          <p:cNvPr id="2" name="Title 1">
            <a:extLst>
              <a:ext uri="{FF2B5EF4-FFF2-40B4-BE49-F238E27FC236}">
                <a16:creationId xmlns:a16="http://schemas.microsoft.com/office/drawing/2014/main" id="{9D656CD4-F211-8544-B671-85D7DDA16C77}"/>
              </a:ext>
            </a:extLst>
          </p:cNvPr>
          <p:cNvSpPr>
            <a:spLocks noGrp="1"/>
          </p:cNvSpPr>
          <p:nvPr>
            <p:ph type="title"/>
          </p:nvPr>
        </p:nvSpPr>
        <p:spPr/>
        <p:txBody>
          <a:bodyPr/>
          <a:lstStyle>
            <a:lvl1pPr>
              <a:defRPr b="1" i="0">
                <a:latin typeface="Lato" panose="020F0502020204030203" pitchFamily="34" charset="77"/>
              </a:defRPr>
            </a:lvl1pPr>
          </a:lstStyle>
          <a:p>
            <a:r>
              <a:rPr lang="en-US" dirty="0"/>
              <a:t>Click to edit Master title style</a:t>
            </a:r>
          </a:p>
        </p:txBody>
      </p:sp>
      <p:sp>
        <p:nvSpPr>
          <p:cNvPr id="3" name="Footer Placeholder 2">
            <a:extLst>
              <a:ext uri="{FF2B5EF4-FFF2-40B4-BE49-F238E27FC236}">
                <a16:creationId xmlns:a16="http://schemas.microsoft.com/office/drawing/2014/main" id="{488B9861-ECF6-4A4B-A9FE-7394D67C1B5A}"/>
              </a:ext>
            </a:extLst>
          </p:cNvPr>
          <p:cNvSpPr>
            <a:spLocks noGrp="1"/>
          </p:cNvSpPr>
          <p:nvPr>
            <p:ph type="ftr" sz="quarter" idx="10"/>
          </p:nvPr>
        </p:nvSpPr>
        <p:spPr/>
        <p:txBody>
          <a:bodyPr/>
          <a:lstStyle>
            <a:lvl1pPr>
              <a:defRPr b="1" i="0">
                <a:latin typeface="Lato" panose="020F0502020204030203" pitchFamily="34" charset="77"/>
              </a:defRPr>
            </a:lvl1pPr>
          </a:lstStyle>
          <a:p>
            <a:endParaRPr lang="en-US" dirty="0"/>
          </a:p>
        </p:txBody>
      </p:sp>
      <p:sp>
        <p:nvSpPr>
          <p:cNvPr id="4" name="Slide Number Placeholder 3">
            <a:extLst>
              <a:ext uri="{FF2B5EF4-FFF2-40B4-BE49-F238E27FC236}">
                <a16:creationId xmlns:a16="http://schemas.microsoft.com/office/drawing/2014/main" id="{EECE0D14-D472-834A-907E-A292C3698682}"/>
              </a:ext>
            </a:extLst>
          </p:cNvPr>
          <p:cNvSpPr>
            <a:spLocks noGrp="1"/>
          </p:cNvSpPr>
          <p:nvPr>
            <p:ph type="sldNum" sz="quarter" idx="11"/>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5" name="1">
            <a:extLst>
              <a:ext uri="{FF2B5EF4-FFF2-40B4-BE49-F238E27FC236}">
                <a16:creationId xmlns:a16="http://schemas.microsoft.com/office/drawing/2014/main" id="{FCE2CC75-1227-784D-92A4-19E9C862A846}"/>
              </a:ext>
            </a:extLst>
          </p:cNvPr>
          <p:cNvSpPr>
            <a:spLocks noGrp="1"/>
          </p:cNvSpPr>
          <p:nvPr>
            <p:ph type="body" sz="quarter" idx="18" hasCustomPrompt="1"/>
          </p:nvPr>
        </p:nvSpPr>
        <p:spPr>
          <a:xfrm>
            <a:off x="925606" y="1462875"/>
            <a:ext cx="4617944" cy="4705218"/>
          </a:xfrm>
          <a:prstGeom prst="ellipse">
            <a:avLst/>
          </a:prstGeom>
          <a:gradFill>
            <a:gsLst>
              <a:gs pos="0">
                <a:schemeClr val="accent3">
                  <a:lumMod val="75000"/>
                </a:schemeClr>
              </a:gs>
              <a:gs pos="96000">
                <a:schemeClr val="accent3"/>
              </a:gs>
            </a:gsLst>
            <a:lin ang="16200000" scaled="1"/>
          </a:gra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bg1"/>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“Large quote”</a:t>
            </a:r>
          </a:p>
        </p:txBody>
      </p:sp>
      <p:sp>
        <p:nvSpPr>
          <p:cNvPr id="17" name="Text Placeholder 4">
            <a:extLst>
              <a:ext uri="{FF2B5EF4-FFF2-40B4-BE49-F238E27FC236}">
                <a16:creationId xmlns:a16="http://schemas.microsoft.com/office/drawing/2014/main" id="{E6191B2C-D267-7E4C-9D6D-0D6C862D1EFF}"/>
              </a:ext>
            </a:extLst>
          </p:cNvPr>
          <p:cNvSpPr>
            <a:spLocks noGrp="1"/>
          </p:cNvSpPr>
          <p:nvPr>
            <p:ph type="body" sz="quarter" idx="21"/>
          </p:nvPr>
        </p:nvSpPr>
        <p:spPr>
          <a:xfrm>
            <a:off x="6381750" y="2559574"/>
            <a:ext cx="4972050" cy="2586584"/>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69698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a:extLst>
              <a:ext uri="{96DAC541-7B7A-43D3-8B79-37D633B846F1}">
                <asvg:svgBlip xmlns:asvg="http://schemas.microsoft.com/office/drawing/2016/SVG/main" r:embed="rId2"/>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820160" y="1312532"/>
            <a:ext cx="8067040"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4D8EAEF0-5C2D-4112-8BDE-EEA117059988}"/>
              </a:ext>
            </a:extLst>
          </p:cNvPr>
          <p:cNvSpPr>
            <a:spLocks noGrp="1"/>
          </p:cNvSpPr>
          <p:nvPr>
            <p:ph type="pic" sz="quarter" idx="14"/>
          </p:nvPr>
        </p:nvSpPr>
        <p:spPr>
          <a:xfrm>
            <a:off x="304800" y="1313250"/>
            <a:ext cx="3200400" cy="2286000"/>
          </a:xfrm>
        </p:spPr>
        <p:txBody>
          <a:bodyPr/>
          <a:lstStyle/>
          <a:p>
            <a:endParaRPr lang="en-US"/>
          </a:p>
        </p:txBody>
      </p:sp>
      <p:sp>
        <p:nvSpPr>
          <p:cNvPr id="4" name="Picture Placeholder 7">
            <a:extLst>
              <a:ext uri="{FF2B5EF4-FFF2-40B4-BE49-F238E27FC236}">
                <a16:creationId xmlns:a16="http://schemas.microsoft.com/office/drawing/2014/main" id="{1EA8D984-AAA4-2E12-77E6-9D0A9B5BAA0F}"/>
              </a:ext>
            </a:extLst>
          </p:cNvPr>
          <p:cNvSpPr>
            <a:spLocks noGrp="1"/>
          </p:cNvSpPr>
          <p:nvPr>
            <p:ph type="pic" sz="quarter" idx="15"/>
          </p:nvPr>
        </p:nvSpPr>
        <p:spPr>
          <a:xfrm>
            <a:off x="309880" y="3825846"/>
            <a:ext cx="3200400" cy="2419765"/>
          </a:xfrm>
        </p:spPr>
        <p:txBody>
          <a:bodyPr/>
          <a:lstStyle/>
          <a:p>
            <a:endParaRPr lang="en-US"/>
          </a:p>
        </p:txBody>
      </p:sp>
    </p:spTree>
    <p:extLst>
      <p:ext uri="{BB962C8B-B14F-4D97-AF65-F5344CB8AC3E}">
        <p14:creationId xmlns:p14="http://schemas.microsoft.com/office/powerpoint/2010/main" val="142125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Gold Bullets">
    <p:bg>
      <p:bgPr>
        <a:gradFill>
          <a:gsLst>
            <a:gs pos="100000">
              <a:srgbClr val="CD3463">
                <a:alpha val="71000"/>
              </a:srgbClr>
            </a:gs>
            <a:gs pos="6000">
              <a:srgbClr val="D77CA0">
                <a:alpha val="53333"/>
              </a:srgb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a:extLst>
              <a:ext uri="{96DAC541-7B7A-43D3-8B79-37D633B846F1}">
                <asvg:svgBlip xmlns:asvg="http://schemas.microsoft.com/office/drawing/2016/SVG/main" r:embed="rId2"/>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tx1"/>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166339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F185-5A08-912B-E26D-11F0F3196D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39225-4BE2-318B-34A8-F7271B4559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1EE7D-3F63-B66D-5C12-FB046C73D83C}"/>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5" name="Footer Placeholder 4">
            <a:extLst>
              <a:ext uri="{FF2B5EF4-FFF2-40B4-BE49-F238E27FC236}">
                <a16:creationId xmlns:a16="http://schemas.microsoft.com/office/drawing/2014/main" id="{B40B9164-F63F-EA03-E1C1-B0492DB3C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19B9E-F025-14F5-1C39-62AD387C0BF9}"/>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368725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05A6F-3557-1840-8043-4D79979626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32736B-ED7D-A744-8E91-871F388C89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620933-30A7-44C6-A0D8-5A18B7FD9002}"/>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5" name="Footer Placeholder 4">
            <a:extLst>
              <a:ext uri="{FF2B5EF4-FFF2-40B4-BE49-F238E27FC236}">
                <a16:creationId xmlns:a16="http://schemas.microsoft.com/office/drawing/2014/main" id="{14175C8E-DDD3-08C8-9564-85A2AD82A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2CE50-D70F-969F-5DA0-24A9280661C2}"/>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3420029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A1AD-18B9-8C60-7F60-1941171BAD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B16EF7-4184-56AC-19C3-C47F6F51EE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F65138-D810-AE84-1A1B-77026E1E7F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54C529-4D19-6006-60A9-439636029DB5}"/>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6" name="Footer Placeholder 5">
            <a:extLst>
              <a:ext uri="{FF2B5EF4-FFF2-40B4-BE49-F238E27FC236}">
                <a16:creationId xmlns:a16="http://schemas.microsoft.com/office/drawing/2014/main" id="{BC348F6E-D8D6-C187-A29E-21EDB47FC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B147D-5605-1D06-FD1D-D871F87E5CF4}"/>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298301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20F8-8F55-069C-B698-07843075BE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EDD9A1-107A-5572-BF3F-9E811E75CE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81BE-8B39-046E-5151-E5041EDDC0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124DA0-CF71-A544-1BFB-994D839EEA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FDB0CA-D6CF-706E-8B9B-EE51FA826F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8566BF-4AE0-C0E8-2674-BBFAEACC0D49}"/>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8" name="Footer Placeholder 7">
            <a:extLst>
              <a:ext uri="{FF2B5EF4-FFF2-40B4-BE49-F238E27FC236}">
                <a16:creationId xmlns:a16="http://schemas.microsoft.com/office/drawing/2014/main" id="{B2BEDFB5-EC36-9D40-0172-BE40572458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E83A13-532A-ED76-0EBD-BD1D93192DC3}"/>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1699707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3F90-8D4E-9173-DBE0-D96E8CE684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D1F20-830F-D311-4AE7-EABA6C875D35}"/>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4" name="Footer Placeholder 3">
            <a:extLst>
              <a:ext uri="{FF2B5EF4-FFF2-40B4-BE49-F238E27FC236}">
                <a16:creationId xmlns:a16="http://schemas.microsoft.com/office/drawing/2014/main" id="{8111D64A-CF73-4841-7513-260E813330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1E32E2-CBA7-DC5E-5607-0BE55BE6D01E}"/>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3841148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E75A7E-EA77-8F03-05B7-D2C2425BCCD5}"/>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3" name="Footer Placeholder 2">
            <a:extLst>
              <a:ext uri="{FF2B5EF4-FFF2-40B4-BE49-F238E27FC236}">
                <a16:creationId xmlns:a16="http://schemas.microsoft.com/office/drawing/2014/main" id="{E0BDB664-A3B8-DCD3-7B15-F67BD7F657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8B7161-C813-3D06-518F-2E67F407B379}"/>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3438414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F70D-54D0-B9DF-333F-543FD4F44A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742E53-185A-4B9A-449D-3C8B87860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584DB-7D10-2F03-0AEE-276C383552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E89C6-8EC9-6DA4-54C5-1AAB5A10D9CD}"/>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6" name="Footer Placeholder 5">
            <a:extLst>
              <a:ext uri="{FF2B5EF4-FFF2-40B4-BE49-F238E27FC236}">
                <a16:creationId xmlns:a16="http://schemas.microsoft.com/office/drawing/2014/main" id="{7EF8C2C5-F062-A43E-3F25-9951384B8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403167-B2CA-77F4-3361-0FD2C9C93A55}"/>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391052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5056-E5EF-DF31-4944-45BC80850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51EEE5-7616-2191-7BB7-D7131E02D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D6D989-7509-2448-D2CB-1915BC9082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7E9CDF-9C6A-2ED5-99E0-74255FCD006F}"/>
              </a:ext>
            </a:extLst>
          </p:cNvPr>
          <p:cNvSpPr>
            <a:spLocks noGrp="1"/>
          </p:cNvSpPr>
          <p:nvPr>
            <p:ph type="dt" sz="half" idx="10"/>
          </p:nvPr>
        </p:nvSpPr>
        <p:spPr/>
        <p:txBody>
          <a:bodyPr/>
          <a:lstStyle/>
          <a:p>
            <a:fld id="{1D07E519-0465-42F4-9906-5154F327EBBD}" type="datetimeFigureOut">
              <a:rPr lang="en-US" smtClean="0"/>
              <a:t>5/19/2026</a:t>
            </a:fld>
            <a:endParaRPr lang="en-US"/>
          </a:p>
        </p:txBody>
      </p:sp>
      <p:sp>
        <p:nvSpPr>
          <p:cNvPr id="6" name="Footer Placeholder 5">
            <a:extLst>
              <a:ext uri="{FF2B5EF4-FFF2-40B4-BE49-F238E27FC236}">
                <a16:creationId xmlns:a16="http://schemas.microsoft.com/office/drawing/2014/main" id="{147F0CD1-409D-E0D6-1852-3818938E34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5A6A2-85C5-C997-8C3F-508A37CB59AF}"/>
              </a:ext>
            </a:extLst>
          </p:cNvPr>
          <p:cNvSpPr>
            <a:spLocks noGrp="1"/>
          </p:cNvSpPr>
          <p:nvPr>
            <p:ph type="sldNum" sz="quarter" idx="12"/>
          </p:nvPr>
        </p:nvSpPr>
        <p:spPr/>
        <p:txBody>
          <a:bodyPr/>
          <a:lstStyle/>
          <a:p>
            <a:fld id="{2A4772A8-B83C-4FFF-949D-11998E1533D7}" type="slidenum">
              <a:rPr lang="en-US" smtClean="0"/>
              <a:t>‹#›</a:t>
            </a:fld>
            <a:endParaRPr lang="en-US"/>
          </a:p>
        </p:txBody>
      </p:sp>
    </p:spTree>
    <p:extLst>
      <p:ext uri="{BB962C8B-B14F-4D97-AF65-F5344CB8AC3E}">
        <p14:creationId xmlns:p14="http://schemas.microsoft.com/office/powerpoint/2010/main" val="283140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F2327-5B46-235B-60BC-35B6DD29A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887249-393C-E6EB-D073-B61695BFDC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A99CC-DDB0-4FC5-7212-6474083B10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07E519-0465-42F4-9906-5154F327EBBD}" type="datetimeFigureOut">
              <a:rPr lang="en-US" smtClean="0"/>
              <a:t>5/19/2026</a:t>
            </a:fld>
            <a:endParaRPr lang="en-US"/>
          </a:p>
        </p:txBody>
      </p:sp>
      <p:sp>
        <p:nvSpPr>
          <p:cNvPr id="5" name="Footer Placeholder 4">
            <a:extLst>
              <a:ext uri="{FF2B5EF4-FFF2-40B4-BE49-F238E27FC236}">
                <a16:creationId xmlns:a16="http://schemas.microsoft.com/office/drawing/2014/main" id="{2E5371CE-5813-C939-2E38-8353A6CE6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6AB4C2-5527-48C7-4ED3-84EF3CE629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4772A8-B83C-4FFF-949D-11998E1533D7}" type="slidenum">
              <a:rPr lang="en-US" smtClean="0"/>
              <a:t>‹#›</a:t>
            </a:fld>
            <a:endParaRPr lang="en-US"/>
          </a:p>
        </p:txBody>
      </p:sp>
    </p:spTree>
    <p:extLst>
      <p:ext uri="{BB962C8B-B14F-4D97-AF65-F5344CB8AC3E}">
        <p14:creationId xmlns:p14="http://schemas.microsoft.com/office/powerpoint/2010/main" val="3332685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6CE58-2412-B0A3-1A55-BC52CE0DF973}"/>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9F11CB9-C81A-4198-D5B0-1453C3720395}"/>
              </a:ext>
            </a:extLst>
          </p:cNvPr>
          <p:cNvPicPr>
            <a:picLocks noGrp="1" noChangeAspect="1"/>
          </p:cNvPicPr>
          <p:nvPr>
            <p:ph type="pic" sz="quarter" idx="31"/>
          </p:nvPr>
        </p:nvPicPr>
        <p:blipFill>
          <a:blip r:embed="rId2" cstate="screen">
            <a:extLst>
              <a:ext uri="{28A0092B-C50C-407E-A947-70E740481C1C}">
                <a14:useLocalDpi xmlns:a14="http://schemas.microsoft.com/office/drawing/2010/main"/>
              </a:ext>
            </a:extLst>
          </a:blip>
          <a:srcRect/>
          <a:stretch>
            <a:fillRect/>
          </a:stretch>
        </p:blipFill>
        <p:spPr>
          <a:xfrm>
            <a:off x="0" y="1"/>
            <a:ext cx="5672667" cy="5809114"/>
          </a:xfrm>
          <a:custGeom>
            <a:avLst/>
            <a:gdLst>
              <a:gd name="connsiteX0" fmla="*/ 0 w 6696917"/>
              <a:gd name="connsiteY0" fmla="*/ 0 h 6858001"/>
              <a:gd name="connsiteX1" fmla="*/ 6692901 w 6696917"/>
              <a:gd name="connsiteY1" fmla="*/ 0 h 6858001"/>
              <a:gd name="connsiteX2" fmla="*/ 6696917 w 6696917"/>
              <a:gd name="connsiteY2" fmla="*/ 158865 h 6858001"/>
              <a:gd name="connsiteX3" fmla="*/ 0 w 669691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696917" h="6858001">
                <a:moveTo>
                  <a:pt x="0" y="0"/>
                </a:moveTo>
                <a:lnTo>
                  <a:pt x="6692901" y="0"/>
                </a:lnTo>
                <a:lnTo>
                  <a:pt x="6696917" y="158865"/>
                </a:lnTo>
                <a:cubicBezTo>
                  <a:pt x="6696917" y="3858696"/>
                  <a:pt x="3698605" y="6858001"/>
                  <a:pt x="0" y="6858001"/>
                </a:cubicBezTo>
                <a:close/>
              </a:path>
            </a:pathLst>
          </a:custGeom>
          <a:solidFill>
            <a:srgbClr val="A8A9A8"/>
          </a:solidFill>
        </p:spPr>
      </p:pic>
      <p:sp>
        <p:nvSpPr>
          <p:cNvPr id="4" name="Slide Number Placeholder 3">
            <a:extLst>
              <a:ext uri="{FF2B5EF4-FFF2-40B4-BE49-F238E27FC236}">
                <a16:creationId xmlns:a16="http://schemas.microsoft.com/office/drawing/2014/main" id="{AB0D53B7-EC67-92AC-E12B-BA3A610CAA2D}"/>
              </a:ext>
            </a:extLst>
          </p:cNvPr>
          <p:cNvSpPr>
            <a:spLocks noGrp="1"/>
          </p:cNvSpPr>
          <p:nvPr>
            <p:ph type="sldNum" sz="quarter" idx="30"/>
          </p:nvPr>
        </p:nvSpPr>
        <p:spPr/>
        <p:txBody>
          <a:bodyPr/>
          <a:lstStyle/>
          <a:p>
            <a:fld id="{71D00C28-2252-7A46-BDE1-23546EACCE2C}" type="slidenum">
              <a:rPr lang="en-US" smtClean="0"/>
              <a:pPr/>
              <a:t>1</a:t>
            </a:fld>
            <a:endParaRPr lang="en-US" dirty="0"/>
          </a:p>
        </p:txBody>
      </p:sp>
      <p:sp>
        <p:nvSpPr>
          <p:cNvPr id="9" name="Title 8">
            <a:extLst>
              <a:ext uri="{FF2B5EF4-FFF2-40B4-BE49-F238E27FC236}">
                <a16:creationId xmlns:a16="http://schemas.microsoft.com/office/drawing/2014/main" id="{7E1B291C-5B1A-A20E-2E51-3CD8A8C807A6}"/>
              </a:ext>
            </a:extLst>
          </p:cNvPr>
          <p:cNvSpPr>
            <a:spLocks noGrp="1"/>
          </p:cNvSpPr>
          <p:nvPr>
            <p:ph type="title"/>
          </p:nvPr>
        </p:nvSpPr>
        <p:spPr>
          <a:xfrm>
            <a:off x="5715000" y="4104943"/>
            <a:ext cx="5791200" cy="1442562"/>
          </a:xfrm>
        </p:spPr>
        <p:txBody>
          <a:bodyPr/>
          <a:lstStyle/>
          <a:p>
            <a:r>
              <a:rPr lang="en-US" dirty="0"/>
              <a:t>Laaha: A Digital Safe Space</a:t>
            </a:r>
          </a:p>
        </p:txBody>
      </p:sp>
      <p:sp>
        <p:nvSpPr>
          <p:cNvPr id="12" name="TextBox 11">
            <a:extLst>
              <a:ext uri="{FF2B5EF4-FFF2-40B4-BE49-F238E27FC236}">
                <a16:creationId xmlns:a16="http://schemas.microsoft.com/office/drawing/2014/main" id="{3CF4E8AD-3AB3-0BC6-9500-51F1B362C349}"/>
              </a:ext>
            </a:extLst>
          </p:cNvPr>
          <p:cNvSpPr txBox="1"/>
          <p:nvPr/>
        </p:nvSpPr>
        <p:spPr>
          <a:xfrm>
            <a:off x="6066064" y="5653451"/>
            <a:ext cx="5089071" cy="523220"/>
          </a:xfrm>
          <a:prstGeom prst="rect">
            <a:avLst/>
          </a:prstGeom>
          <a:noFill/>
        </p:spPr>
        <p:txBody>
          <a:bodyPr wrap="square" rtlCol="0">
            <a:spAutoFit/>
          </a:bodyPr>
          <a:lstStyle/>
          <a:p>
            <a:pPr algn="ctr"/>
            <a:r>
              <a:rPr lang="en-US" sz="2800" dirty="0">
                <a:latin typeface="Lato" panose="020F0502020204030203" pitchFamily="34" charset="0"/>
                <a:ea typeface="Lato" panose="020F0502020204030203" pitchFamily="34" charset="0"/>
                <a:cs typeface="Lato" panose="020F0502020204030203" pitchFamily="34" charset="0"/>
              </a:rPr>
              <a:t>ECUADOR, FEBRUARY 2026</a:t>
            </a:r>
            <a:endParaRPr lang="en-US" dirty="0"/>
          </a:p>
        </p:txBody>
      </p:sp>
      <p:sp>
        <p:nvSpPr>
          <p:cNvPr id="5" name="Title 8">
            <a:extLst>
              <a:ext uri="{FF2B5EF4-FFF2-40B4-BE49-F238E27FC236}">
                <a16:creationId xmlns:a16="http://schemas.microsoft.com/office/drawing/2014/main" id="{A7180AAD-2D70-BC1A-726E-76DECF0924EF}"/>
              </a:ext>
            </a:extLst>
          </p:cNvPr>
          <p:cNvSpPr txBox="1">
            <a:spLocks/>
          </p:cNvSpPr>
          <p:nvPr/>
        </p:nvSpPr>
        <p:spPr>
          <a:xfrm>
            <a:off x="5744935" y="3406655"/>
            <a:ext cx="5791200" cy="815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cap="all" baseline="0">
                <a:solidFill>
                  <a:schemeClr val="tx1"/>
                </a:solidFill>
                <a:latin typeface="Lato" panose="020F0502020204030203" pitchFamily="34" charset="77"/>
                <a:ea typeface="+mj-ea"/>
                <a:cs typeface="+mj-cs"/>
              </a:defRPr>
            </a:lvl1pPr>
          </a:lstStyle>
          <a:p>
            <a:r>
              <a:rPr lang="en-US" dirty="0">
                <a:solidFill>
                  <a:schemeClr val="bg1">
                    <a:lumMod val="50000"/>
                  </a:schemeClr>
                </a:solidFill>
              </a:rPr>
              <a:t>Site visit</a:t>
            </a:r>
          </a:p>
        </p:txBody>
      </p:sp>
    </p:spTree>
    <p:extLst>
      <p:ext uri="{BB962C8B-B14F-4D97-AF65-F5344CB8AC3E}">
        <p14:creationId xmlns:p14="http://schemas.microsoft.com/office/powerpoint/2010/main" val="131347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24C5A5-E3E9-9BA3-946C-01165F5BF6A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290A4C-E014-3145-B744-518A41480E51}"/>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0"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E6541EB-F2A8-8257-51CA-7AC2682B7DF2}"/>
              </a:ext>
            </a:extLst>
          </p:cNvPr>
          <p:cNvSpPr txBox="1"/>
          <p:nvPr/>
        </p:nvSpPr>
        <p:spPr>
          <a:xfrm>
            <a:off x="8051732" y="726961"/>
            <a:ext cx="3530668" cy="5404077"/>
          </a:xfrm>
          <a:prstGeom prst="rect">
            <a:avLst/>
          </a:prstGeom>
        </p:spPr>
        <p:txBody>
          <a:bodyPr vert="horz" lIns="91440" tIns="45720" rIns="91440" bIns="45720" rtlCol="0">
            <a:normAutofit fontScale="25000" lnSpcReduction="20000"/>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a:lnSpc>
                <a:spcPct val="120000"/>
              </a:lnSpc>
              <a:spcAft>
                <a:spcPts val="600"/>
              </a:spcAft>
            </a:pPr>
            <a:r>
              <a:rPr lang="en-US" sz="12800" dirty="0">
                <a:latin typeface="Lato" panose="020F0502020204030203" pitchFamily="34" charset="0"/>
                <a:ea typeface="Lato" panose="020F0502020204030203" pitchFamily="34" charset="0"/>
                <a:cs typeface="Lato" panose="020F0502020204030203" pitchFamily="34" charset="0"/>
              </a:rPr>
              <a:t>The team visited the </a:t>
            </a:r>
            <a:r>
              <a:rPr lang="en-US" sz="12800" b="1" dirty="0">
                <a:latin typeface="Lato" panose="020F0502020204030203" pitchFamily="34" charset="0"/>
                <a:ea typeface="Lato" panose="020F0502020204030203" pitchFamily="34" charset="0"/>
                <a:cs typeface="Lato" panose="020F0502020204030203" pitchFamily="34" charset="0"/>
              </a:rPr>
              <a:t>Unidad </a:t>
            </a:r>
            <a:r>
              <a:rPr lang="en-US" sz="12800" b="1" dirty="0" err="1">
                <a:latin typeface="Lato" panose="020F0502020204030203" pitchFamily="34" charset="0"/>
                <a:ea typeface="Lato" panose="020F0502020204030203" pitchFamily="34" charset="0"/>
                <a:cs typeface="Lato" panose="020F0502020204030203" pitchFamily="34" charset="0"/>
              </a:rPr>
              <a:t>Educativa</a:t>
            </a:r>
            <a:r>
              <a:rPr lang="en-US" sz="12800" b="1" dirty="0">
                <a:latin typeface="Lato" panose="020F0502020204030203" pitchFamily="34" charset="0"/>
                <a:ea typeface="Lato" panose="020F0502020204030203" pitchFamily="34" charset="0"/>
                <a:cs typeface="Lato" panose="020F0502020204030203" pitchFamily="34" charset="0"/>
              </a:rPr>
              <a:t> </a:t>
            </a:r>
            <a:r>
              <a:rPr lang="en-US" sz="12800" b="1" dirty="0" err="1">
                <a:latin typeface="Lato" panose="020F0502020204030203" pitchFamily="34" charset="0"/>
                <a:ea typeface="Lato" panose="020F0502020204030203" pitchFamily="34" charset="0"/>
                <a:cs typeface="Lato" panose="020F0502020204030203" pitchFamily="34" charset="0"/>
              </a:rPr>
              <a:t>Guachalá</a:t>
            </a:r>
            <a:r>
              <a:rPr lang="en-US" sz="12800" b="1" dirty="0">
                <a:latin typeface="Lato" panose="020F0502020204030203" pitchFamily="34" charset="0"/>
                <a:ea typeface="Lato" panose="020F0502020204030203" pitchFamily="34" charset="0"/>
                <a:cs typeface="Lato" panose="020F0502020204030203" pitchFamily="34" charset="0"/>
              </a:rPr>
              <a:t> </a:t>
            </a:r>
            <a:r>
              <a:rPr lang="en-US" sz="12800" b="1" dirty="0" err="1">
                <a:latin typeface="Lato" panose="020F0502020204030203" pitchFamily="34" charset="0"/>
                <a:ea typeface="Lato" panose="020F0502020204030203" pitchFamily="34" charset="0"/>
                <a:cs typeface="Lato" panose="020F0502020204030203" pitchFamily="34" charset="0"/>
              </a:rPr>
              <a:t>Mitad</a:t>
            </a:r>
            <a:r>
              <a:rPr lang="en-US" sz="12800" b="1" dirty="0">
                <a:latin typeface="Lato" panose="020F0502020204030203" pitchFamily="34" charset="0"/>
                <a:ea typeface="Lato" panose="020F0502020204030203" pitchFamily="34" charset="0"/>
                <a:cs typeface="Lato" panose="020F0502020204030203" pitchFamily="34" charset="0"/>
              </a:rPr>
              <a:t> del Mundo </a:t>
            </a:r>
            <a:r>
              <a:rPr lang="en-US" sz="12800" dirty="0">
                <a:latin typeface="Lato" panose="020F0502020204030203" pitchFamily="34" charset="0"/>
                <a:ea typeface="Lato" panose="020F0502020204030203" pitchFamily="34" charset="0"/>
                <a:cs typeface="Lato" panose="020F0502020204030203" pitchFamily="34" charset="0"/>
              </a:rPr>
              <a:t>in Cayambe, where Laaha was being integrated into the curriculum.</a:t>
            </a:r>
          </a:p>
        </p:txBody>
      </p:sp>
    </p:spTree>
    <p:extLst>
      <p:ext uri="{BB962C8B-B14F-4D97-AF65-F5344CB8AC3E}">
        <p14:creationId xmlns:p14="http://schemas.microsoft.com/office/powerpoint/2010/main" val="344177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1CD9-7553-09E8-1C80-F3243343B2A0}"/>
              </a:ext>
            </a:extLst>
          </p:cNvPr>
          <p:cNvSpPr>
            <a:spLocks noGrp="1"/>
          </p:cNvSpPr>
          <p:nvPr>
            <p:ph type="title"/>
          </p:nvPr>
        </p:nvSpPr>
        <p:spPr>
          <a:xfrm>
            <a:off x="304800" y="136525"/>
            <a:ext cx="10515600" cy="1325563"/>
          </a:xfrm>
        </p:spPr>
        <p:txBody>
          <a:bodyPr>
            <a:noAutofit/>
          </a:bodyPr>
          <a:lstStyle/>
          <a:p>
            <a:pPr>
              <a:lnSpc>
                <a:spcPct val="100000"/>
              </a:lnSpc>
            </a:pPr>
            <a:r>
              <a:rPr lang="en-US" sz="4000" dirty="0">
                <a:solidFill>
                  <a:schemeClr val="accent1"/>
                </a:solidFill>
                <a:latin typeface="Lato" panose="020F0502020204030203" pitchFamily="34" charset="0"/>
                <a:ea typeface="Lato" panose="020F0502020204030203" pitchFamily="34" charset="0"/>
                <a:cs typeface="Lato" panose="020F0502020204030203" pitchFamily="34" charset="0"/>
              </a:rPr>
              <a:t>Unidad </a:t>
            </a:r>
            <a:r>
              <a:rPr lang="en-US" sz="4000" dirty="0" err="1">
                <a:solidFill>
                  <a:schemeClr val="accent1"/>
                </a:solidFill>
                <a:latin typeface="Lato" panose="020F0502020204030203" pitchFamily="34" charset="0"/>
                <a:ea typeface="Lato" panose="020F0502020204030203" pitchFamily="34" charset="0"/>
                <a:cs typeface="Lato" panose="020F0502020204030203" pitchFamily="34" charset="0"/>
              </a:rPr>
              <a:t>Educativa</a:t>
            </a:r>
            <a:r>
              <a:rPr lang="en-US" sz="4000" dirty="0">
                <a:solidFill>
                  <a:schemeClr val="accent1"/>
                </a:solidFill>
                <a:latin typeface="Lato" panose="020F0502020204030203" pitchFamily="34" charset="0"/>
                <a:ea typeface="Lato" panose="020F0502020204030203" pitchFamily="34" charset="0"/>
                <a:cs typeface="Lato" panose="020F0502020204030203" pitchFamily="34" charset="0"/>
              </a:rPr>
              <a:t> </a:t>
            </a:r>
            <a:r>
              <a:rPr lang="en-US" sz="4000" dirty="0" err="1">
                <a:solidFill>
                  <a:schemeClr val="accent1"/>
                </a:solidFill>
                <a:latin typeface="Lato" panose="020F0502020204030203" pitchFamily="34" charset="0"/>
                <a:ea typeface="Lato" panose="020F0502020204030203" pitchFamily="34" charset="0"/>
                <a:cs typeface="Lato" panose="020F0502020204030203" pitchFamily="34" charset="0"/>
              </a:rPr>
              <a:t>Guachalá</a:t>
            </a:r>
            <a:r>
              <a:rPr lang="en-US" sz="4000" dirty="0">
                <a:solidFill>
                  <a:schemeClr val="accent1"/>
                </a:solidFill>
                <a:latin typeface="Lato" panose="020F0502020204030203" pitchFamily="34" charset="0"/>
                <a:ea typeface="Lato" panose="020F0502020204030203" pitchFamily="34" charset="0"/>
                <a:cs typeface="Lato" panose="020F0502020204030203" pitchFamily="34" charset="0"/>
              </a:rPr>
              <a:t> </a:t>
            </a:r>
            <a:r>
              <a:rPr lang="en-US" sz="4000" dirty="0" err="1">
                <a:solidFill>
                  <a:schemeClr val="accent1"/>
                </a:solidFill>
                <a:latin typeface="Lato" panose="020F0502020204030203" pitchFamily="34" charset="0"/>
                <a:ea typeface="Lato" panose="020F0502020204030203" pitchFamily="34" charset="0"/>
                <a:cs typeface="Lato" panose="020F0502020204030203" pitchFamily="34" charset="0"/>
              </a:rPr>
              <a:t>Mitad</a:t>
            </a:r>
            <a:r>
              <a:rPr lang="en-US" sz="4000" dirty="0">
                <a:solidFill>
                  <a:schemeClr val="accent1"/>
                </a:solidFill>
                <a:latin typeface="Lato" panose="020F0502020204030203" pitchFamily="34" charset="0"/>
                <a:ea typeface="Lato" panose="020F0502020204030203" pitchFamily="34" charset="0"/>
                <a:cs typeface="Lato" panose="020F0502020204030203" pitchFamily="34" charset="0"/>
              </a:rPr>
              <a:t> del Mundo</a:t>
            </a:r>
            <a:endParaRPr lang="en-US" sz="1400" dirty="0">
              <a:solidFill>
                <a:schemeClr val="accent1"/>
              </a:solidFill>
            </a:endParaRPr>
          </a:p>
        </p:txBody>
      </p:sp>
      <p:sp>
        <p:nvSpPr>
          <p:cNvPr id="3" name="Slide Number Placeholder 2">
            <a:extLst>
              <a:ext uri="{FF2B5EF4-FFF2-40B4-BE49-F238E27FC236}">
                <a16:creationId xmlns:a16="http://schemas.microsoft.com/office/drawing/2014/main" id="{B6AB7013-0AC6-D9CD-81E6-D2CC361707B5}"/>
              </a:ext>
            </a:extLst>
          </p:cNvPr>
          <p:cNvSpPr>
            <a:spLocks noGrp="1"/>
          </p:cNvSpPr>
          <p:nvPr>
            <p:ph type="sldNum" sz="quarter" idx="12"/>
          </p:nvPr>
        </p:nvSpPr>
        <p:spPr/>
        <p:txBody>
          <a:bodyPr/>
          <a:lstStyle/>
          <a:p>
            <a:fld id="{71D00C28-2252-7A46-BDE1-23546EACCE2C}" type="slidenum">
              <a:rPr lang="en-US" smtClean="0"/>
              <a:pPr/>
              <a:t>11</a:t>
            </a:fld>
            <a:endParaRPr lang="en-US" dirty="0"/>
          </a:p>
        </p:txBody>
      </p:sp>
      <p:sp>
        <p:nvSpPr>
          <p:cNvPr id="4" name="Content Placeholder 3">
            <a:extLst>
              <a:ext uri="{FF2B5EF4-FFF2-40B4-BE49-F238E27FC236}">
                <a16:creationId xmlns:a16="http://schemas.microsoft.com/office/drawing/2014/main" id="{FC06E9FF-54B2-3123-763E-51ECA06E6A03}"/>
              </a:ext>
            </a:extLst>
          </p:cNvPr>
          <p:cNvSpPr>
            <a:spLocks noGrp="1"/>
          </p:cNvSpPr>
          <p:nvPr>
            <p:ph sz="quarter" idx="10"/>
          </p:nvPr>
        </p:nvSpPr>
        <p:spPr/>
        <p:txBody>
          <a:bodyPr/>
          <a:lstStyle/>
          <a:p>
            <a:pPr marL="0" indent="0">
              <a:buNone/>
            </a:pPr>
            <a:endParaRPr lang="en-US" dirty="0">
              <a:latin typeface="Lato" panose="020F0502020204030203" pitchFamily="34" charset="0"/>
              <a:ea typeface="Lato" panose="020F0502020204030203" pitchFamily="34" charset="0"/>
              <a:cs typeface="Lato" panose="020F0502020204030203" pitchFamily="34" charset="0"/>
            </a:endParaRPr>
          </a:p>
          <a:p>
            <a:pPr marL="0" indent="0">
              <a:buNone/>
            </a:pPr>
            <a:r>
              <a:rPr lang="en-US" dirty="0">
                <a:latin typeface="Lato" panose="020F0502020204030203" pitchFamily="34" charset="0"/>
                <a:ea typeface="Lato" panose="020F0502020204030203" pitchFamily="34" charset="0"/>
                <a:cs typeface="Lato" panose="020F0502020204030203" pitchFamily="34" charset="0"/>
              </a:rPr>
              <a:t>Students, teachers and leaders from the surrounding areas visited the school to learn more about Laaha and how the school integrated the Laaha content.</a:t>
            </a:r>
          </a:p>
          <a:p>
            <a:endParaRPr lang="en-US" dirty="0"/>
          </a:p>
        </p:txBody>
      </p:sp>
      <p:pic>
        <p:nvPicPr>
          <p:cNvPr id="8" name="Picture Placeholder 7">
            <a:extLst>
              <a:ext uri="{FF2B5EF4-FFF2-40B4-BE49-F238E27FC236}">
                <a16:creationId xmlns:a16="http://schemas.microsoft.com/office/drawing/2014/main" id="{6DD7BA4B-D97D-51E7-0D4E-3243B5AC318A}"/>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pic>
        <p:nvPicPr>
          <p:cNvPr id="10" name="Picture Placeholder 9">
            <a:extLst>
              <a:ext uri="{FF2B5EF4-FFF2-40B4-BE49-F238E27FC236}">
                <a16:creationId xmlns:a16="http://schemas.microsoft.com/office/drawing/2014/main" id="{D2361C95-1CD0-B8E9-AD56-17817F1B7DB0}"/>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942292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FFE5D-8278-58AB-F175-52BC3DC672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B412051-FFA6-47A9-C77D-07A3A2B8FA93}"/>
              </a:ext>
            </a:extLst>
          </p:cNvPr>
          <p:cNvSpPr txBox="1"/>
          <p:nvPr/>
        </p:nvSpPr>
        <p:spPr>
          <a:xfrm>
            <a:off x="81280" y="0"/>
            <a:ext cx="11087463" cy="751114"/>
          </a:xfrm>
          <a:prstGeom prst="rect">
            <a:avLst/>
          </a:prstGeom>
        </p:spPr>
        <p:txBody>
          <a:bodyPr vert="horz" lIns="91440" tIns="45720" rIns="91440" bIns="45720" rtlCol="0" anchor="ctr">
            <a:normAutofit fontScale="92500" lnSpcReduction="20000"/>
          </a:bodyPr>
          <a:lstStyle/>
          <a:p>
            <a:pPr fontAlgn="base">
              <a:lnSpc>
                <a:spcPct val="90000"/>
              </a:lnSpc>
              <a:spcBef>
                <a:spcPct val="0"/>
              </a:spcBef>
              <a:spcAft>
                <a:spcPts val="600"/>
              </a:spcAft>
            </a:pPr>
            <a:r>
              <a:rPr lang="en-US" b="1" i="0" kern="1200" cap="none" baseline="0" dirty="0">
                <a:solidFill>
                  <a:schemeClr val="accent6"/>
                </a:solidFill>
                <a:effectLst/>
                <a:latin typeface="Lato" panose="020F0502020204030203" pitchFamily="34" charset="77"/>
                <a:ea typeface="+mj-ea"/>
                <a:cs typeface="+mj-cs"/>
              </a:rPr>
              <a:t>​</a:t>
            </a:r>
            <a:endParaRPr lang="en-US" sz="2400" b="1" i="0" kern="1200" cap="none" baseline="0" dirty="0">
              <a:solidFill>
                <a:schemeClr val="accent6"/>
              </a:solidFill>
              <a:effectLst/>
              <a:latin typeface="Lato" panose="020F0502020204030203" pitchFamily="34" charset="77"/>
              <a:ea typeface="+mj-ea"/>
              <a:cs typeface="+mj-cs"/>
            </a:endParaRPr>
          </a:p>
          <a:p>
            <a:pPr fontAlgn="base">
              <a:lnSpc>
                <a:spcPct val="90000"/>
              </a:lnSpc>
              <a:spcBef>
                <a:spcPct val="0"/>
              </a:spcBef>
              <a:spcAft>
                <a:spcPts val="600"/>
              </a:spcAft>
            </a:pPr>
            <a:r>
              <a:rPr lang="en-US" sz="2800" b="1" i="0" kern="1200" cap="none" baseline="0" dirty="0">
                <a:solidFill>
                  <a:schemeClr val="accent6"/>
                </a:solidFill>
                <a:effectLst/>
                <a:latin typeface="Lato" panose="020F0502020204030203" pitchFamily="34" charset="77"/>
                <a:ea typeface="+mj-ea"/>
                <a:cs typeface="+mj-cs"/>
              </a:rPr>
              <a:t>​</a:t>
            </a:r>
            <a:r>
              <a:rPr lang="en-US" sz="3500" b="1" i="0" u="none" strike="noStrike" kern="1200" cap="none" baseline="0" dirty="0">
                <a:solidFill>
                  <a:schemeClr val="accent1"/>
                </a:solidFill>
                <a:effectLst/>
                <a:latin typeface="Lato" panose="020F0502020204030203" pitchFamily="34" charset="77"/>
                <a:ea typeface="+mj-ea"/>
                <a:cs typeface="+mj-cs"/>
              </a:rPr>
              <a:t>The school introduced the Laaha platform to all the visitors.</a:t>
            </a:r>
            <a:endParaRPr lang="en-US" b="1" i="0" kern="1200" cap="none" baseline="0" dirty="0">
              <a:solidFill>
                <a:schemeClr val="accent1"/>
              </a:solidFill>
              <a:effectLst/>
              <a:latin typeface="Lato" panose="020F0502020204030203" pitchFamily="34" charset="77"/>
              <a:ea typeface="+mj-ea"/>
              <a:cs typeface="+mj-cs"/>
            </a:endParaRPr>
          </a:p>
        </p:txBody>
      </p:sp>
      <p:sp>
        <p:nvSpPr>
          <p:cNvPr id="3" name="Slide Number Placeholder 2">
            <a:extLst>
              <a:ext uri="{FF2B5EF4-FFF2-40B4-BE49-F238E27FC236}">
                <a16:creationId xmlns:a16="http://schemas.microsoft.com/office/drawing/2014/main" id="{B2B7066A-4AA9-0198-5D96-C542D8F4D1B4}"/>
              </a:ext>
            </a:extLst>
          </p:cNvPr>
          <p:cNvSpPr>
            <a:spLocks noGrp="1"/>
          </p:cNvSpPr>
          <p:nvPr>
            <p:ph type="sldNum" sz="quarter" idx="12"/>
          </p:nvPr>
        </p:nvSpPr>
        <p:spPr>
          <a:xfrm>
            <a:off x="9414075" y="6561831"/>
            <a:ext cx="2743200" cy="217056"/>
          </a:xfrm>
        </p:spPr>
        <p:txBody>
          <a:bodyPr vert="horz" lIns="91440" tIns="45720" rIns="91440" bIns="45720" rtlCol="0" anchor="ctr">
            <a:normAutofit/>
          </a:bodyPr>
          <a:lstStyle/>
          <a:p>
            <a:pPr>
              <a:lnSpc>
                <a:spcPct val="90000"/>
              </a:lnSpc>
              <a:spcAft>
                <a:spcPts val="600"/>
              </a:spcAft>
            </a:pPr>
            <a:fld id="{71D00C28-2252-7A46-BDE1-23546EACCE2C}" type="slidenum">
              <a:rPr lang="en-US" sz="900" smtClean="0"/>
              <a:pPr>
                <a:lnSpc>
                  <a:spcPct val="90000"/>
                </a:lnSpc>
                <a:spcAft>
                  <a:spcPts val="600"/>
                </a:spcAft>
              </a:pPr>
              <a:t>12</a:t>
            </a:fld>
            <a:endParaRPr lang="en-US" sz="900"/>
          </a:p>
        </p:txBody>
      </p:sp>
      <p:pic>
        <p:nvPicPr>
          <p:cNvPr id="7" name="Picture 6">
            <a:extLst>
              <a:ext uri="{FF2B5EF4-FFF2-40B4-BE49-F238E27FC236}">
                <a16:creationId xmlns:a16="http://schemas.microsoft.com/office/drawing/2014/main" id="{B7BFDC06-291C-E97C-DD44-3F54EBEEC0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288" y="1338943"/>
            <a:ext cx="7608673" cy="5072888"/>
          </a:xfrm>
          <a:prstGeom prst="rect">
            <a:avLst/>
          </a:prstGeom>
        </p:spPr>
      </p:pic>
      <p:pic>
        <p:nvPicPr>
          <p:cNvPr id="9" name="Picture 8">
            <a:extLst>
              <a:ext uri="{FF2B5EF4-FFF2-40B4-BE49-F238E27FC236}">
                <a16:creationId xmlns:a16="http://schemas.microsoft.com/office/drawing/2014/main" id="{F5AA337E-7DA1-60D7-5FD8-0554EB3DD1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1074" y="1208314"/>
            <a:ext cx="3902638" cy="5203517"/>
          </a:xfrm>
          <a:prstGeom prst="rect">
            <a:avLst/>
          </a:prstGeom>
        </p:spPr>
      </p:pic>
    </p:spTree>
    <p:extLst>
      <p:ext uri="{BB962C8B-B14F-4D97-AF65-F5344CB8AC3E}">
        <p14:creationId xmlns:p14="http://schemas.microsoft.com/office/powerpoint/2010/main" val="2217844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AB7013-0AC6-D9CD-81E6-D2CC361707B5}"/>
              </a:ext>
            </a:extLst>
          </p:cNvPr>
          <p:cNvSpPr>
            <a:spLocks noGrp="1"/>
          </p:cNvSpPr>
          <p:nvPr>
            <p:ph type="sldNum" sz="quarter" idx="12"/>
          </p:nvPr>
        </p:nvSpPr>
        <p:spPr/>
        <p:txBody>
          <a:bodyPr/>
          <a:lstStyle/>
          <a:p>
            <a:fld id="{71D00C28-2252-7A46-BDE1-23546EACCE2C}" type="slidenum">
              <a:rPr lang="en-US" smtClean="0"/>
              <a:pPr/>
              <a:t>13</a:t>
            </a:fld>
            <a:endParaRPr lang="en-US" dirty="0"/>
          </a:p>
        </p:txBody>
      </p:sp>
      <p:sp>
        <p:nvSpPr>
          <p:cNvPr id="4" name="Content Placeholder 3">
            <a:extLst>
              <a:ext uri="{FF2B5EF4-FFF2-40B4-BE49-F238E27FC236}">
                <a16:creationId xmlns:a16="http://schemas.microsoft.com/office/drawing/2014/main" id="{FC06E9FF-54B2-3123-763E-51ECA06E6A03}"/>
              </a:ext>
            </a:extLst>
          </p:cNvPr>
          <p:cNvSpPr>
            <a:spLocks noGrp="1"/>
          </p:cNvSpPr>
          <p:nvPr>
            <p:ph sz="quarter" idx="10"/>
          </p:nvPr>
        </p:nvSpPr>
        <p:spPr>
          <a:xfrm>
            <a:off x="6091687" y="1006743"/>
            <a:ext cx="5262113" cy="4933079"/>
          </a:xfrm>
        </p:spPr>
        <p:txBody>
          <a:bodyPr/>
          <a:lstStyle/>
          <a:p>
            <a:pPr marL="0" indent="0">
              <a:buNone/>
            </a:pPr>
            <a:r>
              <a:rPr lang="en-US" dirty="0">
                <a:latin typeface="Lato" panose="020F0502020204030203" pitchFamily="34" charset="0"/>
                <a:ea typeface="Lato" panose="020F0502020204030203" pitchFamily="34" charset="0"/>
                <a:cs typeface="Lato" panose="020F0502020204030203" pitchFamily="34" charset="0"/>
              </a:rPr>
              <a:t>Laaha is a virtual safe space where adolescents can learn about sexual and reproductive health, safe relationships and rights, and where to connect for support.</a:t>
            </a:r>
          </a:p>
          <a:p>
            <a:endParaRPr lang="en-US" dirty="0"/>
          </a:p>
        </p:txBody>
      </p:sp>
      <p:pic>
        <p:nvPicPr>
          <p:cNvPr id="11" name="Picture 10" descr="A person using a computer">
            <a:extLst>
              <a:ext uri="{FF2B5EF4-FFF2-40B4-BE49-F238E27FC236}">
                <a16:creationId xmlns:a16="http://schemas.microsoft.com/office/drawing/2014/main" id="{061D326C-084B-35EB-E6BA-ECE7B346CF6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87146" y="480532"/>
            <a:ext cx="4854197" cy="2672382"/>
          </a:xfrm>
          <a:prstGeom prst="rect">
            <a:avLst/>
          </a:prstGeom>
          <a:effectLst>
            <a:outerShdw blurRad="50800" dist="50800" dir="5400000" algn="ctr" rotWithShape="0">
              <a:srgbClr val="F3F3E9"/>
            </a:outerShdw>
          </a:effectLst>
        </p:spPr>
      </p:pic>
      <p:pic>
        <p:nvPicPr>
          <p:cNvPr id="12" name="Picture 11" descr="A person looking at a magnifying glass&#10;&#10;AI-generated content may be incorrect.">
            <a:extLst>
              <a:ext uri="{FF2B5EF4-FFF2-40B4-BE49-F238E27FC236}">
                <a16:creationId xmlns:a16="http://schemas.microsoft.com/office/drawing/2014/main" id="{CA0C4FED-2094-E9A4-0CAA-BAEDFF88044F}"/>
              </a:ext>
            </a:extLst>
          </p:cNvPr>
          <p:cNvPicPr>
            <a:picLocks noChangeAspect="1"/>
          </p:cNvPicPr>
          <p:nvPr/>
        </p:nvPicPr>
        <p:blipFill>
          <a:blip r:embed="rId3" cstate="screen">
            <a:extLst>
              <a:ext uri="{28A0092B-C50C-407E-A947-70E740481C1C}">
                <a14:useLocalDpi xmlns:a14="http://schemas.microsoft.com/office/drawing/2010/main"/>
              </a:ext>
            </a:extLst>
          </a:blip>
          <a:srcRect l="-135"/>
          <a:stretch>
            <a:fillRect/>
          </a:stretch>
        </p:blipFill>
        <p:spPr>
          <a:xfrm>
            <a:off x="287146" y="3646014"/>
            <a:ext cx="4854197" cy="2731454"/>
          </a:xfrm>
          <a:prstGeom prst="rect">
            <a:avLst/>
          </a:prstGeom>
        </p:spPr>
      </p:pic>
    </p:spTree>
    <p:extLst>
      <p:ext uri="{BB962C8B-B14F-4D97-AF65-F5344CB8AC3E}">
        <p14:creationId xmlns:p14="http://schemas.microsoft.com/office/powerpoint/2010/main" val="279630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598C9-4973-F56B-58A8-79CF0F0BAC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29938B-3D69-80D8-623E-847C57F55E61}"/>
              </a:ext>
            </a:extLst>
          </p:cNvPr>
          <p:cNvSpPr txBox="1"/>
          <p:nvPr/>
        </p:nvSpPr>
        <p:spPr>
          <a:xfrm>
            <a:off x="85798" y="296168"/>
            <a:ext cx="11087463" cy="751114"/>
          </a:xfrm>
          <a:prstGeom prst="rect">
            <a:avLst/>
          </a:prstGeom>
        </p:spPr>
        <p:txBody>
          <a:bodyPr vert="horz" lIns="91440" tIns="45720" rIns="91440" bIns="45720" rtlCol="0" anchor="ctr">
            <a:normAutofit fontScale="25000" lnSpcReduction="20000"/>
          </a:bodyPr>
          <a:lstStyle/>
          <a:p>
            <a:pPr fontAlgn="base">
              <a:lnSpc>
                <a:spcPct val="90000"/>
              </a:lnSpc>
              <a:spcBef>
                <a:spcPct val="0"/>
              </a:spcBef>
              <a:spcAft>
                <a:spcPts val="600"/>
              </a:spcAft>
            </a:pPr>
            <a:r>
              <a:rPr lang="en-US" b="1" i="0" kern="1200" cap="none" baseline="0" dirty="0">
                <a:solidFill>
                  <a:schemeClr val="accent6"/>
                </a:solidFill>
                <a:effectLst/>
                <a:latin typeface="Lato" panose="020F0502020204030203" pitchFamily="34" charset="77"/>
                <a:ea typeface="+mj-ea"/>
                <a:cs typeface="+mj-cs"/>
              </a:rPr>
              <a:t>​</a:t>
            </a:r>
            <a:endParaRPr lang="en-US" sz="2400" b="1" i="0" kern="1200" cap="none" baseline="0" dirty="0">
              <a:solidFill>
                <a:schemeClr val="accent6"/>
              </a:solidFill>
              <a:effectLst/>
              <a:latin typeface="Lato" panose="020F0502020204030203" pitchFamily="34" charset="77"/>
              <a:ea typeface="+mj-ea"/>
              <a:cs typeface="+mj-cs"/>
            </a:endParaRPr>
          </a:p>
          <a:p>
            <a:pPr fontAlgn="base">
              <a:lnSpc>
                <a:spcPct val="120000"/>
              </a:lnSpc>
              <a:spcBef>
                <a:spcPct val="0"/>
              </a:spcBef>
              <a:spcAft>
                <a:spcPts val="600"/>
              </a:spcAft>
            </a:pPr>
            <a:r>
              <a:rPr lang="en-US" sz="2800" b="1" i="0" kern="1200" cap="none" baseline="0" dirty="0">
                <a:solidFill>
                  <a:schemeClr val="accent6"/>
                </a:solidFill>
                <a:effectLst/>
                <a:latin typeface="Lato" panose="020F0502020204030203" pitchFamily="34" charset="77"/>
                <a:ea typeface="+mj-ea"/>
                <a:cs typeface="+mj-cs"/>
              </a:rPr>
              <a:t>​</a:t>
            </a:r>
            <a:r>
              <a:rPr lang="en-US" sz="9600" b="1" dirty="0">
                <a:solidFill>
                  <a:schemeClr val="accent1"/>
                </a:solidFill>
                <a:latin typeface="Lato" panose="020F0502020204030203" pitchFamily="34" charset="0"/>
                <a:ea typeface="Lato" panose="020F0502020204030203" pitchFamily="34" charset="0"/>
                <a:cs typeface="Lato" panose="020F0502020204030203" pitchFamily="34" charset="0"/>
              </a:rPr>
              <a:t>The visitors were invited to engage with the students through 8 creative and unique student-led activity stations where they shared the information they learned from Laaha.</a:t>
            </a:r>
          </a:p>
          <a:p>
            <a:pPr fontAlgn="base">
              <a:lnSpc>
                <a:spcPct val="90000"/>
              </a:lnSpc>
              <a:spcBef>
                <a:spcPct val="0"/>
              </a:spcBef>
              <a:spcAft>
                <a:spcPts val="600"/>
              </a:spcAft>
            </a:pPr>
            <a:endParaRPr lang="en-US" b="1" i="0" kern="1200" cap="none" baseline="0" dirty="0">
              <a:effectLst/>
              <a:latin typeface="Lato" panose="020F0502020204030203" pitchFamily="34" charset="77"/>
              <a:ea typeface="+mj-ea"/>
              <a:cs typeface="+mj-cs"/>
            </a:endParaRPr>
          </a:p>
        </p:txBody>
      </p:sp>
      <p:sp>
        <p:nvSpPr>
          <p:cNvPr id="3" name="Slide Number Placeholder 2">
            <a:extLst>
              <a:ext uri="{FF2B5EF4-FFF2-40B4-BE49-F238E27FC236}">
                <a16:creationId xmlns:a16="http://schemas.microsoft.com/office/drawing/2014/main" id="{84860F38-463B-2546-A986-FDD14BD073F6}"/>
              </a:ext>
            </a:extLst>
          </p:cNvPr>
          <p:cNvSpPr>
            <a:spLocks noGrp="1"/>
          </p:cNvSpPr>
          <p:nvPr>
            <p:ph type="sldNum" sz="quarter" idx="12"/>
          </p:nvPr>
        </p:nvSpPr>
        <p:spPr>
          <a:xfrm>
            <a:off x="9414075" y="6561831"/>
            <a:ext cx="2743200" cy="217056"/>
          </a:xfrm>
        </p:spPr>
        <p:txBody>
          <a:bodyPr vert="horz" lIns="91440" tIns="45720" rIns="91440" bIns="45720" rtlCol="0" anchor="ctr">
            <a:normAutofit/>
          </a:bodyPr>
          <a:lstStyle/>
          <a:p>
            <a:pPr>
              <a:lnSpc>
                <a:spcPct val="90000"/>
              </a:lnSpc>
              <a:spcAft>
                <a:spcPts val="600"/>
              </a:spcAft>
            </a:pPr>
            <a:fld id="{71D00C28-2252-7A46-BDE1-23546EACCE2C}" type="slidenum">
              <a:rPr lang="en-US" sz="900" smtClean="0"/>
              <a:pPr>
                <a:lnSpc>
                  <a:spcPct val="90000"/>
                </a:lnSpc>
                <a:spcAft>
                  <a:spcPts val="600"/>
                </a:spcAft>
              </a:pPr>
              <a:t>14</a:t>
            </a:fld>
            <a:endParaRPr lang="en-US" sz="900"/>
          </a:p>
        </p:txBody>
      </p:sp>
      <p:pic>
        <p:nvPicPr>
          <p:cNvPr id="5" name="Picture 4">
            <a:extLst>
              <a:ext uri="{FF2B5EF4-FFF2-40B4-BE49-F238E27FC236}">
                <a16:creationId xmlns:a16="http://schemas.microsoft.com/office/drawing/2014/main" id="{356FB303-3FC2-718A-781F-186ED8BC90B5}"/>
              </a:ext>
            </a:extLst>
          </p:cNvPr>
          <p:cNvPicPr>
            <a:picLocks noChangeAspect="1"/>
          </p:cNvPicPr>
          <p:nvPr/>
        </p:nvPicPr>
        <p:blipFill>
          <a:blip r:embed="rId2"/>
          <a:stretch>
            <a:fillRect/>
          </a:stretch>
        </p:blipFill>
        <p:spPr>
          <a:xfrm>
            <a:off x="183768" y="1971144"/>
            <a:ext cx="7021919" cy="3918027"/>
          </a:xfrm>
          <a:prstGeom prst="rect">
            <a:avLst/>
          </a:prstGeom>
        </p:spPr>
      </p:pic>
      <p:pic>
        <p:nvPicPr>
          <p:cNvPr id="13" name="Picture 12">
            <a:extLst>
              <a:ext uri="{FF2B5EF4-FFF2-40B4-BE49-F238E27FC236}">
                <a16:creationId xmlns:a16="http://schemas.microsoft.com/office/drawing/2014/main" id="{2D93C030-6826-962D-C75E-EFBCC3F5E5C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460089" y="909114"/>
            <a:ext cx="3907971" cy="3102388"/>
          </a:xfrm>
          <a:prstGeom prst="rect">
            <a:avLst/>
          </a:prstGeom>
        </p:spPr>
      </p:pic>
      <p:pic>
        <p:nvPicPr>
          <p:cNvPr id="17" name="Picture 16">
            <a:extLst>
              <a:ext uri="{FF2B5EF4-FFF2-40B4-BE49-F238E27FC236}">
                <a16:creationId xmlns:a16="http://schemas.microsoft.com/office/drawing/2014/main" id="{E02A5A5D-5C85-C9E5-2E2E-B3042D939FD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460090" y="4143074"/>
            <a:ext cx="4004416" cy="2608473"/>
          </a:xfrm>
          <a:prstGeom prst="rect">
            <a:avLst/>
          </a:prstGeom>
        </p:spPr>
      </p:pic>
    </p:spTree>
    <p:extLst>
      <p:ext uri="{BB962C8B-B14F-4D97-AF65-F5344CB8AC3E}">
        <p14:creationId xmlns:p14="http://schemas.microsoft.com/office/powerpoint/2010/main" val="424948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1CD9-7553-09E8-1C80-F3243343B2A0}"/>
              </a:ext>
            </a:extLst>
          </p:cNvPr>
          <p:cNvSpPr>
            <a:spLocks noGrp="1"/>
          </p:cNvSpPr>
          <p:nvPr>
            <p:ph type="title"/>
          </p:nvPr>
        </p:nvSpPr>
        <p:spPr>
          <a:xfrm>
            <a:off x="475890" y="136525"/>
            <a:ext cx="10515600" cy="1325563"/>
          </a:xfrm>
        </p:spPr>
        <p:txBody>
          <a:bodyPr/>
          <a:lstStyle/>
          <a:p>
            <a:r>
              <a:rPr lang="en-US" dirty="0">
                <a:solidFill>
                  <a:schemeClr val="accent1"/>
                </a:solidFill>
              </a:rPr>
              <a:t>Student led activity stations</a:t>
            </a:r>
          </a:p>
        </p:txBody>
      </p:sp>
      <p:sp>
        <p:nvSpPr>
          <p:cNvPr id="3" name="Slide Number Placeholder 2">
            <a:extLst>
              <a:ext uri="{FF2B5EF4-FFF2-40B4-BE49-F238E27FC236}">
                <a16:creationId xmlns:a16="http://schemas.microsoft.com/office/drawing/2014/main" id="{B6AB7013-0AC6-D9CD-81E6-D2CC361707B5}"/>
              </a:ext>
            </a:extLst>
          </p:cNvPr>
          <p:cNvSpPr>
            <a:spLocks noGrp="1"/>
          </p:cNvSpPr>
          <p:nvPr>
            <p:ph type="sldNum" sz="quarter" idx="12"/>
          </p:nvPr>
        </p:nvSpPr>
        <p:spPr/>
        <p:txBody>
          <a:bodyPr/>
          <a:lstStyle/>
          <a:p>
            <a:fld id="{71D00C28-2252-7A46-BDE1-23546EACCE2C}" type="slidenum">
              <a:rPr lang="en-US" smtClean="0"/>
              <a:pPr/>
              <a:t>15</a:t>
            </a:fld>
            <a:endParaRPr lang="en-US" dirty="0"/>
          </a:p>
        </p:txBody>
      </p:sp>
      <p:sp>
        <p:nvSpPr>
          <p:cNvPr id="4" name="Content Placeholder 3">
            <a:extLst>
              <a:ext uri="{FF2B5EF4-FFF2-40B4-BE49-F238E27FC236}">
                <a16:creationId xmlns:a16="http://schemas.microsoft.com/office/drawing/2014/main" id="{FC06E9FF-54B2-3123-763E-51ECA06E6A03}"/>
              </a:ext>
            </a:extLst>
          </p:cNvPr>
          <p:cNvSpPr>
            <a:spLocks noGrp="1"/>
          </p:cNvSpPr>
          <p:nvPr>
            <p:ph sz="quarter" idx="10"/>
          </p:nvPr>
        </p:nvSpPr>
        <p:spPr/>
        <p:txBody>
          <a:bodyPr/>
          <a:lstStyle/>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A student led theater production presented powerful messages on healthy relationships, rights and support services.</a:t>
            </a:r>
          </a:p>
          <a:p>
            <a:endParaRPr lang="en-US" dirty="0"/>
          </a:p>
        </p:txBody>
      </p:sp>
      <p:pic>
        <p:nvPicPr>
          <p:cNvPr id="8" name="Picture Placeholder 7">
            <a:extLst>
              <a:ext uri="{FF2B5EF4-FFF2-40B4-BE49-F238E27FC236}">
                <a16:creationId xmlns:a16="http://schemas.microsoft.com/office/drawing/2014/main" id="{884F3157-EBB3-2F98-5F5A-013A586BD0B9}"/>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pic>
        <p:nvPicPr>
          <p:cNvPr id="10" name="Picture Placeholder 9">
            <a:extLst>
              <a:ext uri="{FF2B5EF4-FFF2-40B4-BE49-F238E27FC236}">
                <a16:creationId xmlns:a16="http://schemas.microsoft.com/office/drawing/2014/main" id="{4DE8D943-B04F-B346-6982-2DB953362E45}"/>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51271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95B8-DD30-D4C1-C891-7F2E228B7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A9D41A-87C7-0BDA-5922-290A83583C41}"/>
              </a:ext>
            </a:extLst>
          </p:cNvPr>
          <p:cNvSpPr>
            <a:spLocks noGrp="1"/>
          </p:cNvSpPr>
          <p:nvPr>
            <p:ph type="title"/>
          </p:nvPr>
        </p:nvSpPr>
        <p:spPr>
          <a:xfrm>
            <a:off x="475890" y="136525"/>
            <a:ext cx="10515600" cy="1325563"/>
          </a:xfrm>
        </p:spPr>
        <p:txBody>
          <a:bodyPr/>
          <a:lstStyle/>
          <a:p>
            <a:r>
              <a:rPr lang="en-US" dirty="0">
                <a:solidFill>
                  <a:schemeClr val="accent1"/>
                </a:solidFill>
              </a:rPr>
              <a:t>Student led activity stations</a:t>
            </a:r>
          </a:p>
        </p:txBody>
      </p:sp>
      <p:sp>
        <p:nvSpPr>
          <p:cNvPr id="3" name="Slide Number Placeholder 2">
            <a:extLst>
              <a:ext uri="{FF2B5EF4-FFF2-40B4-BE49-F238E27FC236}">
                <a16:creationId xmlns:a16="http://schemas.microsoft.com/office/drawing/2014/main" id="{2CD46CE0-FB4F-65B7-6E05-B3B73AB524B4}"/>
              </a:ext>
            </a:extLst>
          </p:cNvPr>
          <p:cNvSpPr>
            <a:spLocks noGrp="1"/>
          </p:cNvSpPr>
          <p:nvPr>
            <p:ph type="sldNum" sz="quarter" idx="12"/>
          </p:nvPr>
        </p:nvSpPr>
        <p:spPr/>
        <p:txBody>
          <a:bodyPr/>
          <a:lstStyle/>
          <a:p>
            <a:fld id="{71D00C28-2252-7A46-BDE1-23546EACCE2C}" type="slidenum">
              <a:rPr lang="en-US" smtClean="0"/>
              <a:pPr/>
              <a:t>16</a:t>
            </a:fld>
            <a:endParaRPr lang="en-US" dirty="0"/>
          </a:p>
        </p:txBody>
      </p:sp>
      <p:sp>
        <p:nvSpPr>
          <p:cNvPr id="4" name="Content Placeholder 3">
            <a:extLst>
              <a:ext uri="{FF2B5EF4-FFF2-40B4-BE49-F238E27FC236}">
                <a16:creationId xmlns:a16="http://schemas.microsoft.com/office/drawing/2014/main" id="{CF128229-4159-2638-C6B3-9B547EB13E30}"/>
              </a:ext>
            </a:extLst>
          </p:cNvPr>
          <p:cNvSpPr>
            <a:spLocks noGrp="1"/>
          </p:cNvSpPr>
          <p:nvPr>
            <p:ph sz="quarter" idx="10"/>
          </p:nvPr>
        </p:nvSpPr>
        <p:spPr/>
        <p:txBody>
          <a:bodyPr/>
          <a:lstStyle/>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t>The students created a puppet show to teach the visiting students about sexual and reproductive health. </a:t>
            </a:r>
          </a:p>
          <a:p>
            <a:endParaRPr lang="en-US" dirty="0"/>
          </a:p>
        </p:txBody>
      </p:sp>
      <p:pic>
        <p:nvPicPr>
          <p:cNvPr id="8" name="Picture Placeholder 7">
            <a:extLst>
              <a:ext uri="{FF2B5EF4-FFF2-40B4-BE49-F238E27FC236}">
                <a16:creationId xmlns:a16="http://schemas.microsoft.com/office/drawing/2014/main" id="{1536AE96-2E38-9FD5-F1CC-45C70E109C9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prstGeom prst="rect">
            <a:avLst/>
          </a:prstGeom>
        </p:spPr>
      </p:pic>
      <p:pic>
        <p:nvPicPr>
          <p:cNvPr id="10" name="Picture Placeholder 9">
            <a:extLst>
              <a:ext uri="{FF2B5EF4-FFF2-40B4-BE49-F238E27FC236}">
                <a16:creationId xmlns:a16="http://schemas.microsoft.com/office/drawing/2014/main" id="{CC9E6E65-CE80-EF11-60AA-57449715A859}"/>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515723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9E332-C48E-DBA5-63EC-865A75D01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42034-708D-4990-94C0-8646E69D60C1}"/>
              </a:ext>
            </a:extLst>
          </p:cNvPr>
          <p:cNvSpPr>
            <a:spLocks noGrp="1"/>
          </p:cNvSpPr>
          <p:nvPr>
            <p:ph type="title"/>
          </p:nvPr>
        </p:nvSpPr>
        <p:spPr>
          <a:xfrm>
            <a:off x="475890" y="136525"/>
            <a:ext cx="10515600" cy="1325563"/>
          </a:xfrm>
        </p:spPr>
        <p:txBody>
          <a:bodyPr/>
          <a:lstStyle/>
          <a:p>
            <a:r>
              <a:rPr lang="en-US" dirty="0">
                <a:solidFill>
                  <a:schemeClr val="accent1"/>
                </a:solidFill>
              </a:rPr>
              <a:t>Student led activity stations</a:t>
            </a:r>
          </a:p>
        </p:txBody>
      </p:sp>
      <p:sp>
        <p:nvSpPr>
          <p:cNvPr id="3" name="Slide Number Placeholder 2">
            <a:extLst>
              <a:ext uri="{FF2B5EF4-FFF2-40B4-BE49-F238E27FC236}">
                <a16:creationId xmlns:a16="http://schemas.microsoft.com/office/drawing/2014/main" id="{5D0B8617-A2D7-C25F-2DDE-2B868774F8A3}"/>
              </a:ext>
            </a:extLst>
          </p:cNvPr>
          <p:cNvSpPr>
            <a:spLocks noGrp="1"/>
          </p:cNvSpPr>
          <p:nvPr>
            <p:ph type="sldNum" sz="quarter" idx="12"/>
          </p:nvPr>
        </p:nvSpPr>
        <p:spPr/>
        <p:txBody>
          <a:bodyPr/>
          <a:lstStyle/>
          <a:p>
            <a:fld id="{71D00C28-2252-7A46-BDE1-23546EACCE2C}" type="slidenum">
              <a:rPr lang="en-US" smtClean="0"/>
              <a:pPr/>
              <a:t>17</a:t>
            </a:fld>
            <a:endParaRPr lang="en-US" dirty="0"/>
          </a:p>
        </p:txBody>
      </p:sp>
      <p:sp>
        <p:nvSpPr>
          <p:cNvPr id="4" name="Content Placeholder 3">
            <a:extLst>
              <a:ext uri="{FF2B5EF4-FFF2-40B4-BE49-F238E27FC236}">
                <a16:creationId xmlns:a16="http://schemas.microsoft.com/office/drawing/2014/main" id="{6001AD5D-6714-06FC-111B-E9E78DADFB41}"/>
              </a:ext>
            </a:extLst>
          </p:cNvPr>
          <p:cNvSpPr>
            <a:spLocks noGrp="1"/>
          </p:cNvSpPr>
          <p:nvPr>
            <p:ph sz="quarter" idx="10"/>
          </p:nvPr>
        </p:nvSpPr>
        <p:spPr/>
        <p:txBody>
          <a:bodyPr/>
          <a:lstStyle/>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Students distributed handmade bracelets with powerful messaging.</a:t>
            </a:r>
          </a:p>
          <a:p>
            <a:pPr marL="0" indent="0">
              <a:buNone/>
            </a:pPr>
            <a:endParaRPr lang="en-US" dirty="0"/>
          </a:p>
        </p:txBody>
      </p:sp>
      <p:pic>
        <p:nvPicPr>
          <p:cNvPr id="8" name="Picture Placeholder 7">
            <a:extLst>
              <a:ext uri="{FF2B5EF4-FFF2-40B4-BE49-F238E27FC236}">
                <a16:creationId xmlns:a16="http://schemas.microsoft.com/office/drawing/2014/main" id="{8CB3ADCD-8279-CD96-885D-0AFA73885F2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prstGeom prst="rect">
            <a:avLst/>
          </a:prstGeom>
        </p:spPr>
      </p:pic>
      <p:pic>
        <p:nvPicPr>
          <p:cNvPr id="10" name="Picture Placeholder 9">
            <a:extLst>
              <a:ext uri="{FF2B5EF4-FFF2-40B4-BE49-F238E27FC236}">
                <a16:creationId xmlns:a16="http://schemas.microsoft.com/office/drawing/2014/main" id="{C2CA3071-220E-BA19-561B-E9BCB1B3AD37}"/>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2885278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5DC83-9A68-BFFD-37C6-7F76BFA30B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123EE-9F90-7FCE-E8FB-A7A7FAC8E8B3}"/>
              </a:ext>
            </a:extLst>
          </p:cNvPr>
          <p:cNvSpPr>
            <a:spLocks noGrp="1"/>
          </p:cNvSpPr>
          <p:nvPr>
            <p:ph type="title"/>
          </p:nvPr>
        </p:nvSpPr>
        <p:spPr>
          <a:xfrm>
            <a:off x="475890" y="136525"/>
            <a:ext cx="10515600" cy="1325563"/>
          </a:xfrm>
        </p:spPr>
        <p:txBody>
          <a:bodyPr/>
          <a:lstStyle/>
          <a:p>
            <a:r>
              <a:rPr lang="en-US" dirty="0">
                <a:solidFill>
                  <a:schemeClr val="accent1"/>
                </a:solidFill>
              </a:rPr>
              <a:t>Student led activity stations</a:t>
            </a:r>
          </a:p>
        </p:txBody>
      </p:sp>
      <p:sp>
        <p:nvSpPr>
          <p:cNvPr id="3" name="Slide Number Placeholder 2">
            <a:extLst>
              <a:ext uri="{FF2B5EF4-FFF2-40B4-BE49-F238E27FC236}">
                <a16:creationId xmlns:a16="http://schemas.microsoft.com/office/drawing/2014/main" id="{A057F58B-33EF-85FA-AE1B-84C6AE478FDA}"/>
              </a:ext>
            </a:extLst>
          </p:cNvPr>
          <p:cNvSpPr>
            <a:spLocks noGrp="1"/>
          </p:cNvSpPr>
          <p:nvPr>
            <p:ph type="sldNum" sz="quarter" idx="12"/>
          </p:nvPr>
        </p:nvSpPr>
        <p:spPr/>
        <p:txBody>
          <a:bodyPr/>
          <a:lstStyle/>
          <a:p>
            <a:fld id="{71D00C28-2252-7A46-BDE1-23546EACCE2C}" type="slidenum">
              <a:rPr lang="en-US" smtClean="0"/>
              <a:pPr/>
              <a:t>18</a:t>
            </a:fld>
            <a:endParaRPr lang="en-US" dirty="0"/>
          </a:p>
        </p:txBody>
      </p:sp>
      <p:sp>
        <p:nvSpPr>
          <p:cNvPr id="4" name="Content Placeholder 3">
            <a:extLst>
              <a:ext uri="{FF2B5EF4-FFF2-40B4-BE49-F238E27FC236}">
                <a16:creationId xmlns:a16="http://schemas.microsoft.com/office/drawing/2014/main" id="{E8BC3A7A-0C95-B840-1CBC-05E02962FA3A}"/>
              </a:ext>
            </a:extLst>
          </p:cNvPr>
          <p:cNvSpPr>
            <a:spLocks noGrp="1"/>
          </p:cNvSpPr>
          <p:nvPr>
            <p:ph sz="quarter" idx="10"/>
          </p:nvPr>
        </p:nvSpPr>
        <p:spPr/>
        <p:txBody>
          <a:bodyPr/>
          <a:lstStyle/>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The students used innovative approaches to teach safe and unsafe touch using red, yellow and green light visual tools to facilitate learning.</a:t>
            </a:r>
          </a:p>
          <a:p>
            <a:pPr marL="0" indent="0">
              <a:buNone/>
            </a:pPr>
            <a:endParaRPr lang="en-US" dirty="0"/>
          </a:p>
        </p:txBody>
      </p:sp>
      <p:pic>
        <p:nvPicPr>
          <p:cNvPr id="8" name="Picture Placeholder 7">
            <a:extLst>
              <a:ext uri="{FF2B5EF4-FFF2-40B4-BE49-F238E27FC236}">
                <a16:creationId xmlns:a16="http://schemas.microsoft.com/office/drawing/2014/main" id="{165A3547-DC7F-2509-98CC-A5F495C1D4AA}"/>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prstGeom prst="rect">
            <a:avLst/>
          </a:prstGeom>
        </p:spPr>
      </p:pic>
      <p:pic>
        <p:nvPicPr>
          <p:cNvPr id="10" name="Picture Placeholder 9">
            <a:extLst>
              <a:ext uri="{FF2B5EF4-FFF2-40B4-BE49-F238E27FC236}">
                <a16:creationId xmlns:a16="http://schemas.microsoft.com/office/drawing/2014/main" id="{88940842-E373-959A-F36A-CCE0B9AC5041}"/>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893715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4F708-CDDD-FD5A-1DD9-5EE8040D5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BF569-17D6-CA79-AD15-E3412E5A3731}"/>
              </a:ext>
            </a:extLst>
          </p:cNvPr>
          <p:cNvSpPr>
            <a:spLocks noGrp="1"/>
          </p:cNvSpPr>
          <p:nvPr>
            <p:ph type="title"/>
          </p:nvPr>
        </p:nvSpPr>
        <p:spPr>
          <a:xfrm>
            <a:off x="475890" y="136525"/>
            <a:ext cx="10515600" cy="1325563"/>
          </a:xfrm>
        </p:spPr>
        <p:txBody>
          <a:bodyPr/>
          <a:lstStyle/>
          <a:p>
            <a:r>
              <a:rPr lang="en-US" dirty="0">
                <a:solidFill>
                  <a:schemeClr val="accent1"/>
                </a:solidFill>
              </a:rPr>
              <a:t>Student led activity stations</a:t>
            </a:r>
          </a:p>
        </p:txBody>
      </p:sp>
      <p:sp>
        <p:nvSpPr>
          <p:cNvPr id="3" name="Slide Number Placeholder 2">
            <a:extLst>
              <a:ext uri="{FF2B5EF4-FFF2-40B4-BE49-F238E27FC236}">
                <a16:creationId xmlns:a16="http://schemas.microsoft.com/office/drawing/2014/main" id="{2984675B-4335-771A-5741-29EAA0933603}"/>
              </a:ext>
            </a:extLst>
          </p:cNvPr>
          <p:cNvSpPr>
            <a:spLocks noGrp="1"/>
          </p:cNvSpPr>
          <p:nvPr>
            <p:ph type="sldNum" sz="quarter" idx="12"/>
          </p:nvPr>
        </p:nvSpPr>
        <p:spPr/>
        <p:txBody>
          <a:bodyPr/>
          <a:lstStyle/>
          <a:p>
            <a:fld id="{71D00C28-2252-7A46-BDE1-23546EACCE2C}" type="slidenum">
              <a:rPr lang="en-US" smtClean="0"/>
              <a:pPr/>
              <a:t>19</a:t>
            </a:fld>
            <a:endParaRPr lang="en-US" dirty="0"/>
          </a:p>
        </p:txBody>
      </p:sp>
      <p:sp>
        <p:nvSpPr>
          <p:cNvPr id="4" name="Content Placeholder 3">
            <a:extLst>
              <a:ext uri="{FF2B5EF4-FFF2-40B4-BE49-F238E27FC236}">
                <a16:creationId xmlns:a16="http://schemas.microsoft.com/office/drawing/2014/main" id="{96241D4A-67FA-CB2D-0A5E-A14CD10D687D}"/>
              </a:ext>
            </a:extLst>
          </p:cNvPr>
          <p:cNvSpPr>
            <a:spLocks noGrp="1"/>
          </p:cNvSpPr>
          <p:nvPr>
            <p:ph sz="quarter" idx="10"/>
          </p:nvPr>
        </p:nvSpPr>
        <p:spPr/>
        <p:txBody>
          <a:bodyPr/>
          <a:lstStyle/>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Information on internet safety was presented in another station located in the school computer lab.</a:t>
            </a:r>
          </a:p>
          <a:p>
            <a:pPr marL="0" indent="0">
              <a:buNone/>
            </a:pPr>
            <a:endParaRPr lang="en-US" dirty="0"/>
          </a:p>
        </p:txBody>
      </p:sp>
      <p:pic>
        <p:nvPicPr>
          <p:cNvPr id="8" name="Picture Placeholder 7">
            <a:extLst>
              <a:ext uri="{FF2B5EF4-FFF2-40B4-BE49-F238E27FC236}">
                <a16:creationId xmlns:a16="http://schemas.microsoft.com/office/drawing/2014/main" id="{4B571F2B-6A57-415E-AE87-EA28CEB8D264}"/>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prstGeom prst="rect">
            <a:avLst/>
          </a:prstGeom>
        </p:spPr>
      </p:pic>
      <p:pic>
        <p:nvPicPr>
          <p:cNvPr id="10" name="Picture Placeholder 9">
            <a:extLst>
              <a:ext uri="{FF2B5EF4-FFF2-40B4-BE49-F238E27FC236}">
                <a16:creationId xmlns:a16="http://schemas.microsoft.com/office/drawing/2014/main" id="{6625A244-E615-D731-5D1A-8CC0FAB72F28}"/>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1740833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412239-833A-A154-B4C4-CF5376949587}"/>
              </a:ext>
            </a:extLst>
          </p:cNvPr>
          <p:cNvSpPr>
            <a:spLocks noGrp="1"/>
          </p:cNvSpPr>
          <p:nvPr>
            <p:ph sz="quarter" idx="10"/>
          </p:nvPr>
        </p:nvSpPr>
        <p:spPr/>
        <p:txBody>
          <a:bodyPr>
            <a:normAutofit fontScale="92500"/>
          </a:bodyPr>
          <a:lstStyle/>
          <a:p>
            <a:pPr marL="0" indent="0">
              <a:buNone/>
            </a:pPr>
            <a:r>
              <a:rPr lang="en-US" sz="2600" b="1" dirty="0">
                <a:latin typeface="Lato" panose="020F0502020204030203" pitchFamily="34" charset="0"/>
                <a:ea typeface="Lato" panose="020F0502020204030203" pitchFamily="34" charset="0"/>
                <a:cs typeface="Lato" panose="020F0502020204030203" pitchFamily="34" charset="0"/>
              </a:rPr>
              <a:t>Environment</a:t>
            </a:r>
          </a:p>
          <a:p>
            <a:pPr lvl="1"/>
            <a:r>
              <a:rPr lang="en-US" sz="2600" dirty="0">
                <a:latin typeface="Lato" panose="020F0502020204030203" pitchFamily="34" charset="0"/>
                <a:ea typeface="Lato" panose="020F0502020204030203" pitchFamily="34" charset="0"/>
                <a:cs typeface="Lato" panose="020F0502020204030203" pitchFamily="34" charset="0"/>
              </a:rPr>
              <a:t>From the mountain range (Andes) running through the country, volcanoes, and rugged terrain to the long coastline of the Pacific Ocean with its warmer climate, fishing and UNESCO heritage Galapagos Islands.</a:t>
            </a:r>
          </a:p>
          <a:p>
            <a:pPr lvl="1"/>
            <a:r>
              <a:rPr lang="en-US" sz="2600" dirty="0">
                <a:latin typeface="Lato" panose="020F0502020204030203" pitchFamily="34" charset="0"/>
                <a:ea typeface="Lato" panose="020F0502020204030203" pitchFamily="34" charset="0"/>
                <a:cs typeface="Lato" panose="020F0502020204030203" pitchFamily="34" charset="0"/>
              </a:rPr>
              <a:t>The UNESCO Heritage City of Quito with its historical buildings which contrast with the new city high rise buildings and modern infrastructure.</a:t>
            </a:r>
          </a:p>
          <a:p>
            <a:pPr marL="0" indent="0">
              <a:buNone/>
            </a:pPr>
            <a:endParaRPr lang="en-US" dirty="0"/>
          </a:p>
        </p:txBody>
      </p:sp>
      <p:sp>
        <p:nvSpPr>
          <p:cNvPr id="3" name="Slide Number Placeholder 2">
            <a:extLst>
              <a:ext uri="{FF2B5EF4-FFF2-40B4-BE49-F238E27FC236}">
                <a16:creationId xmlns:a16="http://schemas.microsoft.com/office/drawing/2014/main" id="{FD84241F-0D14-47D3-FEA5-20178C7B3031}"/>
              </a:ext>
            </a:extLst>
          </p:cNvPr>
          <p:cNvSpPr>
            <a:spLocks noGrp="1"/>
          </p:cNvSpPr>
          <p:nvPr>
            <p:ph type="sldNum" sz="quarter" idx="12"/>
          </p:nvPr>
        </p:nvSpPr>
        <p:spPr/>
        <p:txBody>
          <a:bodyPr/>
          <a:lstStyle/>
          <a:p>
            <a:fld id="{71D00C28-2252-7A46-BDE1-23546EACCE2C}" type="slidenum">
              <a:rPr lang="en-US" smtClean="0"/>
              <a:pPr/>
              <a:t>2</a:t>
            </a:fld>
            <a:endParaRPr lang="en-US" dirty="0"/>
          </a:p>
        </p:txBody>
      </p:sp>
      <p:sp>
        <p:nvSpPr>
          <p:cNvPr id="4" name="Title 3">
            <a:extLst>
              <a:ext uri="{FF2B5EF4-FFF2-40B4-BE49-F238E27FC236}">
                <a16:creationId xmlns:a16="http://schemas.microsoft.com/office/drawing/2014/main" id="{87828E5D-213D-7E42-1FD4-83963C3C7886}"/>
              </a:ext>
            </a:extLst>
          </p:cNvPr>
          <p:cNvSpPr>
            <a:spLocks noGrp="1"/>
          </p:cNvSpPr>
          <p:nvPr>
            <p:ph type="title"/>
          </p:nvPr>
        </p:nvSpPr>
        <p:spPr/>
        <p:txBody>
          <a:bodyPr>
            <a:noAutofit/>
          </a:bodyPr>
          <a:lstStyle/>
          <a:p>
            <a:r>
              <a:rPr lang="en-US" dirty="0">
                <a:solidFill>
                  <a:schemeClr val="accent1"/>
                </a:solidFill>
                <a:latin typeface="Lato" panose="020F0502020204030203" pitchFamily="34" charset="0"/>
                <a:ea typeface="Lato" panose="020F0502020204030203" pitchFamily="34" charset="0"/>
                <a:cs typeface="Lato" panose="020F0502020204030203" pitchFamily="34" charset="0"/>
              </a:rPr>
              <a:t>Ecuador: a land of contrasts: shaped by nature, people and inequality</a:t>
            </a:r>
            <a:endParaRPr lang="en-US" dirty="0">
              <a:solidFill>
                <a:schemeClr val="accent1"/>
              </a:solidFill>
            </a:endParaRPr>
          </a:p>
        </p:txBody>
      </p:sp>
      <p:pic>
        <p:nvPicPr>
          <p:cNvPr id="15" name="Picture Placeholder 14">
            <a:extLst>
              <a:ext uri="{FF2B5EF4-FFF2-40B4-BE49-F238E27FC236}">
                <a16:creationId xmlns:a16="http://schemas.microsoft.com/office/drawing/2014/main" id="{A67BDC56-F2EC-B373-217F-E286561071F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743567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0ECE322-5C04-EA25-E611-D6754E33E5ED}"/>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521359" y="1781227"/>
            <a:ext cx="5327650" cy="2808336"/>
          </a:xfrm>
          <a:prstGeom prst="rect">
            <a:avLst/>
          </a:prstGeom>
        </p:spPr>
      </p:pic>
      <p:sp>
        <p:nvSpPr>
          <p:cNvPr id="3" name="Slide Number Placeholder 2">
            <a:extLst>
              <a:ext uri="{FF2B5EF4-FFF2-40B4-BE49-F238E27FC236}">
                <a16:creationId xmlns:a16="http://schemas.microsoft.com/office/drawing/2014/main" id="{FD84241F-0D14-47D3-FEA5-20178C7B3031}"/>
              </a:ext>
            </a:extLst>
          </p:cNvPr>
          <p:cNvSpPr>
            <a:spLocks noGrp="1"/>
          </p:cNvSpPr>
          <p:nvPr>
            <p:ph type="sldNum" sz="quarter" idx="12"/>
          </p:nvPr>
        </p:nvSpPr>
        <p:spPr/>
        <p:txBody>
          <a:bodyPr/>
          <a:lstStyle/>
          <a:p>
            <a:fld id="{71D00C28-2252-7A46-BDE1-23546EACCE2C}" type="slidenum">
              <a:rPr lang="en-US" smtClean="0"/>
              <a:pPr/>
              <a:t>20</a:t>
            </a:fld>
            <a:endParaRPr lang="en-US" dirty="0"/>
          </a:p>
        </p:txBody>
      </p:sp>
      <p:sp>
        <p:nvSpPr>
          <p:cNvPr id="4" name="Title 3">
            <a:extLst>
              <a:ext uri="{FF2B5EF4-FFF2-40B4-BE49-F238E27FC236}">
                <a16:creationId xmlns:a16="http://schemas.microsoft.com/office/drawing/2014/main" id="{87828E5D-213D-7E42-1FD4-83963C3C7886}"/>
              </a:ext>
            </a:extLst>
          </p:cNvPr>
          <p:cNvSpPr>
            <a:spLocks noGrp="1"/>
          </p:cNvSpPr>
          <p:nvPr>
            <p:ph type="title"/>
          </p:nvPr>
        </p:nvSpPr>
        <p:spPr/>
        <p:txBody>
          <a:bodyPr>
            <a:normAutofit fontScale="90000"/>
          </a:bodyPr>
          <a:lstStyle/>
          <a:p>
            <a:r>
              <a:rPr lang="en-US" dirty="0">
                <a:solidFill>
                  <a:schemeClr val="accent1"/>
                </a:solidFill>
              </a:rPr>
              <a:t>The classrooms were decorated in colorful murals with messages on technology </a:t>
            </a:r>
            <a:r>
              <a:rPr lang="en-US" dirty="0">
                <a:solidFill>
                  <a:schemeClr val="bg1"/>
                </a:solidFill>
              </a:rPr>
              <a:t>safety</a:t>
            </a:r>
            <a:endParaRPr lang="en-US" dirty="0"/>
          </a:p>
        </p:txBody>
      </p:sp>
      <p:pic>
        <p:nvPicPr>
          <p:cNvPr id="9" name="Picture Placeholder 8">
            <a:extLst>
              <a:ext uri="{FF2B5EF4-FFF2-40B4-BE49-F238E27FC236}">
                <a16:creationId xmlns:a16="http://schemas.microsoft.com/office/drawing/2014/main" id="{A984F34D-72CE-C911-0B69-BBE530D404F3}"/>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7065034" y="1781227"/>
            <a:ext cx="4822166" cy="4464383"/>
          </a:xfrm>
          <a:prstGeom prst="rect">
            <a:avLst/>
          </a:prstGeom>
        </p:spPr>
      </p:pic>
      <p:sp>
        <p:nvSpPr>
          <p:cNvPr id="12" name="TextBox 11">
            <a:extLst>
              <a:ext uri="{FF2B5EF4-FFF2-40B4-BE49-F238E27FC236}">
                <a16:creationId xmlns:a16="http://schemas.microsoft.com/office/drawing/2014/main" id="{F2959D66-D1DB-C19D-209B-8333E7B6200C}"/>
              </a:ext>
            </a:extLst>
          </p:cNvPr>
          <p:cNvSpPr txBox="1"/>
          <p:nvPr/>
        </p:nvSpPr>
        <p:spPr>
          <a:xfrm>
            <a:off x="1351711" y="4831594"/>
            <a:ext cx="3666946" cy="369332"/>
          </a:xfrm>
          <a:prstGeom prst="rect">
            <a:avLst/>
          </a:prstGeom>
          <a:noFill/>
        </p:spPr>
        <p:txBody>
          <a:bodyPr wrap="square">
            <a:spAutoFit/>
          </a:bodyPr>
          <a:lstStyle/>
          <a:p>
            <a:r>
              <a:rPr lang="en-US" dirty="0"/>
              <a:t>“To know how to stay safe online”</a:t>
            </a:r>
          </a:p>
        </p:txBody>
      </p:sp>
    </p:spTree>
    <p:extLst>
      <p:ext uri="{BB962C8B-B14F-4D97-AF65-F5344CB8AC3E}">
        <p14:creationId xmlns:p14="http://schemas.microsoft.com/office/powerpoint/2010/main" val="183034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5A7A-05CA-1D82-E411-C1F4AA09D392}"/>
              </a:ext>
            </a:extLst>
          </p:cNvPr>
          <p:cNvSpPr>
            <a:spLocks noGrp="1"/>
          </p:cNvSpPr>
          <p:nvPr>
            <p:ph type="title"/>
          </p:nvPr>
        </p:nvSpPr>
        <p:spPr>
          <a:xfrm>
            <a:off x="241540" y="695953"/>
            <a:ext cx="11386868" cy="1325563"/>
          </a:xfrm>
        </p:spPr>
        <p:txBody>
          <a:bodyPr>
            <a:normAutofit fontScale="90000"/>
          </a:bodyPr>
          <a:lstStyle/>
          <a:p>
            <a:r>
              <a:rPr lang="en-US" dirty="0">
                <a:solidFill>
                  <a:schemeClr val="accent1"/>
                </a:solidFill>
              </a:rPr>
              <a:t>Life size board games developed by the students to facilitate learning were also introduced to the visitors.</a:t>
            </a:r>
            <a:br>
              <a:rPr lang="en-US" dirty="0">
                <a:solidFill>
                  <a:schemeClr val="accent1"/>
                </a:solidFill>
              </a:rPr>
            </a:br>
            <a:endParaRPr lang="en-US" dirty="0">
              <a:solidFill>
                <a:schemeClr val="accent1"/>
              </a:solidFill>
            </a:endParaRPr>
          </a:p>
        </p:txBody>
      </p:sp>
      <p:pic>
        <p:nvPicPr>
          <p:cNvPr id="6" name="Content Placeholder 5">
            <a:extLst>
              <a:ext uri="{FF2B5EF4-FFF2-40B4-BE49-F238E27FC236}">
                <a16:creationId xmlns:a16="http://schemas.microsoft.com/office/drawing/2014/main" id="{4EF20A46-23BE-8786-A825-C36487773618}"/>
              </a:ext>
            </a:extLst>
          </p:cNvPr>
          <p:cNvPicPr>
            <a:picLocks noGrp="1" noChangeAspect="1"/>
          </p:cNvPicPr>
          <p:nvPr>
            <p:ph sz="quarter" idx="10"/>
          </p:nvPr>
        </p:nvPicPr>
        <p:blipFill>
          <a:blip r:embed="rId2"/>
          <a:stretch>
            <a:fillRect/>
          </a:stretch>
        </p:blipFill>
        <p:spPr>
          <a:xfrm>
            <a:off x="2837405" y="2097824"/>
            <a:ext cx="6517189" cy="4182218"/>
          </a:xfrm>
          <a:prstGeom prst="rect">
            <a:avLst/>
          </a:prstGeom>
        </p:spPr>
      </p:pic>
      <p:sp>
        <p:nvSpPr>
          <p:cNvPr id="4" name="Slide Number Placeholder 3">
            <a:extLst>
              <a:ext uri="{FF2B5EF4-FFF2-40B4-BE49-F238E27FC236}">
                <a16:creationId xmlns:a16="http://schemas.microsoft.com/office/drawing/2014/main" id="{90E1A973-826F-89B5-2FF1-102A14A066AE}"/>
              </a:ext>
            </a:extLst>
          </p:cNvPr>
          <p:cNvSpPr>
            <a:spLocks noGrp="1"/>
          </p:cNvSpPr>
          <p:nvPr>
            <p:ph type="sldNum" sz="quarter" idx="12"/>
          </p:nvPr>
        </p:nvSpPr>
        <p:spPr/>
        <p:txBody>
          <a:bodyPr/>
          <a:lstStyle/>
          <a:p>
            <a:fld id="{71D00C28-2252-7A46-BDE1-23546EACCE2C}" type="slidenum">
              <a:rPr lang="en-US" smtClean="0"/>
              <a:pPr/>
              <a:t>21</a:t>
            </a:fld>
            <a:endParaRPr lang="en-US" dirty="0"/>
          </a:p>
        </p:txBody>
      </p:sp>
    </p:spTree>
    <p:extLst>
      <p:ext uri="{BB962C8B-B14F-4D97-AF65-F5344CB8AC3E}">
        <p14:creationId xmlns:p14="http://schemas.microsoft.com/office/powerpoint/2010/main" val="3032836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DB654-9C1D-BAE9-CFB2-0B15814DA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257EB-3BA9-ECED-3346-C98EE6443095}"/>
              </a:ext>
            </a:extLst>
          </p:cNvPr>
          <p:cNvSpPr>
            <a:spLocks noGrp="1"/>
          </p:cNvSpPr>
          <p:nvPr>
            <p:ph type="title"/>
          </p:nvPr>
        </p:nvSpPr>
        <p:spPr/>
        <p:txBody>
          <a:bodyPr/>
          <a:lstStyle/>
          <a:p>
            <a:r>
              <a:rPr lang="en-US" dirty="0"/>
              <a:t>DAY 3</a:t>
            </a:r>
          </a:p>
        </p:txBody>
      </p:sp>
      <p:sp>
        <p:nvSpPr>
          <p:cNvPr id="3" name="Slide Number Placeholder 2">
            <a:extLst>
              <a:ext uri="{FF2B5EF4-FFF2-40B4-BE49-F238E27FC236}">
                <a16:creationId xmlns:a16="http://schemas.microsoft.com/office/drawing/2014/main" id="{FDEA995B-8742-A8CF-1056-029752669FF8}"/>
              </a:ext>
            </a:extLst>
          </p:cNvPr>
          <p:cNvSpPr>
            <a:spLocks noGrp="1"/>
          </p:cNvSpPr>
          <p:nvPr>
            <p:ph type="sldNum" sz="quarter" idx="11"/>
          </p:nvPr>
        </p:nvSpPr>
        <p:spPr/>
        <p:txBody>
          <a:bodyPr/>
          <a:lstStyle/>
          <a:p>
            <a:fld id="{71D00C28-2252-7A46-BDE1-23546EACCE2C}" type="slidenum">
              <a:rPr lang="en-US" smtClean="0"/>
              <a:pPr/>
              <a:t>22</a:t>
            </a:fld>
            <a:endParaRPr lang="en-US" dirty="0"/>
          </a:p>
        </p:txBody>
      </p:sp>
      <p:sp>
        <p:nvSpPr>
          <p:cNvPr id="4" name="Text Placeholder 3">
            <a:extLst>
              <a:ext uri="{FF2B5EF4-FFF2-40B4-BE49-F238E27FC236}">
                <a16:creationId xmlns:a16="http://schemas.microsoft.com/office/drawing/2014/main" id="{92CAEAB3-C220-14B9-A567-0BEE424E2339}"/>
              </a:ext>
            </a:extLst>
          </p:cNvPr>
          <p:cNvSpPr>
            <a:spLocks noGrp="1"/>
          </p:cNvSpPr>
          <p:nvPr>
            <p:ph type="body" sz="quarter" idx="18"/>
          </p:nvPr>
        </p:nvSpPr>
        <p:spPr>
          <a:solidFill>
            <a:schemeClr val="accent1"/>
          </a:solidFill>
          <a:ln>
            <a:solidFill>
              <a:schemeClr val="accent1"/>
            </a:solidFill>
          </a:ln>
        </p:spPr>
        <p:txBody>
          <a:bodyPr/>
          <a:lstStyle/>
          <a:p>
            <a:endParaRPr lang="en-US" dirty="0"/>
          </a:p>
        </p:txBody>
      </p:sp>
      <p:sp>
        <p:nvSpPr>
          <p:cNvPr id="5" name="Text Placeholder 4">
            <a:extLst>
              <a:ext uri="{FF2B5EF4-FFF2-40B4-BE49-F238E27FC236}">
                <a16:creationId xmlns:a16="http://schemas.microsoft.com/office/drawing/2014/main" id="{69EE4AD5-4AFC-51A4-A48F-C9F63838A915}"/>
              </a:ext>
            </a:extLst>
          </p:cNvPr>
          <p:cNvSpPr>
            <a:spLocks noGrp="1"/>
          </p:cNvSpPr>
          <p:nvPr>
            <p:ph type="body" sz="quarter" idx="21"/>
          </p:nvPr>
        </p:nvSpPr>
        <p:spPr>
          <a:xfrm>
            <a:off x="6381750" y="2585453"/>
            <a:ext cx="4972050" cy="2586584"/>
          </a:xfrm>
        </p:spPr>
        <p:txBody>
          <a:bodyPr/>
          <a:lstStyle/>
          <a:p>
            <a:pPr algn="ctr">
              <a:lnSpc>
                <a:spcPct val="100000"/>
              </a:lnSpc>
            </a:pPr>
            <a:r>
              <a:rPr lang="en-US" dirty="0"/>
              <a:t>Visit to Centro Pichincha </a:t>
            </a:r>
            <a:r>
              <a:rPr lang="en-US" dirty="0" err="1"/>
              <a:t>Bicentenaria</a:t>
            </a:r>
            <a:r>
              <a:rPr lang="en-US" dirty="0"/>
              <a:t> de Calderón</a:t>
            </a:r>
          </a:p>
          <a:p>
            <a:endParaRPr lang="en-US" dirty="0"/>
          </a:p>
        </p:txBody>
      </p:sp>
      <p:pic>
        <p:nvPicPr>
          <p:cNvPr id="7" name="Picture 6">
            <a:extLst>
              <a:ext uri="{FF2B5EF4-FFF2-40B4-BE49-F238E27FC236}">
                <a16:creationId xmlns:a16="http://schemas.microsoft.com/office/drawing/2014/main" id="{6B8C0849-FF6E-FF2B-47CC-D12DEE668A10}"/>
              </a:ext>
            </a:extLst>
          </p:cNvPr>
          <p:cNvPicPr>
            <a:picLocks noChangeAspect="1"/>
          </p:cNvPicPr>
          <p:nvPr/>
        </p:nvPicPr>
        <p:blipFill>
          <a:blip r:embed="rId2" cstate="screen">
            <a:extLst>
              <a:ext uri="{28A0092B-C50C-407E-A947-70E740481C1C}">
                <a14:useLocalDpi xmlns:a14="http://schemas.microsoft.com/office/drawing/2010/main"/>
              </a:ext>
            </a:extLst>
          </a:blip>
          <a:srcRect b="-426"/>
          <a:stretch>
            <a:fillRect/>
          </a:stretch>
        </p:blipFill>
        <p:spPr>
          <a:xfrm>
            <a:off x="848416" y="1460684"/>
            <a:ext cx="4784456" cy="4706218"/>
          </a:xfrm>
          <a:prstGeom prst="ellipse">
            <a:avLst/>
          </a:prstGeom>
        </p:spPr>
      </p:pic>
    </p:spTree>
    <p:extLst>
      <p:ext uri="{BB962C8B-B14F-4D97-AF65-F5344CB8AC3E}">
        <p14:creationId xmlns:p14="http://schemas.microsoft.com/office/powerpoint/2010/main" val="2680380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3C71-87B8-A40A-F691-48DA8E4ADABD}"/>
              </a:ext>
            </a:extLst>
          </p:cNvPr>
          <p:cNvSpPr>
            <a:spLocks noGrp="1"/>
          </p:cNvSpPr>
          <p:nvPr>
            <p:ph type="title"/>
          </p:nvPr>
        </p:nvSpPr>
        <p:spPr>
          <a:xfrm>
            <a:off x="304800" y="270235"/>
            <a:ext cx="10515600" cy="1325563"/>
          </a:xfrm>
        </p:spPr>
        <p:txBody>
          <a:bodyPr/>
          <a:lstStyle/>
          <a:p>
            <a:r>
              <a:rPr lang="en-US" dirty="0">
                <a:solidFill>
                  <a:schemeClr val="accent1"/>
                </a:solidFill>
              </a:rPr>
              <a:t>Visit to Centro Pichincha </a:t>
            </a:r>
            <a:r>
              <a:rPr lang="en-US" dirty="0" err="1">
                <a:solidFill>
                  <a:schemeClr val="accent1"/>
                </a:solidFill>
              </a:rPr>
              <a:t>Bicentenaria</a:t>
            </a:r>
            <a:r>
              <a:rPr lang="en-US" dirty="0">
                <a:solidFill>
                  <a:schemeClr val="accent1"/>
                </a:solidFill>
              </a:rPr>
              <a:t> de Calderón</a:t>
            </a:r>
          </a:p>
        </p:txBody>
      </p:sp>
      <p:sp>
        <p:nvSpPr>
          <p:cNvPr id="3" name="Slide Number Placeholder 2">
            <a:extLst>
              <a:ext uri="{FF2B5EF4-FFF2-40B4-BE49-F238E27FC236}">
                <a16:creationId xmlns:a16="http://schemas.microsoft.com/office/drawing/2014/main" id="{ED539369-4523-9535-ECA1-3088BD3309A6}"/>
              </a:ext>
            </a:extLst>
          </p:cNvPr>
          <p:cNvSpPr>
            <a:spLocks noGrp="1"/>
          </p:cNvSpPr>
          <p:nvPr>
            <p:ph type="sldNum" sz="quarter" idx="12"/>
          </p:nvPr>
        </p:nvSpPr>
        <p:spPr/>
        <p:txBody>
          <a:bodyPr/>
          <a:lstStyle/>
          <a:p>
            <a:fld id="{71D00C28-2252-7A46-BDE1-23546EACCE2C}" type="slidenum">
              <a:rPr lang="en-US" smtClean="0"/>
              <a:pPr/>
              <a:t>23</a:t>
            </a:fld>
            <a:endParaRPr lang="en-US" dirty="0"/>
          </a:p>
        </p:txBody>
      </p:sp>
      <p:pic>
        <p:nvPicPr>
          <p:cNvPr id="7" name="Content Placeholder 6">
            <a:extLst>
              <a:ext uri="{FF2B5EF4-FFF2-40B4-BE49-F238E27FC236}">
                <a16:creationId xmlns:a16="http://schemas.microsoft.com/office/drawing/2014/main" id="{AE8D5C79-EDC5-BD9B-84E4-A8527B69DAD6}"/>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314325" y="2353475"/>
            <a:ext cx="5327650" cy="2851138"/>
          </a:xfrm>
          <a:prstGeom prst="rect">
            <a:avLst/>
          </a:prstGeom>
        </p:spPr>
      </p:pic>
      <p:sp>
        <p:nvSpPr>
          <p:cNvPr id="5" name="Content Placeholder 4">
            <a:extLst>
              <a:ext uri="{FF2B5EF4-FFF2-40B4-BE49-F238E27FC236}">
                <a16:creationId xmlns:a16="http://schemas.microsoft.com/office/drawing/2014/main" id="{8D24B3C8-EA9E-585E-DD8E-5AD8CE679D72}"/>
              </a:ext>
            </a:extLst>
          </p:cNvPr>
          <p:cNvSpPr>
            <a:spLocks noGrp="1"/>
          </p:cNvSpPr>
          <p:nvPr>
            <p:ph sz="quarter" idx="13"/>
          </p:nvPr>
        </p:nvSpPr>
        <p:spPr/>
        <p:txBody>
          <a:bodyPr>
            <a:normAutofit fontScale="85000" lnSpcReduction="20000"/>
          </a:bodyPr>
          <a:lstStyle/>
          <a:p>
            <a:r>
              <a:rPr lang="en-FI" dirty="0"/>
              <a:t>Provides integrated community services aimed at improving quality of life, especially for vulnerable groups (women, youth, families and marginalized populations)</a:t>
            </a:r>
          </a:p>
          <a:p>
            <a:r>
              <a:rPr lang="en-FI" dirty="0"/>
              <a:t>Offers a wide range of healthcare services, including general medicine, gynecology, pediatrics, psychology, dentistry, physiotherapy, and diagnostic services (e.g. X-ray, ultrasound)</a:t>
            </a:r>
          </a:p>
          <a:p>
            <a:r>
              <a:rPr lang="en-FI" dirty="0"/>
              <a:t>Includes sexual and reproductive health services, with targeted support for adolescents and specialized services for LGBTIQ+ communities</a:t>
            </a:r>
          </a:p>
          <a:p>
            <a:pPr marL="0" indent="0">
              <a:buNone/>
            </a:pPr>
            <a:endParaRPr lang="en-US" dirty="0"/>
          </a:p>
        </p:txBody>
      </p:sp>
    </p:spTree>
    <p:extLst>
      <p:ext uri="{BB962C8B-B14F-4D97-AF65-F5344CB8AC3E}">
        <p14:creationId xmlns:p14="http://schemas.microsoft.com/office/powerpoint/2010/main" val="1125397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A4D8-3BD9-A7E4-51BD-ED77B01C1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092FD2-D30D-8536-1C1B-AF193FA3DA4B}"/>
              </a:ext>
            </a:extLst>
          </p:cNvPr>
          <p:cNvSpPr>
            <a:spLocks noGrp="1"/>
          </p:cNvSpPr>
          <p:nvPr>
            <p:ph type="title"/>
          </p:nvPr>
        </p:nvSpPr>
        <p:spPr>
          <a:xfrm>
            <a:off x="304800" y="270235"/>
            <a:ext cx="10515600" cy="1325563"/>
          </a:xfrm>
        </p:spPr>
        <p:txBody>
          <a:bodyPr/>
          <a:lstStyle/>
          <a:p>
            <a:r>
              <a:rPr lang="en-US" dirty="0">
                <a:solidFill>
                  <a:schemeClr val="accent1"/>
                </a:solidFill>
              </a:rPr>
              <a:t>Visit to Centro Pichincha </a:t>
            </a:r>
            <a:r>
              <a:rPr lang="en-US" dirty="0" err="1">
                <a:solidFill>
                  <a:schemeClr val="accent1"/>
                </a:solidFill>
              </a:rPr>
              <a:t>Bicentenaria</a:t>
            </a:r>
            <a:r>
              <a:rPr lang="en-US" dirty="0">
                <a:solidFill>
                  <a:schemeClr val="accent1"/>
                </a:solidFill>
              </a:rPr>
              <a:t> de Calderón</a:t>
            </a:r>
          </a:p>
        </p:txBody>
      </p:sp>
      <p:sp>
        <p:nvSpPr>
          <p:cNvPr id="3" name="Slide Number Placeholder 2">
            <a:extLst>
              <a:ext uri="{FF2B5EF4-FFF2-40B4-BE49-F238E27FC236}">
                <a16:creationId xmlns:a16="http://schemas.microsoft.com/office/drawing/2014/main" id="{3FB17592-6EFB-C6FD-A4BF-B1A921565B77}"/>
              </a:ext>
            </a:extLst>
          </p:cNvPr>
          <p:cNvSpPr>
            <a:spLocks noGrp="1"/>
          </p:cNvSpPr>
          <p:nvPr>
            <p:ph type="sldNum" sz="quarter" idx="12"/>
          </p:nvPr>
        </p:nvSpPr>
        <p:spPr/>
        <p:txBody>
          <a:bodyPr/>
          <a:lstStyle/>
          <a:p>
            <a:fld id="{71D00C28-2252-7A46-BDE1-23546EACCE2C}" type="slidenum">
              <a:rPr lang="en-US" smtClean="0"/>
              <a:pPr/>
              <a:t>24</a:t>
            </a:fld>
            <a:endParaRPr lang="en-US" dirty="0"/>
          </a:p>
        </p:txBody>
      </p:sp>
      <p:pic>
        <p:nvPicPr>
          <p:cNvPr id="7" name="Content Placeholder 6">
            <a:extLst>
              <a:ext uri="{FF2B5EF4-FFF2-40B4-BE49-F238E27FC236}">
                <a16:creationId xmlns:a16="http://schemas.microsoft.com/office/drawing/2014/main" id="{3F88A0AC-6D55-909A-55AA-A607DA59E315}"/>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r="-4582"/>
          <a:stretch>
            <a:fillRect/>
          </a:stretch>
        </p:blipFill>
        <p:spPr>
          <a:xfrm>
            <a:off x="314325" y="2353475"/>
            <a:ext cx="5886438" cy="3150178"/>
          </a:xfrm>
          <a:prstGeom prst="rect">
            <a:avLst/>
          </a:prstGeom>
        </p:spPr>
      </p:pic>
      <p:sp>
        <p:nvSpPr>
          <p:cNvPr id="5" name="Content Placeholder 4">
            <a:extLst>
              <a:ext uri="{FF2B5EF4-FFF2-40B4-BE49-F238E27FC236}">
                <a16:creationId xmlns:a16="http://schemas.microsoft.com/office/drawing/2014/main" id="{90D5F3F5-82A0-697E-C28C-4D5D2EE84343}"/>
              </a:ext>
            </a:extLst>
          </p:cNvPr>
          <p:cNvSpPr>
            <a:spLocks noGrp="1"/>
          </p:cNvSpPr>
          <p:nvPr>
            <p:ph sz="quarter" idx="13"/>
          </p:nvPr>
        </p:nvSpPr>
        <p:spPr/>
        <p:txBody>
          <a:bodyPr>
            <a:normAutofit fontScale="85000" lnSpcReduction="20000"/>
          </a:bodyPr>
          <a:lstStyle/>
          <a:p>
            <a:r>
              <a:rPr lang="en-FI" dirty="0"/>
              <a:t>Provides support for survivors of gender-based violence, including psychological care, legal advice and social assistance</a:t>
            </a:r>
          </a:p>
          <a:p>
            <a:r>
              <a:rPr lang="en-FI" dirty="0"/>
              <a:t>Offers legal and mediation services to help resolve conflicts and improve access to justice within the community </a:t>
            </a:r>
          </a:p>
          <a:p>
            <a:r>
              <a:rPr lang="en-FI" dirty="0"/>
              <a:t>Promotes economic empowerment, with coworking spaces, entrepreneurship support and vocational training such as textile skills development </a:t>
            </a:r>
          </a:p>
          <a:p>
            <a:r>
              <a:rPr lang="en-FI" dirty="0"/>
              <a:t>Provides youth-focused programmes, including education on rights, health, and personal development </a:t>
            </a:r>
          </a:p>
          <a:p>
            <a:pPr marL="0" indent="0">
              <a:buNone/>
            </a:pPr>
            <a:endParaRPr lang="en-US" dirty="0"/>
          </a:p>
        </p:txBody>
      </p:sp>
    </p:spTree>
    <p:extLst>
      <p:ext uri="{BB962C8B-B14F-4D97-AF65-F5344CB8AC3E}">
        <p14:creationId xmlns:p14="http://schemas.microsoft.com/office/powerpoint/2010/main" val="3730273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1CD9-7553-09E8-1C80-F3243343B2A0}"/>
              </a:ext>
            </a:extLst>
          </p:cNvPr>
          <p:cNvSpPr>
            <a:spLocks noGrp="1"/>
          </p:cNvSpPr>
          <p:nvPr>
            <p:ph type="title"/>
          </p:nvPr>
        </p:nvSpPr>
        <p:spPr>
          <a:xfrm>
            <a:off x="304799" y="209849"/>
            <a:ext cx="11185585" cy="1325563"/>
          </a:xfrm>
        </p:spPr>
        <p:txBody>
          <a:bodyPr/>
          <a:lstStyle/>
          <a:p>
            <a:r>
              <a:rPr lang="en-US" dirty="0">
                <a:solidFill>
                  <a:schemeClr val="accent1"/>
                </a:solidFill>
              </a:rPr>
              <a:t>Laaha in Ecuador: reflections from site visit</a:t>
            </a:r>
          </a:p>
        </p:txBody>
      </p:sp>
      <p:sp>
        <p:nvSpPr>
          <p:cNvPr id="3" name="Slide Number Placeholder 2">
            <a:extLst>
              <a:ext uri="{FF2B5EF4-FFF2-40B4-BE49-F238E27FC236}">
                <a16:creationId xmlns:a16="http://schemas.microsoft.com/office/drawing/2014/main" id="{B6AB7013-0AC6-D9CD-81E6-D2CC361707B5}"/>
              </a:ext>
            </a:extLst>
          </p:cNvPr>
          <p:cNvSpPr>
            <a:spLocks noGrp="1"/>
          </p:cNvSpPr>
          <p:nvPr>
            <p:ph type="sldNum" sz="quarter" idx="12"/>
          </p:nvPr>
        </p:nvSpPr>
        <p:spPr/>
        <p:txBody>
          <a:bodyPr/>
          <a:lstStyle/>
          <a:p>
            <a:fld id="{71D00C28-2252-7A46-BDE1-23546EACCE2C}" type="slidenum">
              <a:rPr lang="en-US" smtClean="0"/>
              <a:pPr/>
              <a:t>25</a:t>
            </a:fld>
            <a:endParaRPr lang="en-US" dirty="0"/>
          </a:p>
        </p:txBody>
      </p:sp>
      <p:sp>
        <p:nvSpPr>
          <p:cNvPr id="4" name="Content Placeholder 3">
            <a:extLst>
              <a:ext uri="{FF2B5EF4-FFF2-40B4-BE49-F238E27FC236}">
                <a16:creationId xmlns:a16="http://schemas.microsoft.com/office/drawing/2014/main" id="{FC06E9FF-54B2-3123-763E-51ECA06E6A03}"/>
              </a:ext>
            </a:extLst>
          </p:cNvPr>
          <p:cNvSpPr>
            <a:spLocks noGrp="1"/>
          </p:cNvSpPr>
          <p:nvPr>
            <p:ph sz="quarter" idx="10"/>
          </p:nvPr>
        </p:nvSpPr>
        <p:spPr/>
        <p:txBody>
          <a:bodyPr>
            <a:normAutofit fontScale="85000" lnSpcReduction="20000"/>
          </a:bodyPr>
          <a:lstStyle/>
          <a:p>
            <a:pPr fontAlgn="t"/>
            <a:r>
              <a:rPr lang="en-US" dirty="0"/>
              <a:t>Strong evidence of impact and relevance</a:t>
            </a:r>
            <a:br>
              <a:rPr lang="en-US" dirty="0"/>
            </a:br>
            <a:r>
              <a:rPr lang="en-US" dirty="0"/>
              <a:t>Laaha is clearly highly relevant in Ecuador and already demonstrates strong, tangible impact in improving knowledge, confidence and access to support among adolescent girls and young women.</a:t>
            </a:r>
          </a:p>
          <a:p>
            <a:pPr fontAlgn="t"/>
            <a:r>
              <a:rPr lang="en-US" dirty="0"/>
              <a:t>Model implementation – but not yet globally uniform</a:t>
            </a:r>
            <a:br>
              <a:rPr lang="en-US" dirty="0"/>
            </a:br>
            <a:r>
              <a:rPr lang="en-US" dirty="0"/>
              <a:t>Ecuador UNICEF team appears to be very well progressing with the project with advanced localization, strong partnerships and high youth engagement; however, similar progress may not yet be at the same level across all Laaha countries, highlighting the need for continued adaptation and support.</a:t>
            </a:r>
          </a:p>
          <a:p>
            <a:pPr fontAlgn="t"/>
            <a:r>
              <a:rPr lang="en-US" dirty="0"/>
              <a:t>Outstanding youth ownership and integration</a:t>
            </a:r>
            <a:br>
              <a:rPr lang="en-US" dirty="0"/>
            </a:br>
            <a:r>
              <a:rPr lang="en-US" dirty="0"/>
              <a:t>The level of youth-led co-creation and engagement (e.g. schools, peer learning, creative teaching methods) shows that Laaha can be deeply embedded in communities and education systems when properly supported.</a:t>
            </a:r>
          </a:p>
          <a:p>
            <a:endParaRPr lang="en-US" dirty="0"/>
          </a:p>
        </p:txBody>
      </p:sp>
      <p:pic>
        <p:nvPicPr>
          <p:cNvPr id="8" name="Picture Placeholder 7">
            <a:extLst>
              <a:ext uri="{FF2B5EF4-FFF2-40B4-BE49-F238E27FC236}">
                <a16:creationId xmlns:a16="http://schemas.microsoft.com/office/drawing/2014/main" id="{C739C706-7C4E-E5C9-24B6-563649655C29}"/>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pic>
        <p:nvPicPr>
          <p:cNvPr id="10" name="Picture Placeholder 9">
            <a:extLst>
              <a:ext uri="{FF2B5EF4-FFF2-40B4-BE49-F238E27FC236}">
                <a16:creationId xmlns:a16="http://schemas.microsoft.com/office/drawing/2014/main" id="{022DB023-C0BA-C610-DEBA-D26CD1C687CA}"/>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4028335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C974A-76BC-82ED-5B22-45E82FD514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E3ACB-F3E4-04F7-A0AC-7D79DB1A7F1B}"/>
              </a:ext>
            </a:extLst>
          </p:cNvPr>
          <p:cNvSpPr>
            <a:spLocks noGrp="1"/>
          </p:cNvSpPr>
          <p:nvPr>
            <p:ph type="title"/>
          </p:nvPr>
        </p:nvSpPr>
        <p:spPr>
          <a:xfrm>
            <a:off x="304799" y="209849"/>
            <a:ext cx="11185585" cy="1325563"/>
          </a:xfrm>
        </p:spPr>
        <p:txBody>
          <a:bodyPr/>
          <a:lstStyle/>
          <a:p>
            <a:r>
              <a:rPr lang="en-US" dirty="0">
                <a:solidFill>
                  <a:schemeClr val="accent1"/>
                </a:solidFill>
              </a:rPr>
              <a:t>Laaha in Ecuador: reflections from site visit</a:t>
            </a:r>
          </a:p>
        </p:txBody>
      </p:sp>
      <p:sp>
        <p:nvSpPr>
          <p:cNvPr id="3" name="Slide Number Placeholder 2">
            <a:extLst>
              <a:ext uri="{FF2B5EF4-FFF2-40B4-BE49-F238E27FC236}">
                <a16:creationId xmlns:a16="http://schemas.microsoft.com/office/drawing/2014/main" id="{22B12F3F-3AF3-BDA6-5142-DBEB74FB675C}"/>
              </a:ext>
            </a:extLst>
          </p:cNvPr>
          <p:cNvSpPr>
            <a:spLocks noGrp="1"/>
          </p:cNvSpPr>
          <p:nvPr>
            <p:ph type="sldNum" sz="quarter" idx="12"/>
          </p:nvPr>
        </p:nvSpPr>
        <p:spPr/>
        <p:txBody>
          <a:bodyPr/>
          <a:lstStyle/>
          <a:p>
            <a:fld id="{71D00C28-2252-7A46-BDE1-23546EACCE2C}" type="slidenum">
              <a:rPr lang="en-US" smtClean="0"/>
              <a:pPr/>
              <a:t>26</a:t>
            </a:fld>
            <a:endParaRPr lang="en-US" dirty="0"/>
          </a:p>
        </p:txBody>
      </p:sp>
      <p:sp>
        <p:nvSpPr>
          <p:cNvPr id="4" name="Content Placeholder 3">
            <a:extLst>
              <a:ext uri="{FF2B5EF4-FFF2-40B4-BE49-F238E27FC236}">
                <a16:creationId xmlns:a16="http://schemas.microsoft.com/office/drawing/2014/main" id="{8CD04570-ECCD-1513-9516-F63E8B0E4692}"/>
              </a:ext>
            </a:extLst>
          </p:cNvPr>
          <p:cNvSpPr>
            <a:spLocks noGrp="1"/>
          </p:cNvSpPr>
          <p:nvPr>
            <p:ph sz="quarter" idx="10"/>
          </p:nvPr>
        </p:nvSpPr>
        <p:spPr/>
        <p:txBody>
          <a:bodyPr>
            <a:normAutofit/>
          </a:bodyPr>
          <a:lstStyle/>
          <a:p>
            <a:pPr fontAlgn="t"/>
            <a:r>
              <a:rPr lang="en-US" dirty="0"/>
              <a:t>Favorable but evolving policy environment</a:t>
            </a:r>
            <a:br>
              <a:rPr lang="en-US" dirty="0"/>
            </a:br>
            <a:r>
              <a:rPr lang="en-US" dirty="0"/>
              <a:t>A recent national legislative change may risk reducing </a:t>
            </a:r>
            <a:r>
              <a:rPr lang="en-US" dirty="0" err="1"/>
              <a:t>e.g.g</a:t>
            </a:r>
            <a:r>
              <a:rPr lang="en-US" dirty="0"/>
              <a:t> institutional support and funding for gender equality and GBV-related services, potentially affecting e.g. </a:t>
            </a:r>
            <a:r>
              <a:rPr lang="en-US" dirty="0" err="1"/>
              <a:t>centre</a:t>
            </a:r>
            <a:r>
              <a:rPr lang="en-US" dirty="0"/>
              <a:t> visited; the legislation is reportedly under legal challenge, and its full impact remains uncertain.</a:t>
            </a:r>
          </a:p>
          <a:p>
            <a:pPr fontAlgn="t"/>
            <a:r>
              <a:rPr lang="en-US" dirty="0"/>
              <a:t>Strong government and institutional relationships</a:t>
            </a:r>
            <a:br>
              <a:rPr lang="en-US" dirty="0"/>
            </a:br>
            <a:r>
              <a:rPr lang="en-US" dirty="0"/>
              <a:t>The Ecuador team benefits from good collaboration with national and local authorities, which is a key enabler for scaling and sustainability.</a:t>
            </a:r>
          </a:p>
          <a:p>
            <a:endParaRPr lang="en-US" dirty="0"/>
          </a:p>
        </p:txBody>
      </p:sp>
      <p:pic>
        <p:nvPicPr>
          <p:cNvPr id="8" name="Picture Placeholder 7">
            <a:extLst>
              <a:ext uri="{FF2B5EF4-FFF2-40B4-BE49-F238E27FC236}">
                <a16:creationId xmlns:a16="http://schemas.microsoft.com/office/drawing/2014/main" id="{4E029AF7-C44A-2B1C-9EE9-F46D855EAA29}"/>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prstGeom prst="rect">
            <a:avLst/>
          </a:prstGeom>
        </p:spPr>
      </p:pic>
      <p:pic>
        <p:nvPicPr>
          <p:cNvPr id="10" name="Picture Placeholder 9">
            <a:extLst>
              <a:ext uri="{FF2B5EF4-FFF2-40B4-BE49-F238E27FC236}">
                <a16:creationId xmlns:a16="http://schemas.microsoft.com/office/drawing/2014/main" id="{06003685-19D0-9E53-6DA9-AD2C71BC83B9}"/>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69903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D35DE-563B-4116-CB85-6900A35153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0DC21-41E2-2979-B655-714578799518}"/>
              </a:ext>
            </a:extLst>
          </p:cNvPr>
          <p:cNvSpPr>
            <a:spLocks noGrp="1"/>
          </p:cNvSpPr>
          <p:nvPr>
            <p:ph type="title"/>
          </p:nvPr>
        </p:nvSpPr>
        <p:spPr>
          <a:xfrm>
            <a:off x="304799" y="209849"/>
            <a:ext cx="11185585" cy="1325563"/>
          </a:xfrm>
        </p:spPr>
        <p:txBody>
          <a:bodyPr/>
          <a:lstStyle/>
          <a:p>
            <a:r>
              <a:rPr lang="en-US" dirty="0">
                <a:solidFill>
                  <a:schemeClr val="accent1"/>
                </a:solidFill>
              </a:rPr>
              <a:t>Laaha in Ecuador: reflections from site visit</a:t>
            </a:r>
          </a:p>
        </p:txBody>
      </p:sp>
      <p:sp>
        <p:nvSpPr>
          <p:cNvPr id="3" name="Slide Number Placeholder 2">
            <a:extLst>
              <a:ext uri="{FF2B5EF4-FFF2-40B4-BE49-F238E27FC236}">
                <a16:creationId xmlns:a16="http://schemas.microsoft.com/office/drawing/2014/main" id="{4FBE2485-6073-A047-7CB7-42F327A10154}"/>
              </a:ext>
            </a:extLst>
          </p:cNvPr>
          <p:cNvSpPr>
            <a:spLocks noGrp="1"/>
          </p:cNvSpPr>
          <p:nvPr>
            <p:ph type="sldNum" sz="quarter" idx="12"/>
          </p:nvPr>
        </p:nvSpPr>
        <p:spPr/>
        <p:txBody>
          <a:bodyPr/>
          <a:lstStyle/>
          <a:p>
            <a:fld id="{71D00C28-2252-7A46-BDE1-23546EACCE2C}" type="slidenum">
              <a:rPr lang="en-US" smtClean="0"/>
              <a:pPr/>
              <a:t>27</a:t>
            </a:fld>
            <a:endParaRPr lang="en-US" dirty="0"/>
          </a:p>
        </p:txBody>
      </p:sp>
      <p:sp>
        <p:nvSpPr>
          <p:cNvPr id="4" name="Content Placeholder 3">
            <a:extLst>
              <a:ext uri="{FF2B5EF4-FFF2-40B4-BE49-F238E27FC236}">
                <a16:creationId xmlns:a16="http://schemas.microsoft.com/office/drawing/2014/main" id="{F265B636-F3AB-C396-A7EE-EBAE5A751966}"/>
              </a:ext>
            </a:extLst>
          </p:cNvPr>
          <p:cNvSpPr>
            <a:spLocks noGrp="1"/>
          </p:cNvSpPr>
          <p:nvPr>
            <p:ph sz="quarter" idx="10"/>
          </p:nvPr>
        </p:nvSpPr>
        <p:spPr/>
        <p:txBody>
          <a:bodyPr>
            <a:normAutofit/>
          </a:bodyPr>
          <a:lstStyle/>
          <a:p>
            <a:pPr fontAlgn="t"/>
            <a:r>
              <a:rPr lang="en-US" dirty="0"/>
              <a:t>Need to strengthen system-wide awareness (incl. police)</a:t>
            </a:r>
            <a:br>
              <a:rPr lang="en-US" dirty="0"/>
            </a:br>
            <a:r>
              <a:rPr lang="en-US" dirty="0"/>
              <a:t>It is important to ensure that frontline authorities, especially police and protection services, are well aware of Laaha so they can refer girls and women both in crisis situations and for prevention to trusted information and services.</a:t>
            </a:r>
          </a:p>
          <a:p>
            <a:pPr fontAlgn="t"/>
            <a:r>
              <a:rPr lang="en-US" dirty="0"/>
              <a:t>Importance of engaging men and boys</a:t>
            </a:r>
            <a:br>
              <a:rPr lang="en-US" dirty="0"/>
            </a:br>
            <a:r>
              <a:rPr lang="en-US" dirty="0"/>
              <a:t>Addressing violence requires broader societal change; therefore, men and boys must be actively included in awareness, education and prevention efforts, as they are a critical part of the solution.</a:t>
            </a:r>
          </a:p>
          <a:p>
            <a:endParaRPr lang="en-US" dirty="0"/>
          </a:p>
        </p:txBody>
      </p:sp>
      <p:pic>
        <p:nvPicPr>
          <p:cNvPr id="8" name="Picture Placeholder 7">
            <a:extLst>
              <a:ext uri="{FF2B5EF4-FFF2-40B4-BE49-F238E27FC236}">
                <a16:creationId xmlns:a16="http://schemas.microsoft.com/office/drawing/2014/main" id="{68BC040A-0C16-A861-9BFE-204EC9129D64}"/>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prstGeom prst="rect">
            <a:avLst/>
          </a:prstGeom>
        </p:spPr>
      </p:pic>
      <p:pic>
        <p:nvPicPr>
          <p:cNvPr id="10" name="Picture Placeholder 9">
            <a:extLst>
              <a:ext uri="{FF2B5EF4-FFF2-40B4-BE49-F238E27FC236}">
                <a16:creationId xmlns:a16="http://schemas.microsoft.com/office/drawing/2014/main" id="{8D75942F-2BD2-8CA3-A333-CEDA03FC853D}"/>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770770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0ACC-AA34-5C70-14CF-8B73B246F3E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A32D5A-96E8-37BC-1680-74694F112EF6}"/>
              </a:ext>
            </a:extLst>
          </p:cNvPr>
          <p:cNvSpPr>
            <a:spLocks noGrp="1"/>
          </p:cNvSpPr>
          <p:nvPr>
            <p:ph sz="quarter" idx="10"/>
          </p:nvPr>
        </p:nvSpPr>
        <p:spPr>
          <a:xfrm>
            <a:off x="309564" y="1290743"/>
            <a:ext cx="11374437" cy="4933079"/>
          </a:xfrm>
        </p:spPr>
        <p:txBody>
          <a:bodyPr>
            <a:normAutofit/>
          </a:bodyPr>
          <a:lstStyle/>
          <a:p>
            <a:pPr marL="0" indent="0" algn="r">
              <a:buNone/>
            </a:pPr>
            <a:r>
              <a:rPr lang="en-US" sz="9200" b="1" dirty="0">
                <a:solidFill>
                  <a:schemeClr val="bg1"/>
                </a:solidFill>
                <a:latin typeface="Lato" panose="020F0502020204030203" pitchFamily="34" charset="0"/>
                <a:ea typeface="Lato" panose="020F0502020204030203" pitchFamily="34" charset="0"/>
                <a:cs typeface="Lato" panose="020F0502020204030203" pitchFamily="34" charset="0"/>
              </a:rPr>
              <a:t>Thank you!</a:t>
            </a:r>
          </a:p>
          <a:p>
            <a:pPr marL="0" indent="0" algn="r">
              <a:buNone/>
            </a:pPr>
            <a:endParaRPr lang="en-US" sz="3600" dirty="0">
              <a:solidFill>
                <a:schemeClr val="bg1"/>
              </a:solidFill>
            </a:endParaRPr>
          </a:p>
          <a:p>
            <a:pPr marL="0" indent="0" algn="r">
              <a:buNone/>
            </a:pPr>
            <a:r>
              <a:rPr lang="en-US" sz="3600" dirty="0">
                <a:solidFill>
                  <a:schemeClr val="bg1"/>
                </a:solidFill>
              </a:rPr>
              <a:t>Thank you to UNICEF USA and the </a:t>
            </a:r>
            <a:br>
              <a:rPr lang="en-US" sz="3600" dirty="0">
                <a:solidFill>
                  <a:schemeClr val="bg1"/>
                </a:solidFill>
              </a:rPr>
            </a:br>
            <a:r>
              <a:rPr lang="en-US" sz="3600" dirty="0">
                <a:solidFill>
                  <a:schemeClr val="bg1"/>
                </a:solidFill>
              </a:rPr>
              <a:t>Ecuador UNICEF country office for their </a:t>
            </a:r>
            <a:br>
              <a:rPr lang="en-US" sz="3600" dirty="0">
                <a:solidFill>
                  <a:schemeClr val="bg1"/>
                </a:solidFill>
              </a:rPr>
            </a:br>
            <a:r>
              <a:rPr lang="en-US" sz="3600" dirty="0" err="1">
                <a:solidFill>
                  <a:schemeClr val="bg1"/>
                </a:solidFill>
              </a:rPr>
              <a:t>hardwork</a:t>
            </a:r>
            <a:r>
              <a:rPr lang="en-US" sz="3600" dirty="0">
                <a:solidFill>
                  <a:schemeClr val="bg1"/>
                </a:solidFill>
              </a:rPr>
              <a:t> and dedication to the </a:t>
            </a:r>
            <a:br>
              <a:rPr lang="en-US" sz="3600" dirty="0">
                <a:solidFill>
                  <a:schemeClr val="bg1"/>
                </a:solidFill>
              </a:rPr>
            </a:br>
            <a:r>
              <a:rPr lang="en-US" sz="3600" dirty="0">
                <a:solidFill>
                  <a:schemeClr val="bg1"/>
                </a:solidFill>
              </a:rPr>
              <a:t>Zonta International delegates’ site visit.</a:t>
            </a:r>
            <a:endParaRPr lang="en-US" sz="9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467092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8BAF-276E-7DB8-FB0A-EE2047E0357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7FA570-8575-0A37-68A1-63801047AD36}"/>
              </a:ext>
            </a:extLst>
          </p:cNvPr>
          <p:cNvSpPr>
            <a:spLocks noGrp="1"/>
          </p:cNvSpPr>
          <p:nvPr>
            <p:ph sz="quarter" idx="10"/>
          </p:nvPr>
        </p:nvSpPr>
        <p:spPr/>
        <p:txBody>
          <a:bodyPr>
            <a:normAutofit fontScale="92500"/>
          </a:bodyPr>
          <a:lstStyle/>
          <a:p>
            <a:pPr marL="0" indent="0">
              <a:buNone/>
            </a:pPr>
            <a:r>
              <a:rPr lang="en-US" b="1" dirty="0">
                <a:latin typeface="Lato" panose="020F0502020204030203" pitchFamily="34" charset="0"/>
                <a:ea typeface="Lato" panose="020F0502020204030203" pitchFamily="34" charset="0"/>
                <a:cs typeface="Lato" panose="020F0502020204030203" pitchFamily="34" charset="0"/>
              </a:rPr>
              <a:t>Economy</a:t>
            </a:r>
          </a:p>
          <a:p>
            <a:pPr lvl="1"/>
            <a:r>
              <a:rPr lang="en-US" dirty="0">
                <a:latin typeface="Lato" panose="020F0502020204030203" pitchFamily="34" charset="0"/>
                <a:ea typeface="Lato" panose="020F0502020204030203" pitchFamily="34" charset="0"/>
                <a:cs typeface="Lato" panose="020F0502020204030203" pitchFamily="34" charset="0"/>
              </a:rPr>
              <a:t>Ecuador is considered a middle-income country, but wealth is unevenly distributed.</a:t>
            </a:r>
          </a:p>
          <a:p>
            <a:pPr lvl="1"/>
            <a:r>
              <a:rPr lang="en-US" dirty="0">
                <a:latin typeface="Lato" panose="020F0502020204030203" pitchFamily="34" charset="0"/>
                <a:ea typeface="Lato" panose="020F0502020204030203" pitchFamily="34" charset="0"/>
                <a:cs typeface="Lato" panose="020F0502020204030203" pitchFamily="34" charset="0"/>
              </a:rPr>
              <a:t>The cities (including Quito) are characterized by more jobs and services, better infrastructure and higher average incomes while rural areas have higher levels of poverty; fewer job opportunities and limited access to services.</a:t>
            </a:r>
          </a:p>
          <a:p>
            <a:pPr marL="0" indent="0">
              <a:buNone/>
            </a:pPr>
            <a:endParaRPr lang="en-US" dirty="0"/>
          </a:p>
        </p:txBody>
      </p:sp>
      <p:sp>
        <p:nvSpPr>
          <p:cNvPr id="3" name="Slide Number Placeholder 2">
            <a:extLst>
              <a:ext uri="{FF2B5EF4-FFF2-40B4-BE49-F238E27FC236}">
                <a16:creationId xmlns:a16="http://schemas.microsoft.com/office/drawing/2014/main" id="{EC3A1C61-22DC-FE58-89DC-15E4073B416C}"/>
              </a:ext>
            </a:extLst>
          </p:cNvPr>
          <p:cNvSpPr>
            <a:spLocks noGrp="1"/>
          </p:cNvSpPr>
          <p:nvPr>
            <p:ph type="sldNum" sz="quarter" idx="12"/>
          </p:nvPr>
        </p:nvSpPr>
        <p:spPr/>
        <p:txBody>
          <a:bodyPr/>
          <a:lstStyle/>
          <a:p>
            <a:fld id="{71D00C28-2252-7A46-BDE1-23546EACCE2C}" type="slidenum">
              <a:rPr lang="en-US" smtClean="0"/>
              <a:pPr/>
              <a:t>3</a:t>
            </a:fld>
            <a:endParaRPr lang="en-US" dirty="0"/>
          </a:p>
        </p:txBody>
      </p:sp>
      <p:sp>
        <p:nvSpPr>
          <p:cNvPr id="4" name="Title 3">
            <a:extLst>
              <a:ext uri="{FF2B5EF4-FFF2-40B4-BE49-F238E27FC236}">
                <a16:creationId xmlns:a16="http://schemas.microsoft.com/office/drawing/2014/main" id="{2FA63CFA-1129-827B-E3C6-75C7E1215750}"/>
              </a:ext>
            </a:extLst>
          </p:cNvPr>
          <p:cNvSpPr>
            <a:spLocks noGrp="1"/>
          </p:cNvSpPr>
          <p:nvPr>
            <p:ph type="title"/>
          </p:nvPr>
        </p:nvSpPr>
        <p:spPr/>
        <p:txBody>
          <a:bodyPr>
            <a:noAutofit/>
          </a:bodyPr>
          <a:lstStyle/>
          <a:p>
            <a:r>
              <a:rPr lang="en-US" dirty="0">
                <a:solidFill>
                  <a:schemeClr val="accent1"/>
                </a:solidFill>
                <a:latin typeface="Lato" panose="020F0502020204030203" pitchFamily="34" charset="0"/>
                <a:ea typeface="Lato" panose="020F0502020204030203" pitchFamily="34" charset="0"/>
                <a:cs typeface="Lato" panose="020F0502020204030203" pitchFamily="34" charset="0"/>
              </a:rPr>
              <a:t>Ecuador: a land of contrasts: shaped by nature, people and inequality</a:t>
            </a:r>
            <a:endParaRPr lang="en-US" dirty="0">
              <a:solidFill>
                <a:schemeClr val="accent1"/>
              </a:solidFill>
            </a:endParaRPr>
          </a:p>
        </p:txBody>
      </p:sp>
      <p:pic>
        <p:nvPicPr>
          <p:cNvPr id="15" name="Picture Placeholder 14">
            <a:extLst>
              <a:ext uri="{FF2B5EF4-FFF2-40B4-BE49-F238E27FC236}">
                <a16:creationId xmlns:a16="http://schemas.microsoft.com/office/drawing/2014/main" id="{F2AAC451-47CC-A91C-E7A5-000CD7C97F82}"/>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2493406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D283C-2B46-55B0-4CD5-DDBB81492F0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7E6BE2-F208-D15B-F091-D87BE0C884E9}"/>
              </a:ext>
            </a:extLst>
          </p:cNvPr>
          <p:cNvSpPr>
            <a:spLocks noGrp="1"/>
          </p:cNvSpPr>
          <p:nvPr>
            <p:ph sz="quarter" idx="10"/>
          </p:nvPr>
        </p:nvSpPr>
        <p:spPr>
          <a:xfrm>
            <a:off x="314327" y="1312532"/>
            <a:ext cx="5439491" cy="5364313"/>
          </a:xfrm>
        </p:spPr>
        <p:txBody>
          <a:bodyPr>
            <a:normAutofit lnSpcReduction="10000"/>
          </a:bodyPr>
          <a:lstStyle/>
          <a:p>
            <a:pPr marL="0" indent="0">
              <a:buNone/>
            </a:pPr>
            <a:r>
              <a:rPr lang="en-US" sz="1700" b="1" dirty="0">
                <a:latin typeface="Lato" panose="020F0502020204030203" pitchFamily="34" charset="0"/>
                <a:ea typeface="Lato" panose="020F0502020204030203" pitchFamily="34" charset="0"/>
                <a:cs typeface="Lato" panose="020F0502020204030203" pitchFamily="34" charset="0"/>
              </a:rPr>
              <a:t>Social conditions</a:t>
            </a:r>
          </a:p>
          <a:p>
            <a:pPr marL="800100" lvl="1"/>
            <a:r>
              <a:rPr lang="en-US" sz="1700" dirty="0">
                <a:latin typeface="Lato" panose="020F0502020204030203" pitchFamily="34" charset="0"/>
                <a:ea typeface="Lato" panose="020F0502020204030203" pitchFamily="34" charset="0"/>
                <a:cs typeface="Lato" panose="020F0502020204030203" pitchFamily="34" charset="0"/>
              </a:rPr>
              <a:t>Social conditions vary widely across the country with indigenous and rural communities facing disadvantages in housing and employment, and access to public services including education and health care.</a:t>
            </a:r>
          </a:p>
          <a:p>
            <a:pPr marL="800100" lvl="1"/>
            <a:r>
              <a:rPr lang="en-US" sz="1700" dirty="0">
                <a:latin typeface="Lato" panose="020F0502020204030203" pitchFamily="34" charset="0"/>
                <a:ea typeface="Lato" panose="020F0502020204030203" pitchFamily="34" charset="0"/>
                <a:cs typeface="Lato" panose="020F0502020204030203" pitchFamily="34" charset="0"/>
              </a:rPr>
              <a:t>Access to education is unequal with fewer schools in rural areas, longer distances for students to travel; higher dropout rates and poorer quality resources. </a:t>
            </a:r>
          </a:p>
          <a:p>
            <a:pPr marL="800100" lvl="1"/>
            <a:r>
              <a:rPr lang="en-US" sz="1700" dirty="0">
                <a:latin typeface="Lato" panose="020F0502020204030203" pitchFamily="34" charset="0"/>
                <a:ea typeface="Lato" panose="020F0502020204030203" pitchFamily="34" charset="0"/>
                <a:cs typeface="Lato" panose="020F0502020204030203" pitchFamily="34" charset="0"/>
              </a:rPr>
              <a:t>Health services (hospitals/specialist care is widely available in the cities but there are limited clinics and fewer medical professionals on rural areas. </a:t>
            </a:r>
            <a:br>
              <a:rPr lang="en-US" sz="1700" dirty="0">
                <a:latin typeface="Lato" panose="020F0502020204030203" pitchFamily="34" charset="0"/>
                <a:ea typeface="Lato" panose="020F0502020204030203" pitchFamily="34" charset="0"/>
                <a:cs typeface="Lato" panose="020F0502020204030203" pitchFamily="34" charset="0"/>
              </a:rPr>
            </a:br>
            <a:endParaRPr lang="en-US" sz="170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700" b="1" dirty="0">
                <a:latin typeface="Lato" panose="020F0502020204030203" pitchFamily="34" charset="0"/>
                <a:ea typeface="Lato" panose="020F0502020204030203" pitchFamily="34" charset="0"/>
                <a:cs typeface="Lato" panose="020F0502020204030203" pitchFamily="34" charset="0"/>
              </a:rPr>
              <a:t>Organized crime</a:t>
            </a:r>
          </a:p>
          <a:p>
            <a:pPr marL="742950" lvl="1"/>
            <a:r>
              <a:rPr lang="en-US" sz="1700" dirty="0">
                <a:latin typeface="Lato" panose="020F0502020204030203" pitchFamily="34" charset="0"/>
                <a:ea typeface="Lato" panose="020F0502020204030203" pitchFamily="34" charset="0"/>
                <a:cs typeface="Lato" panose="020F0502020204030203" pitchFamily="34" charset="0"/>
              </a:rPr>
              <a:t>Violence in Ecuador is driven by drug trafficking and gang conflicts. It is a major cocaine transport hub. Over 80k people were internally displaced by violence – forced to leave their homes due to gang threats. </a:t>
            </a:r>
          </a:p>
          <a:p>
            <a:pPr marL="742950" lvl="1"/>
            <a:r>
              <a:rPr lang="en-US" sz="1700" dirty="0">
                <a:latin typeface="Lato" panose="020F0502020204030203" pitchFamily="34" charset="0"/>
                <a:ea typeface="Lato" panose="020F0502020204030203" pitchFamily="34" charset="0"/>
                <a:cs typeface="Lato" panose="020F0502020204030203" pitchFamily="34" charset="0"/>
              </a:rPr>
              <a:t>Quito (capital of Ecuador) one of the six most dangerous cities in the world.</a:t>
            </a:r>
          </a:p>
          <a:p>
            <a:pPr marL="0" indent="0">
              <a:buNone/>
            </a:pPr>
            <a:endParaRPr lang="en-US" dirty="0"/>
          </a:p>
        </p:txBody>
      </p:sp>
      <p:sp>
        <p:nvSpPr>
          <p:cNvPr id="3" name="Slide Number Placeholder 2">
            <a:extLst>
              <a:ext uri="{FF2B5EF4-FFF2-40B4-BE49-F238E27FC236}">
                <a16:creationId xmlns:a16="http://schemas.microsoft.com/office/drawing/2014/main" id="{73463791-E0A7-EF1D-D74E-1D490D6923AC}"/>
              </a:ext>
            </a:extLst>
          </p:cNvPr>
          <p:cNvSpPr>
            <a:spLocks noGrp="1"/>
          </p:cNvSpPr>
          <p:nvPr>
            <p:ph type="sldNum" sz="quarter" idx="12"/>
          </p:nvPr>
        </p:nvSpPr>
        <p:spPr/>
        <p:txBody>
          <a:bodyPr/>
          <a:lstStyle/>
          <a:p>
            <a:fld id="{71D00C28-2252-7A46-BDE1-23546EACCE2C}" type="slidenum">
              <a:rPr lang="en-US" smtClean="0"/>
              <a:pPr/>
              <a:t>4</a:t>
            </a:fld>
            <a:endParaRPr lang="en-US" dirty="0"/>
          </a:p>
        </p:txBody>
      </p:sp>
      <p:sp>
        <p:nvSpPr>
          <p:cNvPr id="4" name="Title 3">
            <a:extLst>
              <a:ext uri="{FF2B5EF4-FFF2-40B4-BE49-F238E27FC236}">
                <a16:creationId xmlns:a16="http://schemas.microsoft.com/office/drawing/2014/main" id="{AF98EEED-FEEA-F95C-B4A6-E83F884C1C5A}"/>
              </a:ext>
            </a:extLst>
          </p:cNvPr>
          <p:cNvSpPr>
            <a:spLocks noGrp="1"/>
          </p:cNvSpPr>
          <p:nvPr>
            <p:ph type="title"/>
          </p:nvPr>
        </p:nvSpPr>
        <p:spPr/>
        <p:txBody>
          <a:bodyPr>
            <a:noAutofit/>
          </a:bodyPr>
          <a:lstStyle/>
          <a:p>
            <a:r>
              <a:rPr lang="en-US" dirty="0">
                <a:solidFill>
                  <a:schemeClr val="accent1"/>
                </a:solidFill>
                <a:latin typeface="Lato" panose="020F0502020204030203" pitchFamily="34" charset="0"/>
                <a:ea typeface="Lato" panose="020F0502020204030203" pitchFamily="34" charset="0"/>
                <a:cs typeface="Lato" panose="020F0502020204030203" pitchFamily="34" charset="0"/>
              </a:rPr>
              <a:t>Ecuador: a land of contrasts: shaped by nature, people and inequality</a:t>
            </a:r>
            <a:endParaRPr lang="en-US" dirty="0">
              <a:solidFill>
                <a:schemeClr val="accent1"/>
              </a:solidFill>
            </a:endParaRPr>
          </a:p>
        </p:txBody>
      </p:sp>
      <p:pic>
        <p:nvPicPr>
          <p:cNvPr id="8" name="Picture 7">
            <a:extLst>
              <a:ext uri="{FF2B5EF4-FFF2-40B4-BE49-F238E27FC236}">
                <a16:creationId xmlns:a16="http://schemas.microsoft.com/office/drawing/2014/main" id="{B94F4C59-D859-E722-5AFC-6957160A78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570672"/>
            <a:ext cx="5397796" cy="2846717"/>
          </a:xfrm>
          <a:prstGeom prst="rect">
            <a:avLst/>
          </a:prstGeom>
        </p:spPr>
      </p:pic>
    </p:spTree>
    <p:extLst>
      <p:ext uri="{BB962C8B-B14F-4D97-AF65-F5344CB8AC3E}">
        <p14:creationId xmlns:p14="http://schemas.microsoft.com/office/powerpoint/2010/main" val="39221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55E7-7747-42CD-35C2-F3C220FC2E35}"/>
              </a:ext>
            </a:extLst>
          </p:cNvPr>
          <p:cNvSpPr>
            <a:spLocks noGrp="1"/>
          </p:cNvSpPr>
          <p:nvPr>
            <p:ph type="title"/>
          </p:nvPr>
        </p:nvSpPr>
        <p:spPr/>
        <p:txBody>
          <a:bodyPr/>
          <a:lstStyle/>
          <a:p>
            <a:r>
              <a:rPr lang="en-US" dirty="0"/>
              <a:t>DAY 1</a:t>
            </a:r>
          </a:p>
        </p:txBody>
      </p:sp>
      <p:sp>
        <p:nvSpPr>
          <p:cNvPr id="3" name="Slide Number Placeholder 2">
            <a:extLst>
              <a:ext uri="{FF2B5EF4-FFF2-40B4-BE49-F238E27FC236}">
                <a16:creationId xmlns:a16="http://schemas.microsoft.com/office/drawing/2014/main" id="{A6DABB91-F57E-35F0-8007-1886F09143BE}"/>
              </a:ext>
            </a:extLst>
          </p:cNvPr>
          <p:cNvSpPr>
            <a:spLocks noGrp="1"/>
          </p:cNvSpPr>
          <p:nvPr>
            <p:ph type="sldNum" sz="quarter" idx="11"/>
          </p:nvPr>
        </p:nvSpPr>
        <p:spPr/>
        <p:txBody>
          <a:bodyPr/>
          <a:lstStyle/>
          <a:p>
            <a:fld id="{71D00C28-2252-7A46-BDE1-23546EACCE2C}" type="slidenum">
              <a:rPr lang="en-US" smtClean="0"/>
              <a:pPr/>
              <a:t>5</a:t>
            </a:fld>
            <a:endParaRPr lang="en-US" dirty="0"/>
          </a:p>
        </p:txBody>
      </p:sp>
      <p:sp>
        <p:nvSpPr>
          <p:cNvPr id="5" name="Text Placeholder 4">
            <a:extLst>
              <a:ext uri="{FF2B5EF4-FFF2-40B4-BE49-F238E27FC236}">
                <a16:creationId xmlns:a16="http://schemas.microsoft.com/office/drawing/2014/main" id="{15A6F4DA-05F8-D376-53DE-ECB6B182DD79}"/>
              </a:ext>
            </a:extLst>
          </p:cNvPr>
          <p:cNvSpPr>
            <a:spLocks noGrp="1"/>
          </p:cNvSpPr>
          <p:nvPr>
            <p:ph type="body" sz="quarter" idx="21"/>
          </p:nvPr>
        </p:nvSpPr>
        <p:spPr/>
        <p:txBody>
          <a:bodyPr/>
          <a:lstStyle/>
          <a:p>
            <a:pPr algn="ctr"/>
            <a:r>
              <a:rPr lang="en-US" dirty="0">
                <a:solidFill>
                  <a:schemeClr val="tx2"/>
                </a:solidFill>
              </a:rPr>
              <a:t>Young women from Generation Plus and </a:t>
            </a:r>
            <a:br>
              <a:rPr lang="en-US" dirty="0">
                <a:solidFill>
                  <a:schemeClr val="tx2"/>
                </a:solidFill>
              </a:rPr>
            </a:br>
            <a:r>
              <a:rPr lang="en-US" dirty="0">
                <a:solidFill>
                  <a:schemeClr val="tx2"/>
                </a:solidFill>
              </a:rPr>
              <a:t>U-Report shared powerful testimonies. </a:t>
            </a:r>
          </a:p>
          <a:p>
            <a:endParaRPr lang="en-US" dirty="0"/>
          </a:p>
        </p:txBody>
      </p:sp>
      <p:pic>
        <p:nvPicPr>
          <p:cNvPr id="7" name="Picture 6">
            <a:extLst>
              <a:ext uri="{FF2B5EF4-FFF2-40B4-BE49-F238E27FC236}">
                <a16:creationId xmlns:a16="http://schemas.microsoft.com/office/drawing/2014/main" id="{FA6975C7-3103-B308-6402-13426EBA42C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54740" y="1572581"/>
            <a:ext cx="4495594" cy="4494690"/>
          </a:xfrm>
          <a:prstGeom prst="ellipse">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92236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2AF60D-1EAF-D339-2571-20587943B0A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A454310-A02C-06BE-37D2-809D366DB71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071B82-025E-ED2B-9830-DC8A7687D4C8}"/>
              </a:ext>
            </a:extLst>
          </p:cNvPr>
          <p:cNvSpPr>
            <a:spLocks noGrp="1"/>
          </p:cNvSpPr>
          <p:nvPr>
            <p:ph type="title"/>
          </p:nvPr>
        </p:nvSpPr>
        <p:spPr>
          <a:xfrm>
            <a:off x="7531610" y="365125"/>
            <a:ext cx="3822189" cy="1899912"/>
          </a:xfrm>
        </p:spPr>
        <p:txBody>
          <a:bodyPr>
            <a:normAutofit/>
          </a:bodyPr>
          <a:lstStyle/>
          <a:p>
            <a:r>
              <a:rPr lang="en-US" sz="2900" b="1" dirty="0"/>
              <a:t>Laaha in Ecuador: shaped by the collective voices of young women and girls</a:t>
            </a:r>
          </a:p>
        </p:txBody>
      </p:sp>
      <p:sp>
        <p:nvSpPr>
          <p:cNvPr id="5" name="Content Placeholder 2">
            <a:extLst>
              <a:ext uri="{FF2B5EF4-FFF2-40B4-BE49-F238E27FC236}">
                <a16:creationId xmlns:a16="http://schemas.microsoft.com/office/drawing/2014/main" id="{929F850D-1DCD-CBFE-55EB-8B5D311DC5C4}"/>
              </a:ext>
            </a:extLst>
          </p:cNvPr>
          <p:cNvSpPr>
            <a:spLocks noGrp="1"/>
          </p:cNvSpPr>
          <p:nvPr>
            <p:ph idx="1"/>
          </p:nvPr>
        </p:nvSpPr>
        <p:spPr>
          <a:xfrm>
            <a:off x="7728857" y="2107630"/>
            <a:ext cx="4463143" cy="4532656"/>
          </a:xfrm>
        </p:spPr>
        <p:txBody>
          <a:bodyPr>
            <a:normAutofit/>
          </a:bodyPr>
          <a:lstStyle/>
          <a:p>
            <a:pPr marL="0" indent="0">
              <a:buNone/>
            </a:pPr>
            <a:endParaRPr lang="en-US" sz="1100" dirty="0"/>
          </a:p>
          <a:p>
            <a:r>
              <a:rPr lang="en-US" sz="2000" dirty="0"/>
              <a:t>Young women from Generation Plus and U-Report shared their stories.</a:t>
            </a:r>
          </a:p>
          <a:p>
            <a:r>
              <a:rPr lang="en-US" sz="2000" dirty="0"/>
              <a:t>These young women had worked with UNICEF Ecuador to shape the Laaha resources and tools and enable a better connection with girls/adolescents in Ecuador through: </a:t>
            </a:r>
          </a:p>
          <a:p>
            <a:pPr lvl="1"/>
            <a:r>
              <a:rPr lang="en-US" sz="2000" dirty="0"/>
              <a:t>Language</a:t>
            </a:r>
          </a:p>
          <a:p>
            <a:pPr lvl="1"/>
            <a:r>
              <a:rPr lang="en-US" sz="2000" dirty="0"/>
              <a:t>Culture</a:t>
            </a:r>
          </a:p>
          <a:p>
            <a:pPr lvl="1"/>
            <a:r>
              <a:rPr lang="en-US" sz="2000" dirty="0"/>
              <a:t>Services available to support girls</a:t>
            </a:r>
          </a:p>
          <a:p>
            <a:pPr lvl="1"/>
            <a:endParaRPr lang="en-US" sz="1100" dirty="0"/>
          </a:p>
        </p:txBody>
      </p:sp>
    </p:spTree>
    <p:extLst>
      <p:ext uri="{BB962C8B-B14F-4D97-AF65-F5344CB8AC3E}">
        <p14:creationId xmlns:p14="http://schemas.microsoft.com/office/powerpoint/2010/main" val="3979437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393003-DDB7-1E9E-8D03-79FFFD7B784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00B68E1-C7D0-C485-3FF3-94B846C55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4357E0-364F-77D6-1BA6-FB576B9ED3C0}"/>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85EBD48D-BC12-83A6-A64B-74641F2BC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2D91F7-365D-96FF-43E5-4069D32B88B0}"/>
              </a:ext>
            </a:extLst>
          </p:cNvPr>
          <p:cNvSpPr>
            <a:spLocks noGrp="1"/>
          </p:cNvSpPr>
          <p:nvPr>
            <p:ph type="title"/>
          </p:nvPr>
        </p:nvSpPr>
        <p:spPr>
          <a:xfrm>
            <a:off x="7531610" y="365125"/>
            <a:ext cx="3822189" cy="1899912"/>
          </a:xfrm>
        </p:spPr>
        <p:txBody>
          <a:bodyPr>
            <a:normAutofit fontScale="90000"/>
          </a:bodyPr>
          <a:lstStyle/>
          <a:p>
            <a:r>
              <a:rPr lang="en-US" sz="3200" b="1" dirty="0"/>
              <a:t>Laaha in Ecuador: shaped by the collective voices of young women and girls</a:t>
            </a:r>
          </a:p>
        </p:txBody>
      </p:sp>
      <p:sp>
        <p:nvSpPr>
          <p:cNvPr id="5" name="Content Placeholder 2">
            <a:extLst>
              <a:ext uri="{FF2B5EF4-FFF2-40B4-BE49-F238E27FC236}">
                <a16:creationId xmlns:a16="http://schemas.microsoft.com/office/drawing/2014/main" id="{63E4FE91-2E77-03B4-B603-1E1705F12066}"/>
              </a:ext>
            </a:extLst>
          </p:cNvPr>
          <p:cNvSpPr>
            <a:spLocks noGrp="1"/>
          </p:cNvSpPr>
          <p:nvPr>
            <p:ph idx="1"/>
          </p:nvPr>
        </p:nvSpPr>
        <p:spPr>
          <a:xfrm>
            <a:off x="7728858" y="2107630"/>
            <a:ext cx="4060372" cy="4532656"/>
          </a:xfrm>
        </p:spPr>
        <p:txBody>
          <a:bodyPr>
            <a:normAutofit/>
          </a:bodyPr>
          <a:lstStyle/>
          <a:p>
            <a:pPr marL="0" indent="0">
              <a:buNone/>
            </a:pPr>
            <a:endParaRPr lang="en-US" sz="1100" dirty="0"/>
          </a:p>
          <a:p>
            <a:r>
              <a:rPr lang="en-US" sz="2000" dirty="0"/>
              <a:t>The young women came from all over Ecuador from a range of backgrounds, cultures and experiences.</a:t>
            </a:r>
          </a:p>
          <a:p>
            <a:r>
              <a:rPr lang="en-US" sz="2000" dirty="0"/>
              <a:t>They openly shared their stories as feminists and activists working with girls and young adolescents.</a:t>
            </a:r>
          </a:p>
          <a:p>
            <a:r>
              <a:rPr lang="en-US" sz="2000" dirty="0"/>
              <a:t>The passion, drive and commitment of the young women was clear when they spoke. </a:t>
            </a:r>
          </a:p>
          <a:p>
            <a:pPr lvl="1"/>
            <a:endParaRPr lang="en-US" sz="1100" dirty="0"/>
          </a:p>
        </p:txBody>
      </p:sp>
    </p:spTree>
    <p:extLst>
      <p:ext uri="{BB962C8B-B14F-4D97-AF65-F5344CB8AC3E}">
        <p14:creationId xmlns:p14="http://schemas.microsoft.com/office/powerpoint/2010/main" val="292461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C7B6E-98E2-EB01-830C-B6971CC75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7F76F-2E08-134A-89B0-894C96057077}"/>
              </a:ext>
            </a:extLst>
          </p:cNvPr>
          <p:cNvSpPr>
            <a:spLocks noGrp="1"/>
          </p:cNvSpPr>
          <p:nvPr>
            <p:ph type="title"/>
          </p:nvPr>
        </p:nvSpPr>
        <p:spPr>
          <a:xfrm>
            <a:off x="326572" y="228600"/>
            <a:ext cx="6106886" cy="1508645"/>
          </a:xfrm>
        </p:spPr>
        <p:txBody>
          <a:bodyPr>
            <a:normAutofit/>
          </a:bodyPr>
          <a:lstStyle/>
          <a:p>
            <a:r>
              <a:rPr lang="en-US" sz="2900" dirty="0" err="1">
                <a:solidFill>
                  <a:schemeClr val="tx1"/>
                </a:solidFill>
                <a:latin typeface="Lato" panose="020F0502020204030203" pitchFamily="34" charset="0"/>
                <a:ea typeface="Lato" panose="020F0502020204030203" pitchFamily="34" charset="0"/>
                <a:cs typeface="Lato" panose="020F0502020204030203" pitchFamily="34" charset="0"/>
              </a:rPr>
              <a:t>Laaha</a:t>
            </a:r>
            <a:r>
              <a:rPr lang="en-US" sz="2900" dirty="0">
                <a:solidFill>
                  <a:schemeClr val="tx1"/>
                </a:solidFill>
                <a:latin typeface="Lato" panose="020F0502020204030203" pitchFamily="34" charset="0"/>
                <a:ea typeface="Lato" panose="020F0502020204030203" pitchFamily="34" charset="0"/>
                <a:cs typeface="Lato" panose="020F0502020204030203" pitchFamily="34" charset="0"/>
              </a:rPr>
              <a:t> in Ecuador: shaped by the collective voices of young women and girls</a:t>
            </a:r>
          </a:p>
        </p:txBody>
      </p:sp>
      <p:sp>
        <p:nvSpPr>
          <p:cNvPr id="3" name="Content Placeholder 2">
            <a:extLst>
              <a:ext uri="{FF2B5EF4-FFF2-40B4-BE49-F238E27FC236}">
                <a16:creationId xmlns:a16="http://schemas.microsoft.com/office/drawing/2014/main" id="{15EDD983-8759-9F6B-2162-9162FE0B2F51}"/>
              </a:ext>
            </a:extLst>
          </p:cNvPr>
          <p:cNvSpPr>
            <a:spLocks noGrp="1"/>
          </p:cNvSpPr>
          <p:nvPr>
            <p:ph sz="quarter" idx="10"/>
          </p:nvPr>
        </p:nvSpPr>
        <p:spPr>
          <a:xfrm>
            <a:off x="432114" y="1788396"/>
            <a:ext cx="6335785" cy="4933079"/>
          </a:xfrm>
        </p:spPr>
        <p:txBody>
          <a:bodyPr>
            <a:normAutofit fontScale="92500" lnSpcReduction="10000"/>
          </a:bodyPr>
          <a:lstStyle/>
          <a:p>
            <a:pPr>
              <a:spcBef>
                <a:spcPts val="500"/>
              </a:spcBef>
            </a:pPr>
            <a:r>
              <a:rPr lang="en-US" sz="1800" dirty="0">
                <a:latin typeface="Lato" panose="020F0502020204030203" pitchFamily="34" charset="0"/>
                <a:ea typeface="Lato" panose="020F0502020204030203" pitchFamily="34" charset="0"/>
                <a:cs typeface="Lato" panose="020F0502020204030203" pitchFamily="34" charset="0"/>
              </a:rPr>
              <a:t>The young women came from a variety of backgrounds, and some had firsthand experience of gender-based violence. </a:t>
            </a:r>
          </a:p>
          <a:p>
            <a:pPr>
              <a:spcBef>
                <a:spcPts val="500"/>
              </a:spcBef>
            </a:pPr>
            <a:r>
              <a:rPr lang="en-US" sz="1800" dirty="0">
                <a:latin typeface="Lato" panose="020F0502020204030203" pitchFamily="34" charset="0"/>
                <a:ea typeface="Lato" panose="020F0502020204030203" pitchFamily="34" charset="0"/>
                <a:cs typeface="Lato" panose="020F0502020204030203" pitchFamily="34" charset="0"/>
              </a:rPr>
              <a:t>They spoke about their personal experiences of:</a:t>
            </a:r>
          </a:p>
          <a:p>
            <a:pPr lvl="1"/>
            <a:r>
              <a:rPr lang="en-US" sz="1800" dirty="0">
                <a:latin typeface="Lato" panose="020F0502020204030203" pitchFamily="34" charset="0"/>
                <a:ea typeface="Lato" panose="020F0502020204030203" pitchFamily="34" charset="0"/>
                <a:cs typeface="Lato" panose="020F0502020204030203" pitchFamily="34" charset="0"/>
              </a:rPr>
              <a:t>Violence (physical, emotional, online, etc.) </a:t>
            </a:r>
          </a:p>
          <a:p>
            <a:pPr lvl="1"/>
            <a:r>
              <a:rPr lang="en-US" sz="1800" dirty="0">
                <a:latin typeface="Lato" panose="020F0502020204030203" pitchFamily="34" charset="0"/>
                <a:ea typeface="Lato" panose="020F0502020204030203" pitchFamily="34" charset="0"/>
                <a:cs typeface="Lato" panose="020F0502020204030203" pitchFamily="34" charset="0"/>
              </a:rPr>
              <a:t>Low self esteem</a:t>
            </a:r>
          </a:p>
          <a:p>
            <a:pPr lvl="1"/>
            <a:r>
              <a:rPr lang="en-US" sz="1800" dirty="0">
                <a:latin typeface="Lato" panose="020F0502020204030203" pitchFamily="34" charset="0"/>
                <a:ea typeface="Lato" panose="020F0502020204030203" pitchFamily="34" charset="0"/>
                <a:cs typeface="Lato" panose="020F0502020204030203" pitchFamily="34" charset="0"/>
              </a:rPr>
              <a:t>Toxic relationships </a:t>
            </a:r>
          </a:p>
          <a:p>
            <a:pPr lvl="1"/>
            <a:r>
              <a:rPr lang="en-US" sz="1800" dirty="0">
                <a:latin typeface="Lato" panose="020F0502020204030203" pitchFamily="34" charset="0"/>
                <a:ea typeface="Lato" panose="020F0502020204030203" pitchFamily="34" charset="0"/>
                <a:cs typeface="Lato" panose="020F0502020204030203" pitchFamily="34" charset="0"/>
              </a:rPr>
              <a:t>Physical barriers about access to information and services for indigenous people and girls in rural communities.</a:t>
            </a:r>
          </a:p>
          <a:p>
            <a:pPr>
              <a:spcBef>
                <a:spcPts val="500"/>
              </a:spcBef>
            </a:pPr>
            <a:r>
              <a:rPr lang="en-US" sz="1800" dirty="0">
                <a:latin typeface="Lato" panose="020F0502020204030203" pitchFamily="34" charset="0"/>
                <a:ea typeface="Lato" panose="020F0502020204030203" pitchFamily="34" charset="0"/>
                <a:cs typeface="Lato" panose="020F0502020204030203" pitchFamily="34" charset="0"/>
              </a:rPr>
              <a:t>Many had used the </a:t>
            </a:r>
            <a:r>
              <a:rPr lang="en-US" sz="1800" dirty="0" err="1">
                <a:latin typeface="Lato" panose="020F0502020204030203" pitchFamily="34" charset="0"/>
                <a:ea typeface="Lato" panose="020F0502020204030203" pitchFamily="34" charset="0"/>
                <a:cs typeface="Lato" panose="020F0502020204030203" pitchFamily="34" charset="0"/>
              </a:rPr>
              <a:t>Laaha</a:t>
            </a:r>
            <a:r>
              <a:rPr lang="en-US" sz="1800" dirty="0">
                <a:latin typeface="Lato" panose="020F0502020204030203" pitchFamily="34" charset="0"/>
                <a:ea typeface="Lato" panose="020F0502020204030203" pitchFamily="34" charset="0"/>
                <a:cs typeface="Lato" panose="020F0502020204030203" pitchFamily="34" charset="0"/>
              </a:rPr>
              <a:t> platform directly or in the services that they provided.</a:t>
            </a:r>
          </a:p>
          <a:p>
            <a:pPr>
              <a:spcBef>
                <a:spcPts val="500"/>
              </a:spcBef>
            </a:pPr>
            <a:r>
              <a:rPr lang="en-US" sz="1800" dirty="0">
                <a:latin typeface="Lato" panose="020F0502020204030203" pitchFamily="34" charset="0"/>
                <a:ea typeface="Lato" panose="020F0502020204030203" pitchFamily="34" charset="0"/>
                <a:cs typeface="Lato" panose="020F0502020204030203" pitchFamily="34" charset="0"/>
              </a:rPr>
              <a:t>All had positive experiences of </a:t>
            </a:r>
            <a:r>
              <a:rPr lang="en-US" sz="1800" dirty="0" err="1">
                <a:latin typeface="Lato" panose="020F0502020204030203" pitchFamily="34" charset="0"/>
                <a:ea typeface="Lato" panose="020F0502020204030203" pitchFamily="34" charset="0"/>
                <a:cs typeface="Lato" panose="020F0502020204030203" pitchFamily="34" charset="0"/>
              </a:rPr>
              <a:t>Laaha</a:t>
            </a:r>
            <a:r>
              <a:rPr lang="en-US" sz="1800" dirty="0">
                <a:latin typeface="Lato" panose="020F0502020204030203" pitchFamily="34" charset="0"/>
                <a:ea typeface="Lato" panose="020F0502020204030203" pitchFamily="34" charset="0"/>
                <a:cs typeface="Lato" panose="020F0502020204030203" pitchFamily="34" charset="0"/>
              </a:rPr>
              <a:t> and/or involvement in the program:</a:t>
            </a:r>
          </a:p>
          <a:p>
            <a:pPr lvl="1"/>
            <a:r>
              <a:rPr lang="en-US" sz="1800" dirty="0">
                <a:latin typeface="Lato" panose="020F0502020204030203" pitchFamily="34" charset="0"/>
                <a:ea typeface="Lato" panose="020F0502020204030203" pitchFamily="34" charset="0"/>
                <a:cs typeface="Lato" panose="020F0502020204030203" pitchFamily="34" charset="0"/>
              </a:rPr>
              <a:t>Increase in self-esteem</a:t>
            </a:r>
          </a:p>
          <a:p>
            <a:pPr lvl="1"/>
            <a:r>
              <a:rPr lang="en-US" sz="1800" dirty="0">
                <a:latin typeface="Lato" panose="020F0502020204030203" pitchFamily="34" charset="0"/>
                <a:ea typeface="Lato" panose="020F0502020204030203" pitchFamily="34" charset="0"/>
                <a:cs typeface="Lato" panose="020F0502020204030203" pitchFamily="34" charset="0"/>
              </a:rPr>
              <a:t>Personal growth</a:t>
            </a:r>
          </a:p>
          <a:p>
            <a:pPr lvl="1"/>
            <a:r>
              <a:rPr lang="en-US" sz="1800" dirty="0">
                <a:latin typeface="Lato" panose="020F0502020204030203" pitchFamily="34" charset="0"/>
                <a:ea typeface="Lato" panose="020F0502020204030203" pitchFamily="34" charset="0"/>
                <a:cs typeface="Lato" panose="020F0502020204030203" pitchFamily="34" charset="0"/>
              </a:rPr>
              <a:t>Able to access information on sensitive topics </a:t>
            </a:r>
          </a:p>
          <a:p>
            <a:pPr lvl="1"/>
            <a:r>
              <a:rPr lang="en-US" sz="1800" dirty="0">
                <a:latin typeface="Lato" panose="020F0502020204030203" pitchFamily="34" charset="0"/>
                <a:ea typeface="Lato" panose="020F0502020204030203" pitchFamily="34" charset="0"/>
                <a:cs typeface="Lato" panose="020F0502020204030203" pitchFamily="34" charset="0"/>
              </a:rPr>
              <a:t>Teamwork and sense of community with other women in the group </a:t>
            </a:r>
          </a:p>
          <a:p>
            <a:endParaRPr lang="en-US" sz="1600" dirty="0"/>
          </a:p>
          <a:p>
            <a:endParaRPr lang="en-US" sz="1600" dirty="0"/>
          </a:p>
          <a:p>
            <a:endParaRPr lang="en-US" sz="1600" dirty="0"/>
          </a:p>
          <a:p>
            <a:pPr lvl="1"/>
            <a:endParaRPr lang="en-US" sz="1200" dirty="0"/>
          </a:p>
          <a:p>
            <a:pPr lvl="1"/>
            <a:endParaRPr lang="en-US" dirty="0"/>
          </a:p>
        </p:txBody>
      </p:sp>
      <p:pic>
        <p:nvPicPr>
          <p:cNvPr id="5" name="Picture 4">
            <a:extLst>
              <a:ext uri="{FF2B5EF4-FFF2-40B4-BE49-F238E27FC236}">
                <a16:creationId xmlns:a16="http://schemas.microsoft.com/office/drawing/2014/main" id="{43329C60-1718-2BAA-830C-6B24092450FF}"/>
              </a:ext>
            </a:extLst>
          </p:cNvPr>
          <p:cNvPicPr>
            <a:picLocks noChangeAspect="1"/>
          </p:cNvPicPr>
          <p:nvPr/>
        </p:nvPicPr>
        <p:blipFill>
          <a:blip r:embed="rId3"/>
          <a:stretch>
            <a:fillRect/>
          </a:stretch>
        </p:blipFill>
        <p:spPr>
          <a:xfrm>
            <a:off x="6871062" y="366182"/>
            <a:ext cx="5320937" cy="5672132"/>
          </a:xfrm>
          <a:prstGeom prst="rect">
            <a:avLst/>
          </a:prstGeom>
        </p:spPr>
      </p:pic>
    </p:spTree>
    <p:extLst>
      <p:ext uri="{BB962C8B-B14F-4D97-AF65-F5344CB8AC3E}">
        <p14:creationId xmlns:p14="http://schemas.microsoft.com/office/powerpoint/2010/main" val="116675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9A706-4E05-2BCC-FD58-36BAB40AE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FD707-28B9-547C-61BC-98110264219F}"/>
              </a:ext>
            </a:extLst>
          </p:cNvPr>
          <p:cNvSpPr>
            <a:spLocks noGrp="1"/>
          </p:cNvSpPr>
          <p:nvPr>
            <p:ph type="title"/>
          </p:nvPr>
        </p:nvSpPr>
        <p:spPr/>
        <p:txBody>
          <a:bodyPr/>
          <a:lstStyle/>
          <a:p>
            <a:r>
              <a:rPr lang="en-US" dirty="0"/>
              <a:t>DAY 2</a:t>
            </a:r>
          </a:p>
        </p:txBody>
      </p:sp>
      <p:sp>
        <p:nvSpPr>
          <p:cNvPr id="3" name="Slide Number Placeholder 2">
            <a:extLst>
              <a:ext uri="{FF2B5EF4-FFF2-40B4-BE49-F238E27FC236}">
                <a16:creationId xmlns:a16="http://schemas.microsoft.com/office/drawing/2014/main" id="{7BAC965F-0C0F-F6BF-FA4A-C9977448A5E1}"/>
              </a:ext>
            </a:extLst>
          </p:cNvPr>
          <p:cNvSpPr>
            <a:spLocks noGrp="1"/>
          </p:cNvSpPr>
          <p:nvPr>
            <p:ph type="sldNum" sz="quarter" idx="11"/>
          </p:nvPr>
        </p:nvSpPr>
        <p:spPr/>
        <p:txBody>
          <a:bodyPr/>
          <a:lstStyle/>
          <a:p>
            <a:fld id="{71D00C28-2252-7A46-BDE1-23546EACCE2C}" type="slidenum">
              <a:rPr lang="en-US" smtClean="0"/>
              <a:pPr/>
              <a:t>9</a:t>
            </a:fld>
            <a:endParaRPr lang="en-US" dirty="0"/>
          </a:p>
        </p:txBody>
      </p:sp>
      <p:sp>
        <p:nvSpPr>
          <p:cNvPr id="4" name="Text Placeholder 3">
            <a:extLst>
              <a:ext uri="{FF2B5EF4-FFF2-40B4-BE49-F238E27FC236}">
                <a16:creationId xmlns:a16="http://schemas.microsoft.com/office/drawing/2014/main" id="{24ADE214-3A27-C129-D6A5-1073CDB46059}"/>
              </a:ext>
            </a:extLst>
          </p:cNvPr>
          <p:cNvSpPr>
            <a:spLocks noGrp="1"/>
          </p:cNvSpPr>
          <p:nvPr>
            <p:ph type="body" sz="quarter" idx="18"/>
          </p:nvPr>
        </p:nvSpPr>
        <p:spPr>
          <a:solidFill>
            <a:schemeClr val="accent1"/>
          </a:solidFill>
          <a:ln>
            <a:solidFill>
              <a:schemeClr val="accent1"/>
            </a:solidFill>
          </a:ln>
        </p:spPr>
        <p:txBody>
          <a:bodyPr/>
          <a:lstStyle/>
          <a:p>
            <a:endParaRPr lang="en-US" dirty="0"/>
          </a:p>
        </p:txBody>
      </p:sp>
      <p:sp>
        <p:nvSpPr>
          <p:cNvPr id="5" name="Text Placeholder 4">
            <a:extLst>
              <a:ext uri="{FF2B5EF4-FFF2-40B4-BE49-F238E27FC236}">
                <a16:creationId xmlns:a16="http://schemas.microsoft.com/office/drawing/2014/main" id="{A9D100C8-DD40-CF87-CAB6-64C62FE34C74}"/>
              </a:ext>
            </a:extLst>
          </p:cNvPr>
          <p:cNvSpPr>
            <a:spLocks noGrp="1"/>
          </p:cNvSpPr>
          <p:nvPr>
            <p:ph type="body" sz="quarter" idx="21"/>
          </p:nvPr>
        </p:nvSpPr>
        <p:spPr/>
        <p:txBody>
          <a:bodyPr/>
          <a:lstStyle/>
          <a:p>
            <a:pPr algn="ctr">
              <a:spcAft>
                <a:spcPts val="600"/>
              </a:spcAft>
            </a:pPr>
            <a:r>
              <a:rPr lang="en-US" dirty="0">
                <a:solidFill>
                  <a:schemeClr val="tx2"/>
                </a:solidFill>
              </a:rPr>
              <a:t>The Zonta and UNICEF team traveled from Quito to Cayambe.</a:t>
            </a:r>
          </a:p>
          <a:p>
            <a:endParaRPr lang="en-US" dirty="0"/>
          </a:p>
        </p:txBody>
      </p:sp>
      <p:pic>
        <p:nvPicPr>
          <p:cNvPr id="8" name="Picture 7">
            <a:extLst>
              <a:ext uri="{FF2B5EF4-FFF2-40B4-BE49-F238E27FC236}">
                <a16:creationId xmlns:a16="http://schemas.microsoft.com/office/drawing/2014/main" id="{CD133190-B84E-4260-C91D-38F0CACC2F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6635" y="1335875"/>
            <a:ext cx="4968562" cy="5013958"/>
          </a:xfrm>
          <a:prstGeom prst="ellipse">
            <a:avLst/>
          </a:prstGeom>
        </p:spPr>
      </p:pic>
    </p:spTree>
    <p:extLst>
      <p:ext uri="{BB962C8B-B14F-4D97-AF65-F5344CB8AC3E}">
        <p14:creationId xmlns:p14="http://schemas.microsoft.com/office/powerpoint/2010/main" val="2194915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2134</TotalTime>
  <Words>1415</Words>
  <Application>Microsoft Office PowerPoint</Application>
  <PresentationFormat>Widescreen</PresentationFormat>
  <Paragraphs>137</Paragraphs>
  <Slides>28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Aptos Display</vt:lpstr>
      <vt:lpstr>Arial</vt:lpstr>
      <vt:lpstr>Lato</vt:lpstr>
      <vt:lpstr>Lato Black</vt:lpstr>
      <vt:lpstr>Office Theme</vt:lpstr>
      <vt:lpstr>Laaha: A Digital Safe Space</vt:lpstr>
      <vt:lpstr>Ecuador: a land of contrasts: shaped by nature, people and inequality</vt:lpstr>
      <vt:lpstr>Ecuador: a land of contrasts: shaped by nature, people and inequality</vt:lpstr>
      <vt:lpstr>Ecuador: a land of contrasts: shaped by nature, people and inequality</vt:lpstr>
      <vt:lpstr>DAY 1</vt:lpstr>
      <vt:lpstr>Laaha in Ecuador: shaped by the collective voices of young women and girls</vt:lpstr>
      <vt:lpstr>Laaha in Ecuador: shaped by the collective voices of young women and girls</vt:lpstr>
      <vt:lpstr>Laaha in Ecuador: shaped by the collective voices of young women and girls</vt:lpstr>
      <vt:lpstr>DAY 2</vt:lpstr>
      <vt:lpstr>PowerPoint Presentation</vt:lpstr>
      <vt:lpstr>Unidad Educativa Guachalá Mitad del Mundo</vt:lpstr>
      <vt:lpstr>PowerPoint Presentation</vt:lpstr>
      <vt:lpstr>PowerPoint Presentation</vt:lpstr>
      <vt:lpstr>PowerPoint Presentation</vt:lpstr>
      <vt:lpstr>Student led activity stations</vt:lpstr>
      <vt:lpstr>Student led activity stations</vt:lpstr>
      <vt:lpstr>Student led activity stations</vt:lpstr>
      <vt:lpstr>Student led activity stations</vt:lpstr>
      <vt:lpstr>Student led activity stations</vt:lpstr>
      <vt:lpstr>The classrooms were decorated in colorful murals with messages on technology safety</vt:lpstr>
      <vt:lpstr>Life size board games developed by the students to facilitate learning were also introduced to the visitors. </vt:lpstr>
      <vt:lpstr>DAY 3</vt:lpstr>
      <vt:lpstr>Visit to Centro Pichincha Bicentenaria de Calderón</vt:lpstr>
      <vt:lpstr>Visit to Centro Pichincha Bicentenaria de Calderón</vt:lpstr>
      <vt:lpstr>Laaha in Ecuador: reflections from site visit</vt:lpstr>
      <vt:lpstr>Laaha in Ecuador: reflections from site visit</vt:lpstr>
      <vt:lpstr>Laaha in Ecuador: reflections from site visit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Cathleen Ferguson</dc:creator>
  <cp:lastModifiedBy>Kate Edrinn</cp:lastModifiedBy>
  <cp:revision>29</cp:revision>
  <dcterms:created xsi:type="dcterms:W3CDTF">2026-03-30T16:02:06Z</dcterms:created>
  <dcterms:modified xsi:type="dcterms:W3CDTF">2026-05-19T19:59:56Z</dcterms:modified>
</cp:coreProperties>
</file>